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89" r:id="rId6"/>
    <p:sldMasterId id="2147483704" r:id="rId7"/>
    <p:sldMasterId id="2147483719" r:id="rId8"/>
  </p:sldMasterIdLst>
  <p:notesMasterIdLst>
    <p:notesMasterId r:id="rId144"/>
  </p:notesMasterIdLst>
  <p:handoutMasterIdLst>
    <p:handoutMasterId r:id="rId145"/>
  </p:handoutMasterIdLst>
  <p:sldIdLst>
    <p:sldId id="439" r:id="rId9"/>
    <p:sldId id="426" r:id="rId10"/>
    <p:sldId id="427" r:id="rId11"/>
    <p:sldId id="407" r:id="rId12"/>
    <p:sldId id="428" r:id="rId13"/>
    <p:sldId id="430" r:id="rId14"/>
    <p:sldId id="431" r:id="rId15"/>
    <p:sldId id="432" r:id="rId16"/>
    <p:sldId id="433" r:id="rId17"/>
    <p:sldId id="434" r:id="rId18"/>
    <p:sldId id="435" r:id="rId19"/>
    <p:sldId id="436" r:id="rId20"/>
    <p:sldId id="437" r:id="rId21"/>
    <p:sldId id="438" r:id="rId22"/>
    <p:sldId id="358" r:id="rId23"/>
    <p:sldId id="422" r:id="rId24"/>
    <p:sldId id="424" r:id="rId25"/>
    <p:sldId id="425" r:id="rId26"/>
    <p:sldId id="453" r:id="rId27"/>
    <p:sldId id="454" r:id="rId28"/>
    <p:sldId id="455" r:id="rId29"/>
    <p:sldId id="456" r:id="rId30"/>
    <p:sldId id="457" r:id="rId31"/>
    <p:sldId id="463" r:id="rId32"/>
    <p:sldId id="464" r:id="rId33"/>
    <p:sldId id="465" r:id="rId34"/>
    <p:sldId id="445" r:id="rId35"/>
    <p:sldId id="466" r:id="rId36"/>
    <p:sldId id="458" r:id="rId37"/>
    <p:sldId id="467" r:id="rId38"/>
    <p:sldId id="459" r:id="rId39"/>
    <p:sldId id="446" r:id="rId40"/>
    <p:sldId id="447" r:id="rId41"/>
    <p:sldId id="468" r:id="rId42"/>
    <p:sldId id="460" r:id="rId43"/>
    <p:sldId id="461" r:id="rId44"/>
    <p:sldId id="462" r:id="rId45"/>
    <p:sldId id="448" r:id="rId46"/>
    <p:sldId id="449" r:id="rId47"/>
    <p:sldId id="450" r:id="rId48"/>
    <p:sldId id="451" r:id="rId49"/>
    <p:sldId id="469" r:id="rId50"/>
    <p:sldId id="470" r:id="rId51"/>
    <p:sldId id="452" r:id="rId52"/>
    <p:sldId id="471" r:id="rId53"/>
    <p:sldId id="472" r:id="rId54"/>
    <p:sldId id="473" r:id="rId55"/>
    <p:sldId id="474" r:id="rId56"/>
    <p:sldId id="475" r:id="rId57"/>
    <p:sldId id="476" r:id="rId58"/>
    <p:sldId id="477" r:id="rId59"/>
    <p:sldId id="478" r:id="rId60"/>
    <p:sldId id="479" r:id="rId61"/>
    <p:sldId id="480" r:id="rId62"/>
    <p:sldId id="481" r:id="rId63"/>
    <p:sldId id="482" r:id="rId64"/>
    <p:sldId id="483" r:id="rId65"/>
    <p:sldId id="484" r:id="rId66"/>
    <p:sldId id="485" r:id="rId67"/>
    <p:sldId id="486" r:id="rId68"/>
    <p:sldId id="487" r:id="rId69"/>
    <p:sldId id="488" r:id="rId70"/>
    <p:sldId id="489" r:id="rId71"/>
    <p:sldId id="490" r:id="rId72"/>
    <p:sldId id="423" r:id="rId73"/>
    <p:sldId id="491" r:id="rId74"/>
    <p:sldId id="492" r:id="rId75"/>
    <p:sldId id="493" r:id="rId76"/>
    <p:sldId id="494" r:id="rId77"/>
    <p:sldId id="495" r:id="rId78"/>
    <p:sldId id="496" r:id="rId79"/>
    <p:sldId id="441" r:id="rId80"/>
    <p:sldId id="442" r:id="rId81"/>
    <p:sldId id="497" r:id="rId82"/>
    <p:sldId id="498" r:id="rId83"/>
    <p:sldId id="499" r:id="rId84"/>
    <p:sldId id="500" r:id="rId85"/>
    <p:sldId id="501" r:id="rId86"/>
    <p:sldId id="502" r:id="rId87"/>
    <p:sldId id="503" r:id="rId88"/>
    <p:sldId id="504" r:id="rId89"/>
    <p:sldId id="429" r:id="rId90"/>
    <p:sldId id="440" r:id="rId91"/>
    <p:sldId id="505" r:id="rId92"/>
    <p:sldId id="506" r:id="rId93"/>
    <p:sldId id="507" r:id="rId94"/>
    <p:sldId id="508" r:id="rId95"/>
    <p:sldId id="509" r:id="rId96"/>
    <p:sldId id="510" r:id="rId97"/>
    <p:sldId id="511" r:id="rId98"/>
    <p:sldId id="443" r:id="rId99"/>
    <p:sldId id="444" r:id="rId100"/>
    <p:sldId id="512" r:id="rId101"/>
    <p:sldId id="513" r:id="rId102"/>
    <p:sldId id="514" r:id="rId103"/>
    <p:sldId id="515" r:id="rId104"/>
    <p:sldId id="516" r:id="rId105"/>
    <p:sldId id="517" r:id="rId106"/>
    <p:sldId id="518" r:id="rId107"/>
    <p:sldId id="519" r:id="rId108"/>
    <p:sldId id="520" r:id="rId109"/>
    <p:sldId id="521" r:id="rId110"/>
    <p:sldId id="522" r:id="rId111"/>
    <p:sldId id="523" r:id="rId112"/>
    <p:sldId id="524" r:id="rId113"/>
    <p:sldId id="525" r:id="rId114"/>
    <p:sldId id="526" r:id="rId115"/>
    <p:sldId id="527" r:id="rId116"/>
    <p:sldId id="528" r:id="rId117"/>
    <p:sldId id="529" r:id="rId118"/>
    <p:sldId id="530" r:id="rId119"/>
    <p:sldId id="531" r:id="rId120"/>
    <p:sldId id="532" r:id="rId121"/>
    <p:sldId id="533" r:id="rId122"/>
    <p:sldId id="534" r:id="rId123"/>
    <p:sldId id="535" r:id="rId124"/>
    <p:sldId id="536" r:id="rId125"/>
    <p:sldId id="537" r:id="rId126"/>
    <p:sldId id="538" r:id="rId127"/>
    <p:sldId id="539" r:id="rId128"/>
    <p:sldId id="540" r:id="rId129"/>
    <p:sldId id="541" r:id="rId130"/>
    <p:sldId id="542" r:id="rId131"/>
    <p:sldId id="543" r:id="rId132"/>
    <p:sldId id="544" r:id="rId133"/>
    <p:sldId id="545" r:id="rId134"/>
    <p:sldId id="546" r:id="rId135"/>
    <p:sldId id="547" r:id="rId136"/>
    <p:sldId id="548" r:id="rId137"/>
    <p:sldId id="549" r:id="rId138"/>
    <p:sldId id="550" r:id="rId139"/>
    <p:sldId id="551" r:id="rId140"/>
    <p:sldId id="552" r:id="rId141"/>
    <p:sldId id="553" r:id="rId142"/>
    <p:sldId id="554" r:id="rId14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A4A3A4"/>
          </p15:clr>
        </p15:guide>
        <p15:guide id="2" pos="544" userDrawn="1">
          <p15:clr>
            <a:srgbClr val="A4A3A4"/>
          </p15:clr>
        </p15:guide>
        <p15:guide id="3"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28" autoAdjust="0"/>
    <p:restoredTop sz="94291" autoAdjust="0"/>
  </p:normalViewPr>
  <p:slideViewPr>
    <p:cSldViewPr snapToGrid="0" snapToObjects="1">
      <p:cViewPr varScale="1">
        <p:scale>
          <a:sx n="63" d="100"/>
          <a:sy n="63" d="100"/>
        </p:scale>
        <p:origin x="1672" y="64"/>
      </p:cViewPr>
      <p:guideLst>
        <p:guide orient="horz" pos="2880"/>
        <p:guide pos="544"/>
        <p:guide pos="453"/>
      </p:guideLst>
    </p:cSldViewPr>
  </p:slideViewPr>
  <p:outlineViewPr>
    <p:cViewPr>
      <p:scale>
        <a:sx n="33" d="100"/>
        <a:sy n="33" d="100"/>
      </p:scale>
      <p:origin x="0" y="-10524"/>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notesMaster" Target="notesMasters/notesMaster1.xml"/><Relationship Id="rId149"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5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5" Type="http://schemas.openxmlformats.org/officeDocument/2006/relationships/image" Target="../media/image68.wmf"/><Relationship Id="rId4" Type="http://schemas.openxmlformats.org/officeDocument/2006/relationships/image" Target="../media/image6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78.wmf"/><Relationship Id="rId7" Type="http://schemas.openxmlformats.org/officeDocument/2006/relationships/image" Target="../media/image82.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4" Type="http://schemas.openxmlformats.org/officeDocument/2006/relationships/image" Target="../media/image123.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46.wmf"/><Relationship Id="rId1" Type="http://schemas.openxmlformats.org/officeDocument/2006/relationships/image" Target="../media/image145.wmf"/><Relationship Id="rId4" Type="http://schemas.openxmlformats.org/officeDocument/2006/relationships/image" Target="../media/image147.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wmf"/><Relationship Id="rId1" Type="http://schemas.openxmlformats.org/officeDocument/2006/relationships/image" Target="../media/image148.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wmf"/><Relationship Id="rId1" Type="http://schemas.openxmlformats.org/officeDocument/2006/relationships/image" Target="../media/image154.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3.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3.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57.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3.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0.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0.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image" Target="../media/image187.wmf"/><Relationship Id="rId5" Type="http://schemas.openxmlformats.org/officeDocument/2006/relationships/image" Target="../media/image191.wmf"/><Relationship Id="rId4" Type="http://schemas.openxmlformats.org/officeDocument/2006/relationships/image" Target="../media/image190.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image" Target="../media/image19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3.wmf"/><Relationship Id="rId1" Type="http://schemas.openxmlformats.org/officeDocument/2006/relationships/image" Target="../media/image194.wmf"/><Relationship Id="rId4" Type="http://schemas.openxmlformats.org/officeDocument/2006/relationships/image" Target="../media/image196.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98.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image" Target="../media/image199.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202.wmf"/><Relationship Id="rId1" Type="http://schemas.openxmlformats.org/officeDocument/2006/relationships/image" Target="../media/image201.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Heat = mass times temperature change times specific heat</a:t>
            </a:r>
          </a:p>
          <a:p>
            <a:r>
              <a:rPr lang="en-IN" dirty="0"/>
              <a:t>• Heat = m times delta t times SH</a:t>
            </a:r>
          </a:p>
          <a:p>
            <a:r>
              <a:rPr lang="en-IN" dirty="0"/>
              <a:t>• Cal = g, cancelled out, times degrees Celsius, cancelled out, times Cal over g degrees Celsius, g and degrees Celsius cancelled out</a:t>
            </a:r>
          </a:p>
          <a:p>
            <a:r>
              <a:rPr lang="en-IN" dirty="0"/>
              <a:t>• J = g, cancelled out, times degrees Celsius, cancelled out, times j over g degrees Celsius, g and degrees Celsius cancelled out.</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39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its solid state, the molecules are close together with regular arrangement and vibrating in place. In its gaseous state, the molecules are separated with no regular arrangement. Changes in state occur as follows.</a:t>
            </a:r>
          </a:p>
          <a:p>
            <a:r>
              <a:rPr lang="en-IN" dirty="0"/>
              <a:t>• When liquid water releases heat, it converts to solid ice through freezing. When water absorbs heat, it converts to gas through vaporization. </a:t>
            </a:r>
          </a:p>
          <a:p>
            <a:r>
              <a:rPr lang="en-IN" dirty="0"/>
              <a:t>• When solid ice absorbs heat, it converts to liquid water through melting or to gas through sublimation. </a:t>
            </a:r>
          </a:p>
          <a:p>
            <a:r>
              <a:rPr lang="en-IN" dirty="0"/>
              <a:t>• When gas releases heat, it converts to water through condensation or to solid ice through deposition.</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6324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its solid state, the molecules are close together with regular arrangement and vibrating in place. In its gaseous state, the molecules are separated with no regular arrangement. Changes in state occur as follows.</a:t>
            </a:r>
          </a:p>
          <a:p>
            <a:r>
              <a:rPr lang="en-IN" dirty="0"/>
              <a:t>• When liquid water releases heat, it converts to solid ice through freezing. When water absorbs heat, it converts to gas through vaporization. </a:t>
            </a:r>
          </a:p>
          <a:p>
            <a:r>
              <a:rPr lang="en-IN" dirty="0"/>
              <a:t>• When solid ice absorbs heat, it converts to liquid water through melting or to gas through sublimation. </a:t>
            </a:r>
          </a:p>
          <a:p>
            <a:r>
              <a:rPr lang="en-IN" dirty="0"/>
              <a:t>• When gas releases heat, it converts to water through condensation or to solid ice through deposition.</a:t>
            </a:r>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69275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2022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2522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24736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temperature of the water is 100 degrees Celsius, which is the boiling point of water. Arrows extend upward in varying directions to indicate gas bubble formation throughout the water.</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7773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 shows a heating curve for water in five segments. Each segment represents a different state. </a:t>
            </a:r>
          </a:p>
          <a:p>
            <a:r>
              <a:rPr lang="en-US" dirty="0"/>
              <a:t>• Segment 1 represents a solid. It starts at negative 40 degrees and rises diagonally to a melting point at 0 degrees.</a:t>
            </a:r>
          </a:p>
          <a:p>
            <a:r>
              <a:rPr lang="en-US" dirty="0"/>
              <a:t>• Segment 2 represents solid melting to liquid and extends horizontally at 0 degrees. </a:t>
            </a:r>
          </a:p>
          <a:p>
            <a:r>
              <a:rPr lang="en-US" dirty="0"/>
              <a:t>• Segment 3 represents liquid and rises diagonally to a boiling point at 100 degrees.</a:t>
            </a:r>
          </a:p>
          <a:p>
            <a:r>
              <a:rPr lang="en-US" dirty="0"/>
              <a:t>• Segment 4 represents liquid boiling and extends horizontally at 100 degrees. </a:t>
            </a:r>
          </a:p>
          <a:p>
            <a:r>
              <a:rPr lang="en-US" dirty="0"/>
              <a:t>• Segment 5 represents gas and rises diagonally from 100 degrees through 160 degrees.</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9259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 shows a cooling curve for water in five segments. Each segment represents a different state. </a:t>
            </a:r>
          </a:p>
          <a:p>
            <a:r>
              <a:rPr lang="en-US" dirty="0"/>
              <a:t>• Segment 1 represent steam. It falls diagonally through 140 degrees to a condensation point at 100 degrees. </a:t>
            </a:r>
          </a:p>
          <a:p>
            <a:r>
              <a:rPr lang="en-US" dirty="0"/>
              <a:t>• Segment 2 represents water plus steam and extends horizontally at 100 degrees. </a:t>
            </a:r>
          </a:p>
          <a:p>
            <a:r>
              <a:rPr lang="en-US" dirty="0"/>
              <a:t>• Segment 3 represents water and falls diagonally to a freezing point at 0 degrees. </a:t>
            </a:r>
          </a:p>
          <a:p>
            <a:r>
              <a:rPr lang="en-US" dirty="0"/>
              <a:t>• Segment 4 represents water plus ice and extends horizontally at 0 degrees. </a:t>
            </a:r>
          </a:p>
          <a:p>
            <a:r>
              <a:rPr lang="en-US" dirty="0"/>
              <a:t>• Segment 5 represents ice and falls diagonally through negative 20 degrees.</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08856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1 gram of H 2 O (gram to liquid) = 2260 joules. Conversions are, 2260 joules over 1 gram H 2 O, and 1 gram H 2 O over 2260 joules. </a:t>
            </a:r>
          </a:p>
          <a:p>
            <a:r>
              <a:rPr lang="en-IN" dirty="0"/>
              <a:t>● S H sub H 2 O = 4.184 joules over 1 gram degree Celsius. Conversions are, 4.184 joules over 1 gram degree Celsius, and 1 gram degree Celsius over 4.184 joules. </a:t>
            </a:r>
          </a:p>
          <a:p>
            <a:r>
              <a:rPr lang="en-IN" dirty="0"/>
              <a:t>● 1 gram of H 2 O (liquid to solid) = 334 joules. Conversions are, 334 joules over 1 gram H 2 O, and 1 gram H 2 O over 334 joules. </a:t>
            </a:r>
          </a:p>
          <a:p>
            <a:r>
              <a:rPr lang="en-IN" dirty="0"/>
              <a:t>● 1 kilojoule = 1000 joules. Conversions are, 1000 joules over 1 kilojoule, and 1 kilojoule over 1000 joules.</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2970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Pure substances can be either elements or compounds. For example, copper is an element. Water, made of bonded oxygen and hydrogen atoms, is a compound. </a:t>
            </a:r>
          </a:p>
          <a:p>
            <a:r>
              <a:rPr lang="en-IN" dirty="0"/>
              <a:t>• Mixtures can be either homogenous or heterogeneous. For example, brass metal, made of bonded copper and zinc atoms, is a homogenous mixture. Copper metal submerged in a glass of water is a heterogeneous mixture.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869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175 grams H 2 O, 2260 joules, and 396 kilojoules are all labeled, S F’s. 1 gram H 2 O, 1 kilojoule, and 1000 joules are labeled, exact.</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90366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Grams H 2 O, liquid, each degree Celsius, 1 gram, and each joule is cancelled. 175 grams H 2 O, 100 degrees Celsius, and 73.2 kilojoules  are each </a:t>
            </a:r>
            <a:r>
              <a:rPr lang="en-IN" dirty="0" err="1"/>
              <a:t>labeled</a:t>
            </a:r>
            <a:r>
              <a:rPr lang="en-IN" dirty="0"/>
              <a:t> 3 S F’s. 4.184 is </a:t>
            </a:r>
            <a:r>
              <a:rPr lang="en-IN" dirty="0" err="1"/>
              <a:t>labeled</a:t>
            </a:r>
            <a:r>
              <a:rPr lang="en-IN" dirty="0"/>
              <a:t> 4 S F’s. grams degree Celsius, 1 kilojoule, and 1000 joules are each </a:t>
            </a:r>
            <a:r>
              <a:rPr lang="en-IN" dirty="0" err="1"/>
              <a:t>labeled</a:t>
            </a:r>
            <a:r>
              <a:rPr lang="en-IN" dirty="0"/>
              <a:t> exact.</a:t>
            </a:r>
          </a:p>
          <a:p>
            <a:endParaRPr lang="en-IN" dirty="0"/>
          </a:p>
          <a:p>
            <a:r>
              <a:rPr lang="en-US" dirty="0"/>
              <a:t>Grams H 2 O, liquid, and each joule is cancelled. 175 grams H 2 O, 334 joules, and 58.5 kilojoules are each labeled 3 S F’s. 1 gram H 2 O, liquid, 1 kilojoule, and 1000 joules are each labeled exact.</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62322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Matter has states of solid, liquid, and gas. </a:t>
            </a:r>
          </a:p>
          <a:p>
            <a:r>
              <a:rPr lang="en-US" dirty="0"/>
              <a:t>• Solids can be pure substances that are elements or compounds. </a:t>
            </a:r>
          </a:p>
          <a:p>
            <a:r>
              <a:rPr lang="en-US" dirty="0"/>
              <a:t>• Liquids can be mixtures that are homogenous or heterogeneous. </a:t>
            </a:r>
          </a:p>
          <a:p>
            <a:r>
              <a:rPr lang="en-US" dirty="0"/>
              <a:t>• Matter undergoes changes of state. It gains or loses heat during melting or freezing and boiling or condensation. </a:t>
            </a:r>
          </a:p>
          <a:p>
            <a:r>
              <a:rPr lang="en-US" dirty="0"/>
              <a:t>• Changes of state require heat of fusion and heat of vaporization, and are drawn as a heating or cooling curve. </a:t>
            </a:r>
          </a:p>
          <a:p>
            <a:r>
              <a:rPr lang="en-US" dirty="0"/>
              <a:t>• Energy affects particle motion as heat, which is measured in calories or joules using temperature change, specific heat, and mass.</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9456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Part a. A mixture of a solid and a liquid is poured into a funnel with filter paper. The funnel is suspended over a beaker. The solid remains in the funnel, while the liquid filtrate drips from the bottom of the funnel into the beaker.</a:t>
            </a:r>
          </a:p>
          <a:p>
            <a:r>
              <a:rPr lang="en-IN" dirty="0"/>
              <a:t>• Part b. A beaker contains a small amount of liquid. The end of a piece of chromatography paper is placed into the liquid. Ink on the paper separates into its component substances. </a:t>
            </a:r>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14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7443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On the Fahrenheit scale, the freezing point of water is 32 degrees and the boiling point is 212 degrees, a different of 180 degrees. Normal body temperature is 98.6 degrees.</a:t>
            </a:r>
          </a:p>
          <a:p>
            <a:r>
              <a:rPr lang="en-IN" dirty="0"/>
              <a:t>• On the Celsius scale, the freezing point of water is 0 degrees and the boiling point is 100 degrees, a difference of 100 degrees. Normal body temperature is 37.0 degrees. </a:t>
            </a:r>
          </a:p>
          <a:p>
            <a:r>
              <a:rPr lang="en-IN" dirty="0"/>
              <a:t>• On the Kelvin scale, the freezing point of water is 273 Kelvin and the boiling point is 373 Kelvin, a difference of 100 Kelvins. Normal body temperature is 310 Kelvin. </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8957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column beside the thermometer shows conditions of the body at the various temperatures.</a:t>
            </a:r>
          </a:p>
          <a:p>
            <a:r>
              <a:rPr lang="en-IN" dirty="0"/>
              <a:t>Degrees Celsius Degrees Fahrenheit Condition</a:t>
            </a:r>
          </a:p>
          <a:p>
            <a:r>
              <a:rPr lang="en-IN" dirty="0"/>
              <a:t>42.0 107.6 Death</a:t>
            </a:r>
          </a:p>
          <a:p>
            <a:r>
              <a:rPr lang="en-IN" dirty="0"/>
              <a:t>41.0 105.8 Hyperthermia</a:t>
            </a:r>
          </a:p>
          <a:p>
            <a:r>
              <a:rPr lang="en-IN" dirty="0"/>
              <a:t>40.0 104.0 Fever</a:t>
            </a:r>
          </a:p>
          <a:p>
            <a:r>
              <a:rPr lang="en-IN" dirty="0"/>
              <a:t>39.0 102.2 Fever</a:t>
            </a:r>
          </a:p>
          <a:p>
            <a:r>
              <a:rPr lang="en-IN" dirty="0"/>
              <a:t>38.0 100.4 Fever</a:t>
            </a:r>
          </a:p>
          <a:p>
            <a:r>
              <a:rPr lang="en-IN" dirty="0"/>
              <a:t>37.0 98.6 Normal range</a:t>
            </a:r>
          </a:p>
          <a:p>
            <a:r>
              <a:rPr lang="en-IN" dirty="0"/>
              <a:t>36.0 96.8 Normal range</a:t>
            </a:r>
          </a:p>
          <a:p>
            <a:r>
              <a:rPr lang="en-IN" dirty="0"/>
              <a:t>35.0 95.0 Hypothermia</a:t>
            </a:r>
          </a:p>
          <a:p>
            <a:r>
              <a:rPr lang="en-IN" dirty="0"/>
              <a:t>34.0 93.2 Hypothermia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6966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column beside the thermometer shows conditions of the body at the various temperatures.</a:t>
            </a:r>
          </a:p>
          <a:p>
            <a:r>
              <a:rPr lang="en-IN" dirty="0"/>
              <a:t>Degrees Celsius Degrees Fahrenheit Condition</a:t>
            </a:r>
          </a:p>
          <a:p>
            <a:r>
              <a:rPr lang="en-IN" dirty="0"/>
              <a:t>42.0 107.6 Death</a:t>
            </a:r>
          </a:p>
          <a:p>
            <a:r>
              <a:rPr lang="en-IN" dirty="0"/>
              <a:t>41.0 105.8 Hyperthermia</a:t>
            </a:r>
          </a:p>
          <a:p>
            <a:r>
              <a:rPr lang="en-IN" dirty="0"/>
              <a:t>40.0 104.0 Fever</a:t>
            </a:r>
          </a:p>
          <a:p>
            <a:r>
              <a:rPr lang="en-IN" dirty="0"/>
              <a:t>39.0 102.2 Fever</a:t>
            </a:r>
          </a:p>
          <a:p>
            <a:r>
              <a:rPr lang="en-IN" dirty="0"/>
              <a:t>38.0 100.4 Fever</a:t>
            </a:r>
          </a:p>
          <a:p>
            <a:r>
              <a:rPr lang="en-IN" dirty="0"/>
              <a:t>37.0 98.6 Normal range</a:t>
            </a:r>
          </a:p>
          <a:p>
            <a:r>
              <a:rPr lang="en-IN" dirty="0"/>
              <a:t>36.0 96.8 Normal range</a:t>
            </a:r>
          </a:p>
          <a:p>
            <a:r>
              <a:rPr lang="en-IN" dirty="0"/>
              <a:t>35.0 95.0 Hypothermia</a:t>
            </a:r>
          </a:p>
          <a:p>
            <a:r>
              <a:rPr lang="en-IN" dirty="0"/>
              <a:t>34.0 93.2 Hypothermia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1336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Energy in joules Example</a:t>
            </a:r>
          </a:p>
          <a:p>
            <a:r>
              <a:rPr lang="en-IN" dirty="0"/>
              <a:t>10 to the twenty sixth power</a:t>
            </a:r>
          </a:p>
          <a:p>
            <a:r>
              <a:rPr lang="en-IN" dirty="0"/>
              <a:t> </a:t>
            </a:r>
          </a:p>
          <a:p>
            <a:r>
              <a:rPr lang="en-IN" dirty="0"/>
              <a:t>Energy radiated by the Sun in 1 second </a:t>
            </a:r>
          </a:p>
          <a:p>
            <a:r>
              <a:rPr lang="en-IN" dirty="0"/>
              <a:t>10 to the twenty third power </a:t>
            </a:r>
          </a:p>
          <a:p>
            <a:r>
              <a:rPr lang="en-IN" dirty="0"/>
              <a:t>World reserves of fossil fuels </a:t>
            </a:r>
          </a:p>
          <a:p>
            <a:r>
              <a:rPr lang="en-IN" dirty="0"/>
              <a:t>10 to the twentieth power </a:t>
            </a:r>
          </a:p>
          <a:p>
            <a:r>
              <a:rPr lang="en-IN" dirty="0"/>
              <a:t>Energy consumption for 1 year in the United States</a:t>
            </a:r>
          </a:p>
          <a:p>
            <a:r>
              <a:rPr lang="en-IN" dirty="0"/>
              <a:t>10 to the seventeenth power </a:t>
            </a:r>
          </a:p>
          <a:p>
            <a:r>
              <a:rPr lang="en-IN" dirty="0"/>
              <a:t>Solar energy reaching Earth in 1 second</a:t>
            </a:r>
          </a:p>
          <a:p>
            <a:r>
              <a:rPr lang="en-IN" dirty="0"/>
              <a:t>10 to the eleventh power </a:t>
            </a:r>
          </a:p>
          <a:p>
            <a:r>
              <a:rPr lang="en-IN" dirty="0"/>
              <a:t>Energy use per person in 1 year in the United States</a:t>
            </a:r>
          </a:p>
          <a:p>
            <a:r>
              <a:rPr lang="en-IN" dirty="0"/>
              <a:t>10 to the eighth power </a:t>
            </a:r>
          </a:p>
          <a:p>
            <a:r>
              <a:rPr lang="en-IN" dirty="0"/>
              <a:t>Energy from 1 gallon of gasoline</a:t>
            </a:r>
          </a:p>
          <a:p>
            <a:endParaRPr lang="en-IN" dirty="0"/>
          </a:p>
          <a:p>
            <a:r>
              <a:rPr lang="en-IN" dirty="0"/>
              <a:t>10 to the sixth power Energy from one serving of pasta, a doughnut, or needed to bicycle for 1 hour</a:t>
            </a:r>
          </a:p>
          <a:p>
            <a:endParaRPr lang="en-IN" dirty="0"/>
          </a:p>
          <a:p>
            <a:r>
              <a:rPr lang="en-IN" dirty="0"/>
              <a:t>10 to the fifth power Energy used to sleep for 1 hour</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6103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Serving size 14 crackers, 31 grams.</a:t>
            </a:r>
          </a:p>
          <a:p>
            <a:r>
              <a:rPr lang="en-IN" dirty="0"/>
              <a:t>• Servings per container, about 7.</a:t>
            </a:r>
          </a:p>
          <a:p>
            <a:r>
              <a:rPr lang="en-IN" dirty="0"/>
              <a:t>A second section lists the amount per serving of calories and kilojoules.</a:t>
            </a:r>
          </a:p>
          <a:p>
            <a:r>
              <a:rPr lang="en-IN" dirty="0"/>
              <a:t>• Calories, 130.</a:t>
            </a:r>
          </a:p>
          <a:p>
            <a:r>
              <a:rPr lang="en-IN" dirty="0"/>
              <a:t>• Calories from fat, 40.</a:t>
            </a:r>
          </a:p>
          <a:p>
            <a:r>
              <a:rPr lang="en-IN" dirty="0"/>
              <a:t>• Kilojoules, 500.</a:t>
            </a:r>
          </a:p>
          <a:p>
            <a:r>
              <a:rPr lang="en-IN" dirty="0"/>
              <a:t>• Kilojoules from fat, 150.</a:t>
            </a:r>
          </a:p>
          <a:p>
            <a:r>
              <a:rPr lang="en-IN" dirty="0"/>
              <a:t>The remainder of the label lists amount per serving for various categories. Some categories include a percentage of daily value. The section reads as follows.</a:t>
            </a:r>
          </a:p>
          <a:p>
            <a:r>
              <a:rPr lang="en-IN" dirty="0"/>
              <a:t>• Total fat, 4 grams, 6 percent</a:t>
            </a:r>
          </a:p>
          <a:p>
            <a:r>
              <a:rPr lang="en-IN" dirty="0"/>
              <a:t>• Saturated fat, 0.5 grams, 3 percent</a:t>
            </a:r>
          </a:p>
          <a:p>
            <a:r>
              <a:rPr lang="en-IN" dirty="0"/>
              <a:t>• Trans fat, 0 grams</a:t>
            </a:r>
          </a:p>
          <a:p>
            <a:r>
              <a:rPr lang="en-IN" dirty="0"/>
              <a:t>• Polyunsaturated fat, 0.5 percent</a:t>
            </a:r>
          </a:p>
          <a:p>
            <a:r>
              <a:rPr lang="en-IN" dirty="0"/>
              <a:t>• Monounsaturated fat, 1.5 gram</a:t>
            </a:r>
          </a:p>
          <a:p>
            <a:r>
              <a:rPr lang="en-IN" dirty="0"/>
              <a:t>• Cholesterol, 0 milligrams, 0 percent</a:t>
            </a:r>
          </a:p>
          <a:p>
            <a:r>
              <a:rPr lang="en-IN" dirty="0"/>
              <a:t>• Sodium, 310 milligrams, 13 percent</a:t>
            </a:r>
          </a:p>
          <a:p>
            <a:r>
              <a:rPr lang="en-IN" dirty="0"/>
              <a:t>• Total Carbohydrate, 19 grams, 6 percent</a:t>
            </a:r>
          </a:p>
          <a:p>
            <a:r>
              <a:rPr lang="en-IN" dirty="0"/>
              <a:t>• Dietary </a:t>
            </a:r>
            <a:r>
              <a:rPr lang="en-IN" dirty="0" err="1"/>
              <a:t>fiber</a:t>
            </a:r>
            <a:r>
              <a:rPr lang="en-IN" dirty="0"/>
              <a:t>, less than 1 gram, 4 percent</a:t>
            </a:r>
          </a:p>
          <a:p>
            <a:r>
              <a:rPr lang="en-IN" dirty="0"/>
              <a:t>• Sugars, 2 grams</a:t>
            </a:r>
          </a:p>
          <a:p>
            <a:r>
              <a:rPr lang="en-IN" dirty="0"/>
              <a:t>• Proteins, 2 grams</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90083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5336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4180530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864416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77040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96757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96815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9208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43844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17421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6114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859175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846212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594363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09279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9598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855627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77206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79699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43346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39961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63353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41255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9634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69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2830936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853260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98464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490893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3122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1494703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46739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1572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21584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7586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64057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94903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5509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3977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3323664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26656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85131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02190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3329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6">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1" r:id="rId10"/>
    <p:sldLayoutId id="2147483671" r:id="rId11"/>
    <p:sldLayoutId id="2147483680" r:id="rId12"/>
    <p:sldLayoutId id="2147483656"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6">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2792896212"/>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6">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217332548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6">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3246096779"/>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oleObject" Target="../embeddings/oleObject110.bin"/><Relationship Id="rId7" Type="http://schemas.openxmlformats.org/officeDocument/2006/relationships/oleObject" Target="../embeddings/oleObject112.bin"/><Relationship Id="rId2" Type="http://schemas.openxmlformats.org/officeDocument/2006/relationships/slideLayout" Target="../slideLayouts/slideLayout8.xml"/><Relationship Id="rId1" Type="http://schemas.openxmlformats.org/officeDocument/2006/relationships/vmlDrawing" Target="../drawings/vmlDrawing41.vml"/><Relationship Id="rId6" Type="http://schemas.openxmlformats.org/officeDocument/2006/relationships/image" Target="../media/image149.wmf"/><Relationship Id="rId5" Type="http://schemas.openxmlformats.org/officeDocument/2006/relationships/oleObject" Target="../embeddings/oleObject111.bin"/><Relationship Id="rId4" Type="http://schemas.openxmlformats.org/officeDocument/2006/relationships/image" Target="../media/image148.wmf"/></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52.xml"/><Relationship Id="rId1" Type="http://schemas.openxmlformats.org/officeDocument/2006/relationships/vmlDrawing" Target="../drawings/vmlDrawing42.vml"/><Relationship Id="rId5" Type="http://schemas.openxmlformats.org/officeDocument/2006/relationships/image" Target="../media/image153.png"/><Relationship Id="rId4" Type="http://schemas.openxmlformats.org/officeDocument/2006/relationships/image" Target="../media/image152.wmf"/></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notesSlide" Target="../notesSlides/notesSlide13.xml"/><Relationship Id="rId7" Type="http://schemas.openxmlformats.org/officeDocument/2006/relationships/image" Target="../media/image155.wmf"/><Relationship Id="rId2" Type="http://schemas.openxmlformats.org/officeDocument/2006/relationships/slideLayout" Target="../slideLayouts/slideLayout52.xml"/><Relationship Id="rId1" Type="http://schemas.openxmlformats.org/officeDocument/2006/relationships/vmlDrawing" Target="../drawings/vmlDrawing43.vml"/><Relationship Id="rId6" Type="http://schemas.openxmlformats.org/officeDocument/2006/relationships/oleObject" Target="../embeddings/oleObject115.bin"/><Relationship Id="rId5" Type="http://schemas.openxmlformats.org/officeDocument/2006/relationships/image" Target="../media/image154.wmf"/><Relationship Id="rId4" Type="http://schemas.openxmlformats.org/officeDocument/2006/relationships/oleObject" Target="../embeddings/oleObject114.bin"/><Relationship Id="rId9" Type="http://schemas.openxmlformats.org/officeDocument/2006/relationships/image" Target="../media/image156.wmf"/></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119.bin"/><Relationship Id="rId3" Type="http://schemas.openxmlformats.org/officeDocument/2006/relationships/notesSlide" Target="../notesSlides/notesSlide14.xml"/><Relationship Id="rId7" Type="http://schemas.openxmlformats.org/officeDocument/2006/relationships/image" Target="../media/image158.wmf"/><Relationship Id="rId2" Type="http://schemas.openxmlformats.org/officeDocument/2006/relationships/slideLayout" Target="../slideLayouts/slideLayout52.xml"/><Relationship Id="rId1" Type="http://schemas.openxmlformats.org/officeDocument/2006/relationships/vmlDrawing" Target="../drawings/vmlDrawing44.vml"/><Relationship Id="rId6" Type="http://schemas.openxmlformats.org/officeDocument/2006/relationships/oleObject" Target="../embeddings/oleObject118.bin"/><Relationship Id="rId5" Type="http://schemas.openxmlformats.org/officeDocument/2006/relationships/image" Target="../media/image157.wmf"/><Relationship Id="rId4" Type="http://schemas.openxmlformats.org/officeDocument/2006/relationships/oleObject" Target="../embeddings/oleObject117.bin"/><Relationship Id="rId9" Type="http://schemas.openxmlformats.org/officeDocument/2006/relationships/image" Target="../media/image159.wmf"/></Relationships>
</file>

<file path=ppt/slides/_rels/slide106.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120.bin"/><Relationship Id="rId7" Type="http://schemas.openxmlformats.org/officeDocument/2006/relationships/oleObject" Target="../embeddings/oleObject122.bin"/><Relationship Id="rId2" Type="http://schemas.openxmlformats.org/officeDocument/2006/relationships/slideLayout" Target="../slideLayouts/slideLayout46.xml"/><Relationship Id="rId1" Type="http://schemas.openxmlformats.org/officeDocument/2006/relationships/vmlDrawing" Target="../drawings/vmlDrawing45.vml"/><Relationship Id="rId6" Type="http://schemas.openxmlformats.org/officeDocument/2006/relationships/image" Target="../media/image161.wmf"/><Relationship Id="rId5" Type="http://schemas.openxmlformats.org/officeDocument/2006/relationships/oleObject" Target="../embeddings/oleObject121.bin"/><Relationship Id="rId4" Type="http://schemas.openxmlformats.org/officeDocument/2006/relationships/image" Target="../media/image160.wmf"/></Relationships>
</file>

<file path=ppt/slides/_rels/slide1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52.xml"/><Relationship Id="rId1" Type="http://schemas.openxmlformats.org/officeDocument/2006/relationships/vmlDrawing" Target="../drawings/vmlDrawing46.vml"/><Relationship Id="rId5" Type="http://schemas.openxmlformats.org/officeDocument/2006/relationships/image" Target="../media/image163.wmf"/><Relationship Id="rId4" Type="http://schemas.openxmlformats.org/officeDocument/2006/relationships/oleObject" Target="../embeddings/oleObject123.bin"/></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24.bin"/><Relationship Id="rId7" Type="http://schemas.openxmlformats.org/officeDocument/2006/relationships/image" Target="../media/image166.png"/><Relationship Id="rId2" Type="http://schemas.openxmlformats.org/officeDocument/2006/relationships/slideLayout" Target="../slideLayouts/slideLayout52.xml"/><Relationship Id="rId1" Type="http://schemas.openxmlformats.org/officeDocument/2006/relationships/vmlDrawing" Target="../drawings/vmlDrawing47.vml"/><Relationship Id="rId6" Type="http://schemas.openxmlformats.org/officeDocument/2006/relationships/image" Target="../media/image165.wmf"/><Relationship Id="rId5" Type="http://schemas.openxmlformats.org/officeDocument/2006/relationships/oleObject" Target="../embeddings/oleObject125.bin"/><Relationship Id="rId4" Type="http://schemas.openxmlformats.org/officeDocument/2006/relationships/image" Target="../media/image163.w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Layout" Target="../slideLayouts/slideLayout52.xml"/><Relationship Id="rId1" Type="http://schemas.openxmlformats.org/officeDocument/2006/relationships/vmlDrawing" Target="../drawings/vmlDrawing48.vml"/><Relationship Id="rId6" Type="http://schemas.openxmlformats.org/officeDocument/2006/relationships/image" Target="../media/image167.wmf"/><Relationship Id="rId5" Type="http://schemas.openxmlformats.org/officeDocument/2006/relationships/oleObject" Target="../embeddings/oleObject127.bin"/><Relationship Id="rId4" Type="http://schemas.openxmlformats.org/officeDocument/2006/relationships/image" Target="../media/image163.w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68.wmf"/><Relationship Id="rId2" Type="http://schemas.openxmlformats.org/officeDocument/2006/relationships/slideLayout" Target="../slideLayouts/slideLayout52.xml"/><Relationship Id="rId1" Type="http://schemas.openxmlformats.org/officeDocument/2006/relationships/vmlDrawing" Target="../drawings/vmlDrawing49.vml"/><Relationship Id="rId6" Type="http://schemas.openxmlformats.org/officeDocument/2006/relationships/oleObject" Target="../embeddings/oleObject129.bin"/><Relationship Id="rId5" Type="http://schemas.openxmlformats.org/officeDocument/2006/relationships/image" Target="../media/image163.wmf"/><Relationship Id="rId4" Type="http://schemas.openxmlformats.org/officeDocument/2006/relationships/oleObject" Target="../embeddings/oleObject128.bin"/></Relationships>
</file>

<file path=ppt/slides/_rels/slide11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oleObject" Target="../embeddings/oleObject130.bin"/><Relationship Id="rId7" Type="http://schemas.openxmlformats.org/officeDocument/2006/relationships/oleObject" Target="../embeddings/oleObject132.bin"/><Relationship Id="rId2" Type="http://schemas.openxmlformats.org/officeDocument/2006/relationships/slideLayout" Target="../slideLayouts/slideLayout52.xml"/><Relationship Id="rId1" Type="http://schemas.openxmlformats.org/officeDocument/2006/relationships/vmlDrawing" Target="../drawings/vmlDrawing50.vml"/><Relationship Id="rId6" Type="http://schemas.openxmlformats.org/officeDocument/2006/relationships/image" Target="../media/image173.wmf"/><Relationship Id="rId5" Type="http://schemas.openxmlformats.org/officeDocument/2006/relationships/oleObject" Target="../embeddings/oleObject131.bin"/><Relationship Id="rId4" Type="http://schemas.openxmlformats.org/officeDocument/2006/relationships/image" Target="../media/image157.wmf"/></Relationships>
</file>

<file path=ppt/slides/_rels/slide116.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oleObject" Target="../embeddings/oleObject133.bin"/><Relationship Id="rId7" Type="http://schemas.openxmlformats.org/officeDocument/2006/relationships/oleObject" Target="../embeddings/oleObject135.bin"/><Relationship Id="rId2" Type="http://schemas.openxmlformats.org/officeDocument/2006/relationships/slideLayout" Target="../slideLayouts/slideLayout49.xml"/><Relationship Id="rId1" Type="http://schemas.openxmlformats.org/officeDocument/2006/relationships/vmlDrawing" Target="../drawings/vmlDrawing51.vml"/><Relationship Id="rId6" Type="http://schemas.openxmlformats.org/officeDocument/2006/relationships/image" Target="../media/image175.wmf"/><Relationship Id="rId5" Type="http://schemas.openxmlformats.org/officeDocument/2006/relationships/oleObject" Target="../embeddings/oleObject134.bin"/><Relationship Id="rId4" Type="http://schemas.openxmlformats.org/officeDocument/2006/relationships/image" Target="../media/image173.wmf"/></Relationships>
</file>

<file path=ppt/slides/_rels/slide117.xml.rels><?xml version="1.0" encoding="UTF-8" standalone="yes"?>
<Relationships xmlns="http://schemas.openxmlformats.org/package/2006/relationships"><Relationship Id="rId8" Type="http://schemas.openxmlformats.org/officeDocument/2006/relationships/image" Target="../media/image179.wmf"/><Relationship Id="rId3" Type="http://schemas.openxmlformats.org/officeDocument/2006/relationships/oleObject" Target="../embeddings/oleObject136.bin"/><Relationship Id="rId7" Type="http://schemas.openxmlformats.org/officeDocument/2006/relationships/oleObject" Target="../embeddings/oleObject138.bin"/><Relationship Id="rId2" Type="http://schemas.openxmlformats.org/officeDocument/2006/relationships/slideLayout" Target="../slideLayouts/slideLayout46.xml"/><Relationship Id="rId1" Type="http://schemas.openxmlformats.org/officeDocument/2006/relationships/vmlDrawing" Target="../drawings/vmlDrawing52.vml"/><Relationship Id="rId6" Type="http://schemas.openxmlformats.org/officeDocument/2006/relationships/image" Target="../media/image178.wmf"/><Relationship Id="rId5" Type="http://schemas.openxmlformats.org/officeDocument/2006/relationships/oleObject" Target="../embeddings/oleObject137.bin"/><Relationship Id="rId4" Type="http://schemas.openxmlformats.org/officeDocument/2006/relationships/image" Target="../media/image177.w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Layout" Target="../slideLayouts/slideLayout46.xml"/><Relationship Id="rId1" Type="http://schemas.openxmlformats.org/officeDocument/2006/relationships/vmlDrawing" Target="../drawings/vmlDrawing53.vml"/><Relationship Id="rId4" Type="http://schemas.openxmlformats.org/officeDocument/2006/relationships/image" Target="../media/image180.w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40.bin"/><Relationship Id="rId7" Type="http://schemas.openxmlformats.org/officeDocument/2006/relationships/image" Target="../media/image182.png"/><Relationship Id="rId2" Type="http://schemas.openxmlformats.org/officeDocument/2006/relationships/slideLayout" Target="../slideLayouts/slideLayout52.xml"/><Relationship Id="rId1" Type="http://schemas.openxmlformats.org/officeDocument/2006/relationships/vmlDrawing" Target="../drawings/vmlDrawing54.vml"/><Relationship Id="rId6" Type="http://schemas.openxmlformats.org/officeDocument/2006/relationships/image" Target="../media/image181.wmf"/><Relationship Id="rId5" Type="http://schemas.openxmlformats.org/officeDocument/2006/relationships/oleObject" Target="../embeddings/oleObject141.bin"/><Relationship Id="rId4" Type="http://schemas.openxmlformats.org/officeDocument/2006/relationships/image" Target="../media/image180.wm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52.xml"/><Relationship Id="rId1" Type="http://schemas.openxmlformats.org/officeDocument/2006/relationships/vmlDrawing" Target="../drawings/vmlDrawing55.vml"/><Relationship Id="rId6" Type="http://schemas.openxmlformats.org/officeDocument/2006/relationships/image" Target="../media/image183.wmf"/><Relationship Id="rId5" Type="http://schemas.openxmlformats.org/officeDocument/2006/relationships/oleObject" Target="../embeddings/oleObject143.bin"/><Relationship Id="rId4" Type="http://schemas.openxmlformats.org/officeDocument/2006/relationships/image" Target="../media/image180.w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Layout" Target="../slideLayouts/slideLayout52.xml"/><Relationship Id="rId1" Type="http://schemas.openxmlformats.org/officeDocument/2006/relationships/vmlDrawing" Target="../drawings/vmlDrawing56.vml"/><Relationship Id="rId6" Type="http://schemas.openxmlformats.org/officeDocument/2006/relationships/image" Target="../media/image184.wmf"/><Relationship Id="rId5" Type="http://schemas.openxmlformats.org/officeDocument/2006/relationships/oleObject" Target="../embeddings/oleObject145.bin"/><Relationship Id="rId4" Type="http://schemas.openxmlformats.org/officeDocument/2006/relationships/image" Target="../media/image180.wmf"/></Relationships>
</file>

<file path=ppt/slides/_rels/slide1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6.xml.rels><?xml version="1.0" encoding="UTF-8" standalone="yes"?>
<Relationships xmlns="http://schemas.openxmlformats.org/package/2006/relationships"><Relationship Id="rId8" Type="http://schemas.openxmlformats.org/officeDocument/2006/relationships/image" Target="../media/image189.wmf"/><Relationship Id="rId3" Type="http://schemas.openxmlformats.org/officeDocument/2006/relationships/oleObject" Target="../embeddings/oleObject146.bin"/><Relationship Id="rId7" Type="http://schemas.openxmlformats.org/officeDocument/2006/relationships/oleObject" Target="../embeddings/oleObject148.bin"/><Relationship Id="rId12" Type="http://schemas.openxmlformats.org/officeDocument/2006/relationships/image" Target="../media/image191.wmf"/><Relationship Id="rId2" Type="http://schemas.openxmlformats.org/officeDocument/2006/relationships/slideLayout" Target="../slideLayouts/slideLayout52.xml"/><Relationship Id="rId1" Type="http://schemas.openxmlformats.org/officeDocument/2006/relationships/vmlDrawing" Target="../drawings/vmlDrawing57.vml"/><Relationship Id="rId6" Type="http://schemas.openxmlformats.org/officeDocument/2006/relationships/image" Target="../media/image188.wmf"/><Relationship Id="rId11" Type="http://schemas.openxmlformats.org/officeDocument/2006/relationships/oleObject" Target="../embeddings/oleObject150.bin"/><Relationship Id="rId5" Type="http://schemas.openxmlformats.org/officeDocument/2006/relationships/oleObject" Target="../embeddings/oleObject147.bin"/><Relationship Id="rId10" Type="http://schemas.openxmlformats.org/officeDocument/2006/relationships/image" Target="../media/image190.wmf"/><Relationship Id="rId4" Type="http://schemas.openxmlformats.org/officeDocument/2006/relationships/image" Target="../media/image187.wmf"/><Relationship Id="rId9" Type="http://schemas.openxmlformats.org/officeDocument/2006/relationships/oleObject" Target="../embeddings/oleObject149.bin"/></Relationships>
</file>

<file path=ppt/slides/_rels/slide127.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oleObject" Target="../embeddings/oleObject148.bin"/><Relationship Id="rId7" Type="http://schemas.openxmlformats.org/officeDocument/2006/relationships/oleObject" Target="../embeddings/oleObject150.bin"/><Relationship Id="rId2" Type="http://schemas.openxmlformats.org/officeDocument/2006/relationships/slideLayout" Target="../slideLayouts/slideLayout52.xml"/><Relationship Id="rId1" Type="http://schemas.openxmlformats.org/officeDocument/2006/relationships/vmlDrawing" Target="../drawings/vmlDrawing58.vml"/><Relationship Id="rId6" Type="http://schemas.openxmlformats.org/officeDocument/2006/relationships/image" Target="../media/image190.wmf"/><Relationship Id="rId5" Type="http://schemas.openxmlformats.org/officeDocument/2006/relationships/oleObject" Target="../embeddings/oleObject149.bin"/><Relationship Id="rId4" Type="http://schemas.openxmlformats.org/officeDocument/2006/relationships/image" Target="../media/image189.w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Layout" Target="../slideLayouts/slideLayout52.xml"/><Relationship Id="rId1" Type="http://schemas.openxmlformats.org/officeDocument/2006/relationships/vmlDrawing" Target="../drawings/vmlDrawing59.vml"/><Relationship Id="rId6" Type="http://schemas.openxmlformats.org/officeDocument/2006/relationships/image" Target="../media/image193.wmf"/><Relationship Id="rId5" Type="http://schemas.openxmlformats.org/officeDocument/2006/relationships/oleObject" Target="../embeddings/oleObject152.bin"/><Relationship Id="rId4" Type="http://schemas.openxmlformats.org/officeDocument/2006/relationships/image" Target="../media/image192.wmf"/></Relationships>
</file>

<file path=ppt/slides/_rels/slide129.xml.rels><?xml version="1.0" encoding="UTF-8" standalone="yes"?>
<Relationships xmlns="http://schemas.openxmlformats.org/package/2006/relationships"><Relationship Id="rId8" Type="http://schemas.openxmlformats.org/officeDocument/2006/relationships/oleObject" Target="../embeddings/oleObject156.bin"/><Relationship Id="rId3" Type="http://schemas.openxmlformats.org/officeDocument/2006/relationships/oleObject" Target="../embeddings/oleObject153.bin"/><Relationship Id="rId7" Type="http://schemas.openxmlformats.org/officeDocument/2006/relationships/oleObject" Target="../embeddings/oleObject155.bin"/><Relationship Id="rId2" Type="http://schemas.openxmlformats.org/officeDocument/2006/relationships/slideLayout" Target="../slideLayouts/slideLayout52.xml"/><Relationship Id="rId1" Type="http://schemas.openxmlformats.org/officeDocument/2006/relationships/vmlDrawing" Target="../drawings/vmlDrawing60.vml"/><Relationship Id="rId6" Type="http://schemas.openxmlformats.org/officeDocument/2006/relationships/image" Target="../media/image193.wmf"/><Relationship Id="rId11" Type="http://schemas.openxmlformats.org/officeDocument/2006/relationships/image" Target="../media/image196.wmf"/><Relationship Id="rId5" Type="http://schemas.openxmlformats.org/officeDocument/2006/relationships/oleObject" Target="../embeddings/oleObject154.bin"/><Relationship Id="rId10" Type="http://schemas.openxmlformats.org/officeDocument/2006/relationships/oleObject" Target="../embeddings/oleObject157.bin"/><Relationship Id="rId4" Type="http://schemas.openxmlformats.org/officeDocument/2006/relationships/image" Target="../media/image194.wmf"/><Relationship Id="rId9" Type="http://schemas.openxmlformats.org/officeDocument/2006/relationships/image" Target="../media/image195.wmf"/></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vmlDrawing" Target="../drawings/vmlDrawing61.vml"/><Relationship Id="rId5" Type="http://schemas.openxmlformats.org/officeDocument/2006/relationships/image" Target="../media/image198.wmf"/><Relationship Id="rId4" Type="http://schemas.openxmlformats.org/officeDocument/2006/relationships/oleObject" Target="../embeddings/oleObject158.bin"/></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00.wmf"/><Relationship Id="rId2" Type="http://schemas.openxmlformats.org/officeDocument/2006/relationships/slideLayout" Target="../slideLayouts/slideLayout49.xml"/><Relationship Id="rId1" Type="http://schemas.openxmlformats.org/officeDocument/2006/relationships/vmlDrawing" Target="../drawings/vmlDrawing62.vml"/><Relationship Id="rId6" Type="http://schemas.openxmlformats.org/officeDocument/2006/relationships/oleObject" Target="../embeddings/oleObject160.bin"/><Relationship Id="rId5" Type="http://schemas.openxmlformats.org/officeDocument/2006/relationships/image" Target="../media/image199.wmf"/><Relationship Id="rId4" Type="http://schemas.openxmlformats.org/officeDocument/2006/relationships/oleObject" Target="../embeddings/oleObject159.bin"/></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02.wmf"/><Relationship Id="rId2" Type="http://schemas.openxmlformats.org/officeDocument/2006/relationships/slideLayout" Target="../slideLayouts/slideLayout49.xml"/><Relationship Id="rId1" Type="http://schemas.openxmlformats.org/officeDocument/2006/relationships/vmlDrawing" Target="../drawings/vmlDrawing63.vml"/><Relationship Id="rId6" Type="http://schemas.openxmlformats.org/officeDocument/2006/relationships/oleObject" Target="../embeddings/oleObject162.bin"/><Relationship Id="rId5" Type="http://schemas.openxmlformats.org/officeDocument/2006/relationships/image" Target="../media/image201.wmf"/><Relationship Id="rId4" Type="http://schemas.openxmlformats.org/officeDocument/2006/relationships/oleObject" Target="../embeddings/oleObject161.bin"/></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Layout" Target="../slideLayouts/slideLayout49.xml"/><Relationship Id="rId1" Type="http://schemas.openxmlformats.org/officeDocument/2006/relationships/vmlDrawing" Target="../drawings/vmlDrawing64.vml"/><Relationship Id="rId4" Type="http://schemas.openxmlformats.org/officeDocument/2006/relationships/image" Target="../media/image203.wmf"/></Relationships>
</file>

<file path=ppt/slides/_rels/slide13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oleObject" Target="../embeddings/oleObject7.bin"/><Relationship Id="rId4" Type="http://schemas.openxmlformats.org/officeDocument/2006/relationships/image" Target="../media/image25.wmf"/><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4.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image" Target="../media/image31.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8.xml"/><Relationship Id="rId1" Type="http://schemas.openxmlformats.org/officeDocument/2006/relationships/vmlDrawing" Target="../drawings/vmlDrawing5.vml"/><Relationship Id="rId5" Type="http://schemas.openxmlformats.org/officeDocument/2006/relationships/image" Target="../media/image35.png"/><Relationship Id="rId4" Type="http://schemas.openxmlformats.org/officeDocument/2006/relationships/image" Target="../media/image34.wmf"/></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1.xml"/><Relationship Id="rId1" Type="http://schemas.openxmlformats.org/officeDocument/2006/relationships/vmlDrawing" Target="../drawings/vmlDrawing6.vml"/><Relationship Id="rId4" Type="http://schemas.openxmlformats.org/officeDocument/2006/relationships/image" Target="../media/image38.wmf"/></Relationships>
</file>

<file path=ppt/slides/_rels/slide46.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38.xml"/><Relationship Id="rId1" Type="http://schemas.openxmlformats.org/officeDocument/2006/relationships/vmlDrawing" Target="../drawings/vmlDrawing7.vml"/><Relationship Id="rId6" Type="http://schemas.openxmlformats.org/officeDocument/2006/relationships/image" Target="../media/image40.wmf"/><Relationship Id="rId5" Type="http://schemas.openxmlformats.org/officeDocument/2006/relationships/oleObject" Target="../embeddings/oleObject13.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15.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8.xml"/><Relationship Id="rId1" Type="http://schemas.openxmlformats.org/officeDocument/2006/relationships/vmlDrawing" Target="../drawings/vmlDrawing8.vml"/><Relationship Id="rId4" Type="http://schemas.openxmlformats.org/officeDocument/2006/relationships/image" Target="../media/image43.wmf"/></Relationships>
</file>

<file path=ppt/slides/_rels/slide4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48.wmf"/><Relationship Id="rId2" Type="http://schemas.openxmlformats.org/officeDocument/2006/relationships/slideLayout" Target="../slideLayouts/slideLayout38.xml"/><Relationship Id="rId1" Type="http://schemas.openxmlformats.org/officeDocument/2006/relationships/vmlDrawing" Target="../drawings/vmlDrawing9.vml"/><Relationship Id="rId6" Type="http://schemas.openxmlformats.org/officeDocument/2006/relationships/image" Target="../media/image45.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20.bin"/></Relationships>
</file>

<file path=ppt/slides/_rels/slide49.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38.xml"/><Relationship Id="rId1" Type="http://schemas.openxmlformats.org/officeDocument/2006/relationships/vmlDrawing" Target="../drawings/vmlDrawing10.vml"/><Relationship Id="rId6" Type="http://schemas.openxmlformats.org/officeDocument/2006/relationships/image" Target="../media/image50.wmf"/><Relationship Id="rId5" Type="http://schemas.openxmlformats.org/officeDocument/2006/relationships/oleObject" Target="../embeddings/oleObject23.bin"/><Relationship Id="rId10" Type="http://schemas.openxmlformats.org/officeDocument/2006/relationships/image" Target="../media/image52.wmf"/><Relationship Id="rId4" Type="http://schemas.openxmlformats.org/officeDocument/2006/relationships/image" Target="../media/image49.wmf"/><Relationship Id="rId9" Type="http://schemas.openxmlformats.org/officeDocument/2006/relationships/oleObject" Target="../embeddings/oleObject25.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38.xml"/><Relationship Id="rId1" Type="http://schemas.openxmlformats.org/officeDocument/2006/relationships/vmlDrawing" Target="../drawings/vmlDrawing11.vml"/><Relationship Id="rId6" Type="http://schemas.openxmlformats.org/officeDocument/2006/relationships/image" Target="../media/image53.wmf"/><Relationship Id="rId5" Type="http://schemas.openxmlformats.org/officeDocument/2006/relationships/oleObject" Target="../embeddings/oleObject27.bin"/><Relationship Id="rId4" Type="http://schemas.openxmlformats.org/officeDocument/2006/relationships/image" Target="../media/image49.wmf"/></Relationships>
</file>

<file path=ppt/slides/_rels/slide5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38.xml"/><Relationship Id="rId1" Type="http://schemas.openxmlformats.org/officeDocument/2006/relationships/vmlDrawing" Target="../drawings/vmlDrawing12.vml"/><Relationship Id="rId6" Type="http://schemas.openxmlformats.org/officeDocument/2006/relationships/image" Target="../media/image56.wmf"/><Relationship Id="rId5" Type="http://schemas.openxmlformats.org/officeDocument/2006/relationships/oleObject" Target="../embeddings/oleObject30.bin"/><Relationship Id="rId4" Type="http://schemas.openxmlformats.org/officeDocument/2006/relationships/image" Target="../media/image55.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38.xml"/><Relationship Id="rId1" Type="http://schemas.openxmlformats.org/officeDocument/2006/relationships/vmlDrawing" Target="../drawings/vmlDrawing13.vml"/><Relationship Id="rId4" Type="http://schemas.openxmlformats.org/officeDocument/2006/relationships/image" Target="../media/image58.wmf"/></Relationships>
</file>

<file path=ppt/slides/_rels/slide5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38.xml"/><Relationship Id="rId1" Type="http://schemas.openxmlformats.org/officeDocument/2006/relationships/vmlDrawing" Target="../drawings/vmlDrawing14.vml"/><Relationship Id="rId6" Type="http://schemas.openxmlformats.org/officeDocument/2006/relationships/image" Target="../media/image60.wmf"/><Relationship Id="rId5" Type="http://schemas.openxmlformats.org/officeDocument/2006/relationships/oleObject" Target="../embeddings/oleObject34.bin"/><Relationship Id="rId4" Type="http://schemas.openxmlformats.org/officeDocument/2006/relationships/image" Target="../media/image59.wmf"/></Relationships>
</file>

<file path=ppt/slides/_rels/slide5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38.xml"/><Relationship Id="rId1" Type="http://schemas.openxmlformats.org/officeDocument/2006/relationships/vmlDrawing" Target="../drawings/vmlDrawing15.vml"/><Relationship Id="rId6" Type="http://schemas.openxmlformats.org/officeDocument/2006/relationships/image" Target="../media/image62.wmf"/><Relationship Id="rId5" Type="http://schemas.openxmlformats.org/officeDocument/2006/relationships/oleObject" Target="../embeddings/oleObject37.bin"/><Relationship Id="rId4" Type="http://schemas.openxmlformats.org/officeDocument/2006/relationships/image" Target="../media/image59.wmf"/></Relationships>
</file>

<file path=ppt/slides/_rels/slide55.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68.wmf"/><Relationship Id="rId2" Type="http://schemas.openxmlformats.org/officeDocument/2006/relationships/slideLayout" Target="../slideLayouts/slideLayout38.xml"/><Relationship Id="rId1" Type="http://schemas.openxmlformats.org/officeDocument/2006/relationships/vmlDrawing" Target="../drawings/vmlDrawing16.vml"/><Relationship Id="rId6" Type="http://schemas.openxmlformats.org/officeDocument/2006/relationships/image" Target="../media/image65.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67.wmf"/><Relationship Id="rId4" Type="http://schemas.openxmlformats.org/officeDocument/2006/relationships/image" Target="../media/image64.wmf"/><Relationship Id="rId9" Type="http://schemas.openxmlformats.org/officeDocument/2006/relationships/oleObject" Target="../embeddings/oleObject42.bin"/></Relationships>
</file>

<file path=ppt/slides/_rels/slide56.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38.xml"/><Relationship Id="rId1" Type="http://schemas.openxmlformats.org/officeDocument/2006/relationships/vmlDrawing" Target="../drawings/vmlDrawing17.vml"/><Relationship Id="rId6" Type="http://schemas.openxmlformats.org/officeDocument/2006/relationships/image" Target="../media/image70.wmf"/><Relationship Id="rId5" Type="http://schemas.openxmlformats.org/officeDocument/2006/relationships/oleObject" Target="../embeddings/oleObject45.bin"/><Relationship Id="rId10" Type="http://schemas.openxmlformats.org/officeDocument/2006/relationships/image" Target="../media/image72.wmf"/><Relationship Id="rId4" Type="http://schemas.openxmlformats.org/officeDocument/2006/relationships/image" Target="../media/image69.wmf"/><Relationship Id="rId9" Type="http://schemas.openxmlformats.org/officeDocument/2006/relationships/oleObject" Target="../embeddings/oleObject47.bin"/></Relationships>
</file>

<file path=ppt/slides/_rels/slide57.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48.bin"/><Relationship Id="rId7" Type="http://schemas.openxmlformats.org/officeDocument/2006/relationships/oleObject" Target="../embeddings/oleObject50.bin"/><Relationship Id="rId2" Type="http://schemas.openxmlformats.org/officeDocument/2006/relationships/slideLayout" Target="../slideLayouts/slideLayout38.xml"/><Relationship Id="rId1" Type="http://schemas.openxmlformats.org/officeDocument/2006/relationships/vmlDrawing" Target="../drawings/vmlDrawing18.vml"/><Relationship Id="rId6" Type="http://schemas.openxmlformats.org/officeDocument/2006/relationships/image" Target="../media/image74.wmf"/><Relationship Id="rId5" Type="http://schemas.openxmlformats.org/officeDocument/2006/relationships/oleObject" Target="../embeddings/oleObject49.bin"/><Relationship Id="rId4" Type="http://schemas.openxmlformats.org/officeDocument/2006/relationships/image" Target="../media/image73.wmf"/></Relationships>
</file>

<file path=ppt/slides/_rels/slide58.x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oleObject" Target="../embeddings/oleObject56.bin"/><Relationship Id="rId18" Type="http://schemas.openxmlformats.org/officeDocument/2006/relationships/image" Target="../media/image83.wmf"/><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80.wmf"/><Relationship Id="rId17" Type="http://schemas.openxmlformats.org/officeDocument/2006/relationships/oleObject" Target="../embeddings/oleObject58.bin"/><Relationship Id="rId2" Type="http://schemas.openxmlformats.org/officeDocument/2006/relationships/slideLayout" Target="../slideLayouts/slideLayout32.xml"/><Relationship Id="rId16" Type="http://schemas.openxmlformats.org/officeDocument/2006/relationships/image" Target="../media/image82.wmf"/><Relationship Id="rId1" Type="http://schemas.openxmlformats.org/officeDocument/2006/relationships/vmlDrawing" Target="../drawings/vmlDrawing19.vml"/><Relationship Id="rId6" Type="http://schemas.openxmlformats.org/officeDocument/2006/relationships/image" Target="../media/image77.wmf"/><Relationship Id="rId11" Type="http://schemas.openxmlformats.org/officeDocument/2006/relationships/oleObject" Target="../embeddings/oleObject55.bin"/><Relationship Id="rId5" Type="http://schemas.openxmlformats.org/officeDocument/2006/relationships/oleObject" Target="../embeddings/oleObject52.bin"/><Relationship Id="rId15" Type="http://schemas.openxmlformats.org/officeDocument/2006/relationships/oleObject" Target="../embeddings/oleObject57.bin"/><Relationship Id="rId10" Type="http://schemas.openxmlformats.org/officeDocument/2006/relationships/image" Target="../media/image79.wmf"/><Relationship Id="rId4" Type="http://schemas.openxmlformats.org/officeDocument/2006/relationships/image" Target="../media/image76.wmf"/><Relationship Id="rId9" Type="http://schemas.openxmlformats.org/officeDocument/2006/relationships/oleObject" Target="../embeddings/oleObject54.bin"/><Relationship Id="rId14" Type="http://schemas.openxmlformats.org/officeDocument/2006/relationships/image" Target="../media/image81.wmf"/></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6.xml"/><Relationship Id="rId7" Type="http://schemas.openxmlformats.org/officeDocument/2006/relationships/image" Target="../media/image85.wmf"/><Relationship Id="rId2" Type="http://schemas.openxmlformats.org/officeDocument/2006/relationships/slideLayout" Target="../slideLayouts/slideLayout38.xml"/><Relationship Id="rId1" Type="http://schemas.openxmlformats.org/officeDocument/2006/relationships/vmlDrawing" Target="../drawings/vmlDrawing20.vml"/><Relationship Id="rId6" Type="http://schemas.openxmlformats.org/officeDocument/2006/relationships/oleObject" Target="../embeddings/oleObject60.bin"/><Relationship Id="rId5" Type="http://schemas.openxmlformats.org/officeDocument/2006/relationships/image" Target="../media/image84.wmf"/><Relationship Id="rId4" Type="http://schemas.openxmlformats.org/officeDocument/2006/relationships/oleObject" Target="../embeddings/oleObject59.bin"/></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7.xml"/><Relationship Id="rId7" Type="http://schemas.openxmlformats.org/officeDocument/2006/relationships/image" Target="../media/image88.wmf"/><Relationship Id="rId2" Type="http://schemas.openxmlformats.org/officeDocument/2006/relationships/slideLayout" Target="../slideLayouts/slideLayout38.xml"/><Relationship Id="rId1" Type="http://schemas.openxmlformats.org/officeDocument/2006/relationships/vmlDrawing" Target="../drawings/vmlDrawing21.vml"/><Relationship Id="rId6" Type="http://schemas.openxmlformats.org/officeDocument/2006/relationships/oleObject" Target="../embeddings/oleObject62.bin"/><Relationship Id="rId5" Type="http://schemas.openxmlformats.org/officeDocument/2006/relationships/image" Target="../media/image87.wmf"/><Relationship Id="rId4" Type="http://schemas.openxmlformats.org/officeDocument/2006/relationships/oleObject" Target="../embeddings/oleObject61.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38.xml"/><Relationship Id="rId1" Type="http://schemas.openxmlformats.org/officeDocument/2006/relationships/vmlDrawing" Target="../drawings/vmlDrawing22.vml"/><Relationship Id="rId4" Type="http://schemas.openxmlformats.org/officeDocument/2006/relationships/image" Target="../media/image90.wmf"/></Relationships>
</file>

<file path=ppt/slides/_rels/slide62.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64.bin"/><Relationship Id="rId7" Type="http://schemas.openxmlformats.org/officeDocument/2006/relationships/oleObject" Target="../embeddings/oleObject66.bin"/><Relationship Id="rId2" Type="http://schemas.openxmlformats.org/officeDocument/2006/relationships/slideLayout" Target="../slideLayouts/slideLayout38.xml"/><Relationship Id="rId1" Type="http://schemas.openxmlformats.org/officeDocument/2006/relationships/vmlDrawing" Target="../drawings/vmlDrawing23.vml"/><Relationship Id="rId6" Type="http://schemas.openxmlformats.org/officeDocument/2006/relationships/image" Target="../media/image91.wmf"/><Relationship Id="rId5" Type="http://schemas.openxmlformats.org/officeDocument/2006/relationships/oleObject" Target="../embeddings/oleObject65.bin"/><Relationship Id="rId10" Type="http://schemas.openxmlformats.org/officeDocument/2006/relationships/image" Target="../media/image93.wmf"/><Relationship Id="rId4" Type="http://schemas.openxmlformats.org/officeDocument/2006/relationships/image" Target="../media/image90.wmf"/><Relationship Id="rId9" Type="http://schemas.openxmlformats.org/officeDocument/2006/relationships/oleObject" Target="../embeddings/oleObject67.bin"/></Relationships>
</file>

<file path=ppt/slides/_rels/slide63.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38.xml"/><Relationship Id="rId1" Type="http://schemas.openxmlformats.org/officeDocument/2006/relationships/vmlDrawing" Target="../drawings/vmlDrawing24.vml"/><Relationship Id="rId6" Type="http://schemas.openxmlformats.org/officeDocument/2006/relationships/image" Target="../media/image94.wmf"/><Relationship Id="rId5" Type="http://schemas.openxmlformats.org/officeDocument/2006/relationships/oleObject" Target="../embeddings/oleObject69.bin"/><Relationship Id="rId4" Type="http://schemas.openxmlformats.org/officeDocument/2006/relationships/image" Target="../media/image90.wmf"/></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9.xml"/><Relationship Id="rId1" Type="http://schemas.openxmlformats.org/officeDocument/2006/relationships/vmlDrawing" Target="../drawings/vmlDrawing25.vml"/><Relationship Id="rId6" Type="http://schemas.openxmlformats.org/officeDocument/2006/relationships/image" Target="../media/image100.wmf"/><Relationship Id="rId5" Type="http://schemas.openxmlformats.org/officeDocument/2006/relationships/oleObject" Target="../embeddings/oleObject72.bin"/><Relationship Id="rId4" Type="http://schemas.openxmlformats.org/officeDocument/2006/relationships/image" Target="../media/image99.wmf"/></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104.wmf"/><Relationship Id="rId5" Type="http://schemas.openxmlformats.org/officeDocument/2006/relationships/oleObject" Target="../embeddings/oleObject74.bin"/><Relationship Id="rId4" Type="http://schemas.openxmlformats.org/officeDocument/2006/relationships/image" Target="../media/image103.wmf"/></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27.vml"/><Relationship Id="rId6" Type="http://schemas.openxmlformats.org/officeDocument/2006/relationships/image" Target="../media/image108.png"/><Relationship Id="rId5" Type="http://schemas.openxmlformats.org/officeDocument/2006/relationships/image" Target="../media/image107.wmf"/><Relationship Id="rId4" Type="http://schemas.openxmlformats.org/officeDocument/2006/relationships/oleObject" Target="../embeddings/oleObject75.bin"/></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oleObject" Target="../embeddings/oleObject76.bin"/><Relationship Id="rId7" Type="http://schemas.openxmlformats.org/officeDocument/2006/relationships/oleObject" Target="../embeddings/oleObject78.bin"/><Relationship Id="rId2" Type="http://schemas.openxmlformats.org/officeDocument/2006/relationships/slideLayout" Target="../slideLayouts/slideLayout8.xml"/><Relationship Id="rId1" Type="http://schemas.openxmlformats.org/officeDocument/2006/relationships/vmlDrawing" Target="../drawings/vmlDrawing28.vml"/><Relationship Id="rId6" Type="http://schemas.openxmlformats.org/officeDocument/2006/relationships/image" Target="../media/image111.wmf"/><Relationship Id="rId5" Type="http://schemas.openxmlformats.org/officeDocument/2006/relationships/oleObject" Target="../embeddings/oleObject77.bin"/><Relationship Id="rId4" Type="http://schemas.openxmlformats.org/officeDocument/2006/relationships/image" Target="../media/image110.wmf"/></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10.wmf"/><Relationship Id="rId11" Type="http://schemas.openxmlformats.org/officeDocument/2006/relationships/image" Target="../media/image12.wmf"/><Relationship Id="rId5" Type="http://schemas.openxmlformats.org/officeDocument/2006/relationships/oleObject" Target="../embeddings/oleObject2.bin"/><Relationship Id="rId10" Type="http://schemas.openxmlformats.org/officeDocument/2006/relationships/oleObject" Target="../embeddings/oleObject4.bin"/><Relationship Id="rId4" Type="http://schemas.openxmlformats.org/officeDocument/2006/relationships/image" Target="../media/image9.wmf"/><Relationship Id="rId9"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14.wmf"/><Relationship Id="rId5" Type="http://schemas.openxmlformats.org/officeDocument/2006/relationships/oleObject" Target="../embeddings/oleObject80.bin"/><Relationship Id="rId4" Type="http://schemas.openxmlformats.org/officeDocument/2006/relationships/image" Target="../media/image113.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3.xml"/><Relationship Id="rId1" Type="http://schemas.openxmlformats.org/officeDocument/2006/relationships/vmlDrawing" Target="../drawings/vmlDrawing30.vml"/><Relationship Id="rId4" Type="http://schemas.openxmlformats.org/officeDocument/2006/relationships/image" Target="../media/image115.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3.xml"/><Relationship Id="rId1" Type="http://schemas.openxmlformats.org/officeDocument/2006/relationships/vmlDrawing" Target="../drawings/vmlDrawing31.vml"/><Relationship Id="rId4" Type="http://schemas.openxmlformats.org/officeDocument/2006/relationships/image" Target="../media/image116.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8.xml"/><Relationship Id="rId1" Type="http://schemas.openxmlformats.org/officeDocument/2006/relationships/vmlDrawing" Target="../drawings/vmlDrawing32.vml"/><Relationship Id="rId6" Type="http://schemas.openxmlformats.org/officeDocument/2006/relationships/image" Target="../media/image118.wmf"/><Relationship Id="rId5" Type="http://schemas.openxmlformats.org/officeDocument/2006/relationships/oleObject" Target="../embeddings/oleObject84.bin"/><Relationship Id="rId4" Type="http://schemas.openxmlformats.org/officeDocument/2006/relationships/image" Target="../media/image117.wmf"/></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85.bin"/><Relationship Id="rId7" Type="http://schemas.openxmlformats.org/officeDocument/2006/relationships/oleObject" Target="../embeddings/oleObject87.bin"/><Relationship Id="rId2" Type="http://schemas.openxmlformats.org/officeDocument/2006/relationships/slideLayout" Target="../slideLayouts/slideLayout8.xml"/><Relationship Id="rId1" Type="http://schemas.openxmlformats.org/officeDocument/2006/relationships/vmlDrawing" Target="../drawings/vmlDrawing33.vml"/><Relationship Id="rId6" Type="http://schemas.openxmlformats.org/officeDocument/2006/relationships/image" Target="../media/image121.wmf"/><Relationship Id="rId11" Type="http://schemas.openxmlformats.org/officeDocument/2006/relationships/image" Target="../media/image123.wmf"/><Relationship Id="rId5" Type="http://schemas.openxmlformats.org/officeDocument/2006/relationships/oleObject" Target="../embeddings/oleObject86.bin"/><Relationship Id="rId10" Type="http://schemas.openxmlformats.org/officeDocument/2006/relationships/oleObject" Target="../embeddings/oleObject88.bin"/><Relationship Id="rId4" Type="http://schemas.openxmlformats.org/officeDocument/2006/relationships/image" Target="../media/image120.wmf"/><Relationship Id="rId9" Type="http://schemas.openxmlformats.org/officeDocument/2006/relationships/image" Target="../media/image124.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8.xml"/><Relationship Id="rId1" Type="http://schemas.openxmlformats.org/officeDocument/2006/relationships/vmlDrawing" Target="../drawings/vmlDrawing34.vml"/><Relationship Id="rId4" Type="http://schemas.openxmlformats.org/officeDocument/2006/relationships/image" Target="../media/image125.wm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90.bin"/><Relationship Id="rId7" Type="http://schemas.openxmlformats.org/officeDocument/2006/relationships/oleObject" Target="../embeddings/oleObject92.bin"/><Relationship Id="rId2" Type="http://schemas.openxmlformats.org/officeDocument/2006/relationships/slideLayout" Target="../slideLayouts/slideLayout8.xml"/><Relationship Id="rId1" Type="http://schemas.openxmlformats.org/officeDocument/2006/relationships/vmlDrawing" Target="../drawings/vmlDrawing35.vml"/><Relationship Id="rId6" Type="http://schemas.openxmlformats.org/officeDocument/2006/relationships/image" Target="../media/image127.wmf"/><Relationship Id="rId5" Type="http://schemas.openxmlformats.org/officeDocument/2006/relationships/oleObject" Target="../embeddings/oleObject91.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93.bin"/></Relationships>
</file>

<file path=ppt/slides/_rels/slide91.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8.xml"/><Relationship Id="rId1" Type="http://schemas.openxmlformats.org/officeDocument/2006/relationships/vmlDrawing" Target="../drawings/vmlDrawing36.vml"/><Relationship Id="rId6" Type="http://schemas.openxmlformats.org/officeDocument/2006/relationships/image" Target="../media/image131.wmf"/><Relationship Id="rId5" Type="http://schemas.openxmlformats.org/officeDocument/2006/relationships/oleObject" Target="../embeddings/oleObject95.bin"/><Relationship Id="rId4" Type="http://schemas.openxmlformats.org/officeDocument/2006/relationships/image" Target="../media/image130.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3.xml"/><Relationship Id="rId1" Type="http://schemas.openxmlformats.org/officeDocument/2006/relationships/vmlDrawing" Target="../drawings/vmlDrawing37.vml"/><Relationship Id="rId6" Type="http://schemas.openxmlformats.org/officeDocument/2006/relationships/image" Target="../media/image134.wmf"/><Relationship Id="rId5" Type="http://schemas.openxmlformats.org/officeDocument/2006/relationships/oleObject" Target="../embeddings/oleObject98.bin"/><Relationship Id="rId4" Type="http://schemas.openxmlformats.org/officeDocument/2006/relationships/image" Target="../media/image133.wmf"/></Relationships>
</file>

<file path=ppt/slides/_rels/slide93.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oleObject" Target="../embeddings/oleObject104.bin"/><Relationship Id="rId3" Type="http://schemas.openxmlformats.org/officeDocument/2006/relationships/oleObject" Target="../embeddings/oleObject99.bin"/><Relationship Id="rId7" Type="http://schemas.openxmlformats.org/officeDocument/2006/relationships/oleObject" Target="../embeddings/oleObject101.bin"/><Relationship Id="rId12" Type="http://schemas.openxmlformats.org/officeDocument/2006/relationships/image" Target="../media/image139.wmf"/><Relationship Id="rId2" Type="http://schemas.openxmlformats.org/officeDocument/2006/relationships/slideLayout" Target="../slideLayouts/slideLayout3.xml"/><Relationship Id="rId1" Type="http://schemas.openxmlformats.org/officeDocument/2006/relationships/vmlDrawing" Target="../drawings/vmlDrawing38.vml"/><Relationship Id="rId6" Type="http://schemas.openxmlformats.org/officeDocument/2006/relationships/image" Target="../media/image136.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138.wmf"/><Relationship Id="rId4" Type="http://schemas.openxmlformats.org/officeDocument/2006/relationships/image" Target="../media/image135.wmf"/><Relationship Id="rId9" Type="http://schemas.openxmlformats.org/officeDocument/2006/relationships/oleObject" Target="../embeddings/oleObject102.bin"/><Relationship Id="rId14" Type="http://schemas.openxmlformats.org/officeDocument/2006/relationships/image" Target="../media/image140.wmf"/></Relationships>
</file>

<file path=ppt/slides/_rels/slide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8.xml"/><Relationship Id="rId1" Type="http://schemas.openxmlformats.org/officeDocument/2006/relationships/vmlDrawing" Target="../drawings/vmlDrawing39.vml"/><Relationship Id="rId5" Type="http://schemas.openxmlformats.org/officeDocument/2006/relationships/image" Target="../media/image143.wmf"/><Relationship Id="rId4" Type="http://schemas.openxmlformats.org/officeDocument/2006/relationships/oleObject" Target="../embeddings/oleObject105.bin"/></Relationships>
</file>

<file path=ppt/slides/_rels/slide99.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106.bin"/><Relationship Id="rId7" Type="http://schemas.openxmlformats.org/officeDocument/2006/relationships/oleObject" Target="../embeddings/oleObject108.bin"/><Relationship Id="rId2" Type="http://schemas.openxmlformats.org/officeDocument/2006/relationships/slideLayout" Target="../slideLayouts/slideLayout8.xml"/><Relationship Id="rId1" Type="http://schemas.openxmlformats.org/officeDocument/2006/relationships/vmlDrawing" Target="../drawings/vmlDrawing40.vml"/><Relationship Id="rId6" Type="http://schemas.openxmlformats.org/officeDocument/2006/relationships/image" Target="../media/image146.wmf"/><Relationship Id="rId5" Type="http://schemas.openxmlformats.org/officeDocument/2006/relationships/oleObject" Target="../embeddings/oleObject107.bin"/><Relationship Id="rId10" Type="http://schemas.openxmlformats.org/officeDocument/2006/relationships/image" Target="../media/image147.wmf"/><Relationship Id="rId4" Type="http://schemas.openxmlformats.org/officeDocument/2006/relationships/image" Target="../media/image145.wmf"/><Relationship Id="rId9" Type="http://schemas.openxmlformats.org/officeDocument/2006/relationships/oleObject" Target="../embeddings/oleObject10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3</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Matter and Energy</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B0C15C2F-11FC-49DA-9151-62A1A1A49818}"/>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383466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Mixtures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0" y="1570498"/>
            <a:ext cx="4925961" cy="3547192"/>
          </a:xfrm>
        </p:spPr>
        <p:txBody>
          <a:bodyPr/>
          <a:lstStyle/>
          <a:p>
            <a:pPr marL="432" indent="0">
              <a:buNone/>
            </a:pPr>
            <a:r>
              <a:rPr lang="en-IN" sz="2400" dirty="0"/>
              <a:t>A </a:t>
            </a:r>
            <a:r>
              <a:rPr lang="en-IN" sz="2400" b="1" dirty="0"/>
              <a:t>mixture</a:t>
            </a:r>
            <a:r>
              <a:rPr lang="en-IN" sz="2400" dirty="0"/>
              <a:t> is a type of matter that consists of</a:t>
            </a:r>
          </a:p>
          <a:p>
            <a:r>
              <a:rPr lang="en-IN" sz="2400" dirty="0"/>
              <a:t>two or more substances that are physically mixed, but not chemically combined</a:t>
            </a:r>
          </a:p>
          <a:p>
            <a:r>
              <a:rPr lang="en-IN" sz="2400" dirty="0"/>
              <a:t>two or more substances in different proportions that can be separated by physical methods</a:t>
            </a:r>
          </a:p>
        </p:txBody>
      </p:sp>
      <p:pic>
        <p:nvPicPr>
          <p:cNvPr id="18" name="Content Placeholder 17" descr="A pot of spaghetti in water is poured into a strainer.">
            <a:extLst>
              <a:ext uri="{FF2B5EF4-FFF2-40B4-BE49-F238E27FC236}">
                <a16:creationId xmlns:a16="http://schemas.microsoft.com/office/drawing/2014/main" id="{CE13408F-9ED4-404F-AFB1-4A411E64D161}"/>
              </a:ext>
            </a:extLst>
          </p:cNvPr>
          <p:cNvPicPr>
            <a:picLocks noGrp="1" noChangeAspect="1"/>
          </p:cNvPicPr>
          <p:nvPr>
            <p:ph sz="quarter" idx="15"/>
          </p:nvPr>
        </p:nvPicPr>
        <p:blipFill>
          <a:blip r:embed="rId2"/>
          <a:stretch>
            <a:fillRect/>
          </a:stretch>
        </p:blipFill>
        <p:spPr>
          <a:xfrm>
            <a:off x="6006170" y="1647443"/>
            <a:ext cx="2336476" cy="3117268"/>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5589640" y="4963213"/>
            <a:ext cx="3200400" cy="1319599"/>
          </a:xfrm>
        </p:spPr>
        <p:txBody>
          <a:bodyPr/>
          <a:lstStyle/>
          <a:p>
            <a:pPr marL="432" indent="0">
              <a:buNone/>
            </a:pPr>
            <a:r>
              <a:rPr lang="en-IN" sz="2000" dirty="0"/>
              <a:t>A mixture of spaghetti and water is separated using a strainer, a physical method of separation.</a:t>
            </a:r>
          </a:p>
        </p:txBody>
      </p:sp>
    </p:spTree>
    <p:extLst>
      <p:ext uri="{BB962C8B-B14F-4D97-AF65-F5344CB8AC3E}">
        <p14:creationId xmlns:p14="http://schemas.microsoft.com/office/powerpoint/2010/main" val="27849683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BE27-F4B1-44C9-8D7B-3DA8C3E51C91}"/>
              </a:ext>
            </a:extLst>
          </p:cNvPr>
          <p:cNvSpPr>
            <a:spLocks noGrp="1"/>
          </p:cNvSpPr>
          <p:nvPr>
            <p:ph type="title"/>
          </p:nvPr>
        </p:nvSpPr>
        <p:spPr/>
        <p:txBody>
          <a:bodyPr/>
          <a:lstStyle/>
          <a:p>
            <a:r>
              <a:rPr lang="en-IN" dirty="0"/>
              <a:t>Solution 3 </a:t>
            </a:r>
            <a:r>
              <a:rPr lang="en-IN" sz="2000" b="0" dirty="0"/>
              <a:t>(2 of 2)</a:t>
            </a:r>
            <a:endParaRPr lang="en-IN" dirty="0"/>
          </a:p>
        </p:txBody>
      </p:sp>
      <p:sp>
        <p:nvSpPr>
          <p:cNvPr id="4" name="Content Placeholder 3">
            <a:extLst>
              <a:ext uri="{FF2B5EF4-FFF2-40B4-BE49-F238E27FC236}">
                <a16:creationId xmlns:a16="http://schemas.microsoft.com/office/drawing/2014/main" id="{CBE18ED1-45D0-44D6-A247-E705580C9590}"/>
              </a:ext>
            </a:extLst>
          </p:cNvPr>
          <p:cNvSpPr>
            <a:spLocks noGrp="1"/>
          </p:cNvSpPr>
          <p:nvPr>
            <p:ph sz="quarter" idx="14"/>
          </p:nvPr>
        </p:nvSpPr>
        <p:spPr>
          <a:xfrm>
            <a:off x="522514" y="1531189"/>
            <a:ext cx="8229600" cy="394094"/>
          </a:xfrm>
        </p:spPr>
        <p:txBody>
          <a:bodyPr/>
          <a:lstStyle/>
          <a:p>
            <a:pPr marL="432" indent="0">
              <a:buNone/>
            </a:pPr>
            <a:r>
              <a:rPr lang="en-IN" sz="2400" b="1" dirty="0"/>
              <a:t>Example:</a:t>
            </a:r>
            <a:r>
              <a:rPr lang="en-IN" sz="2400" dirty="0"/>
              <a:t> Use the heat equation to calculate the energy, in</a:t>
            </a:r>
          </a:p>
        </p:txBody>
      </p:sp>
      <p:sp>
        <p:nvSpPr>
          <p:cNvPr id="5" name="Content Placeholder 4">
            <a:extLst>
              <a:ext uri="{FF2B5EF4-FFF2-40B4-BE49-F238E27FC236}">
                <a16:creationId xmlns:a16="http://schemas.microsoft.com/office/drawing/2014/main" id="{6240C533-F7ED-48D6-A086-507F92AC7B54}"/>
              </a:ext>
            </a:extLst>
          </p:cNvPr>
          <p:cNvSpPr>
            <a:spLocks noGrp="1"/>
          </p:cNvSpPr>
          <p:nvPr>
            <p:ph sz="quarter" idx="15"/>
          </p:nvPr>
        </p:nvSpPr>
        <p:spPr>
          <a:xfrm>
            <a:off x="522514" y="2017401"/>
            <a:ext cx="5694136" cy="403680"/>
          </a:xfrm>
        </p:spPr>
        <p:txBody>
          <a:bodyPr/>
          <a:lstStyle/>
          <a:p>
            <a:pPr marL="432" indent="0">
              <a:buNone/>
            </a:pPr>
            <a:r>
              <a:rPr lang="en-IN" sz="2400" dirty="0"/>
              <a:t>k</a:t>
            </a:r>
            <a:r>
              <a:rPr lang="en-IN" sz="100" dirty="0">
                <a:solidFill>
                  <a:schemeClr val="bg1"/>
                </a:solidFill>
              </a:rPr>
              <a:t>ilo</a:t>
            </a:r>
            <a:r>
              <a:rPr lang="en-IN" sz="2400" dirty="0"/>
              <a:t>J</a:t>
            </a:r>
            <a:r>
              <a:rPr lang="en-IN" sz="100" dirty="0">
                <a:solidFill>
                  <a:schemeClr val="bg1"/>
                </a:solidFill>
              </a:rPr>
              <a:t>oules</a:t>
            </a:r>
            <a:r>
              <a:rPr lang="en-IN" sz="2400" dirty="0"/>
              <a:t>, needed to heat 255 g</a:t>
            </a:r>
            <a:r>
              <a:rPr lang="en-IN" sz="100" dirty="0">
                <a:solidFill>
                  <a:schemeClr val="bg1"/>
                </a:solidFill>
              </a:rPr>
              <a:t>rams</a:t>
            </a:r>
            <a:r>
              <a:rPr lang="en-IN" sz="2400" dirty="0"/>
              <a:t> of copper from</a:t>
            </a:r>
          </a:p>
        </p:txBody>
      </p:sp>
      <p:graphicFrame>
        <p:nvGraphicFramePr>
          <p:cNvPr id="13" name="Object 12" descr="20.2 degrees Celsius to 24.5 degrees Celsius.">
            <a:extLst>
              <a:ext uri="{FF2B5EF4-FFF2-40B4-BE49-F238E27FC236}">
                <a16:creationId xmlns:a16="http://schemas.microsoft.com/office/drawing/2014/main" id="{17784E40-94A5-4DA6-A0EE-7CB4F9E2212E}"/>
              </a:ext>
            </a:extLst>
          </p:cNvPr>
          <p:cNvGraphicFramePr>
            <a:graphicFrameLocks noChangeAspect="1"/>
          </p:cNvGraphicFramePr>
          <p:nvPr>
            <p:extLst/>
          </p:nvPr>
        </p:nvGraphicFramePr>
        <p:xfrm>
          <a:off x="6298295" y="2094821"/>
          <a:ext cx="1884363" cy="271462"/>
        </p:xfrm>
        <a:graphic>
          <a:graphicData uri="http://schemas.openxmlformats.org/presentationml/2006/ole">
            <mc:AlternateContent xmlns:mc="http://schemas.openxmlformats.org/markup-compatibility/2006">
              <mc:Choice xmlns:v="urn:schemas-microsoft-com:vml" Requires="v">
                <p:oleObj spid="_x0000_s41986" name="Equation" r:id="rId3" imgW="1765080" imgH="253800" progId="Equation.DSMT4">
                  <p:embed/>
                </p:oleObj>
              </mc:Choice>
              <mc:Fallback>
                <p:oleObj name="Equation" r:id="rId3" imgW="1765080" imgH="253800" progId="Equation.DSMT4">
                  <p:embed/>
                  <p:pic>
                    <p:nvPicPr>
                      <p:cNvPr id="13" name="Object 12" descr="20.2 degrees Celsius to 24.5 degrees Celsius.">
                        <a:extLst>
                          <a:ext uri="{FF2B5EF4-FFF2-40B4-BE49-F238E27FC236}">
                            <a16:creationId xmlns:a16="http://schemas.microsoft.com/office/drawing/2014/main" id="{17784E40-94A5-4DA6-A0EE-7CB4F9E2212E}"/>
                          </a:ext>
                        </a:extLst>
                      </p:cNvPr>
                      <p:cNvPicPr/>
                      <p:nvPr/>
                    </p:nvPicPr>
                    <p:blipFill>
                      <a:blip r:embed="rId4"/>
                      <a:stretch>
                        <a:fillRect/>
                      </a:stretch>
                    </p:blipFill>
                    <p:spPr>
                      <a:xfrm>
                        <a:off x="6298295" y="2094821"/>
                        <a:ext cx="1884363" cy="27146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B6AD5A5-BAD4-4165-A774-AD63193BD9ED}"/>
              </a:ext>
            </a:extLst>
          </p:cNvPr>
          <p:cNvSpPr>
            <a:spLocks noGrp="1"/>
          </p:cNvSpPr>
          <p:nvPr>
            <p:ph sz="quarter" idx="16"/>
          </p:nvPr>
        </p:nvSpPr>
        <p:spPr>
          <a:xfrm>
            <a:off x="522514" y="2630673"/>
            <a:ext cx="8164286" cy="814653"/>
          </a:xfrm>
        </p:spPr>
        <p:txBody>
          <a:bodyPr/>
          <a:lstStyle/>
          <a:p>
            <a:pPr marL="432" indent="0">
              <a:buNone/>
            </a:pPr>
            <a:r>
              <a:rPr lang="en-IN" sz="2400" b="1" dirty="0"/>
              <a:t>Step 3 Write the heat equation and needed conversion factors.</a:t>
            </a:r>
          </a:p>
        </p:txBody>
      </p:sp>
      <p:graphicFrame>
        <p:nvGraphicFramePr>
          <p:cNvPr id="15" name="Object 14" descr="Heat = m times delta t times SH. SH copper = 0.385 j over g degrees Celsius.">
            <a:extLst>
              <a:ext uri="{FF2B5EF4-FFF2-40B4-BE49-F238E27FC236}">
                <a16:creationId xmlns:a16="http://schemas.microsoft.com/office/drawing/2014/main" id="{4DFDA211-A713-40F4-8E69-B025701A096F}"/>
              </a:ext>
            </a:extLst>
          </p:cNvPr>
          <p:cNvGraphicFramePr>
            <a:graphicFrameLocks noChangeAspect="1"/>
          </p:cNvGraphicFramePr>
          <p:nvPr>
            <p:extLst/>
          </p:nvPr>
        </p:nvGraphicFramePr>
        <p:xfrm>
          <a:off x="1689155" y="3574316"/>
          <a:ext cx="6149867" cy="737508"/>
        </p:xfrm>
        <a:graphic>
          <a:graphicData uri="http://schemas.openxmlformats.org/presentationml/2006/ole">
            <mc:AlternateContent xmlns:mc="http://schemas.openxmlformats.org/markup-compatibility/2006">
              <mc:Choice xmlns:v="urn:schemas-microsoft-com:vml" Requires="v">
                <p:oleObj spid="_x0000_s41987" name="Equation" r:id="rId5" imgW="6565680" imgH="787320" progId="Equation.DSMT4">
                  <p:embed/>
                </p:oleObj>
              </mc:Choice>
              <mc:Fallback>
                <p:oleObj name="Equation" r:id="rId5" imgW="6565680" imgH="787320" progId="Equation.DSMT4">
                  <p:embed/>
                  <p:pic>
                    <p:nvPicPr>
                      <p:cNvPr id="15" name="Object 14" descr="Heat = m times delta t times SH. SH copper = 0.385 j over g degrees Celsius.">
                        <a:extLst>
                          <a:ext uri="{FF2B5EF4-FFF2-40B4-BE49-F238E27FC236}">
                            <a16:creationId xmlns:a16="http://schemas.microsoft.com/office/drawing/2014/main" id="{4DFDA211-A713-40F4-8E69-B025701A096F}"/>
                          </a:ext>
                        </a:extLst>
                      </p:cNvPr>
                      <p:cNvPicPr/>
                      <p:nvPr/>
                    </p:nvPicPr>
                    <p:blipFill>
                      <a:blip r:embed="rId6"/>
                      <a:stretch>
                        <a:fillRect/>
                      </a:stretch>
                    </p:blipFill>
                    <p:spPr>
                      <a:xfrm>
                        <a:off x="1689155" y="3574316"/>
                        <a:ext cx="6149867" cy="73750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AAE3FF9-355D-4FB7-9395-6C0CC8544C52}"/>
              </a:ext>
            </a:extLst>
          </p:cNvPr>
          <p:cNvSpPr>
            <a:spLocks noGrp="1"/>
          </p:cNvSpPr>
          <p:nvPr>
            <p:ph sz="quarter" idx="18"/>
          </p:nvPr>
        </p:nvSpPr>
        <p:spPr>
          <a:xfrm>
            <a:off x="457200" y="4373552"/>
            <a:ext cx="8265886" cy="822254"/>
          </a:xfrm>
        </p:spPr>
        <p:txBody>
          <a:bodyPr/>
          <a:lstStyle/>
          <a:p>
            <a:pPr marL="0" indent="0">
              <a:buNone/>
            </a:pPr>
            <a:r>
              <a:rPr lang="en-IN" sz="2400" b="1" dirty="0"/>
              <a:t>Step 4 Substitute in the given values and calculate the heat, making sure units cancel.</a:t>
            </a:r>
          </a:p>
        </p:txBody>
      </p:sp>
      <p:graphicFrame>
        <p:nvGraphicFramePr>
          <p:cNvPr id="18" name="Object 17" descr="Heat = 255 g times 161 degrees Celsius times 0.85 j over g degrees Celsius times 1 kj over 1000 j = 15.8 kj">
            <a:extLst>
              <a:ext uri="{FF2B5EF4-FFF2-40B4-BE49-F238E27FC236}">
                <a16:creationId xmlns:a16="http://schemas.microsoft.com/office/drawing/2014/main" id="{108AAE0A-69F5-4B12-9750-ED224788AA9E}"/>
              </a:ext>
            </a:extLst>
          </p:cNvPr>
          <p:cNvGraphicFramePr>
            <a:graphicFrameLocks noChangeAspect="1"/>
          </p:cNvGraphicFramePr>
          <p:nvPr>
            <p:extLst/>
          </p:nvPr>
        </p:nvGraphicFramePr>
        <p:xfrm>
          <a:off x="1089025" y="5261122"/>
          <a:ext cx="7353300" cy="1096963"/>
        </p:xfrm>
        <a:graphic>
          <a:graphicData uri="http://schemas.openxmlformats.org/presentationml/2006/ole">
            <mc:AlternateContent xmlns:mc="http://schemas.openxmlformats.org/markup-compatibility/2006">
              <mc:Choice xmlns:v="urn:schemas-microsoft-com:vml" Requires="v">
                <p:oleObj spid="_x0000_s41988" name="Equation" r:id="rId7" imgW="8089560" imgH="1206360" progId="Equation.DSMT4">
                  <p:embed/>
                </p:oleObj>
              </mc:Choice>
              <mc:Fallback>
                <p:oleObj name="Equation" r:id="rId7" imgW="8089560" imgH="1206360" progId="Equation.DSMT4">
                  <p:embed/>
                  <p:pic>
                    <p:nvPicPr>
                      <p:cNvPr id="18" name="Object 17" descr="Heat = 255 g times 161 degrees Celsius times 0.85 j over g degrees Celsius times 1 kj over 1000 j = 15.8 kj">
                        <a:extLst>
                          <a:ext uri="{FF2B5EF4-FFF2-40B4-BE49-F238E27FC236}">
                            <a16:creationId xmlns:a16="http://schemas.microsoft.com/office/drawing/2014/main" id="{108AAE0A-69F5-4B12-9750-ED224788AA9E}"/>
                          </a:ext>
                        </a:extLst>
                      </p:cNvPr>
                      <p:cNvPicPr/>
                      <p:nvPr/>
                    </p:nvPicPr>
                    <p:blipFill>
                      <a:blip r:embed="rId8"/>
                      <a:stretch>
                        <a:fillRect/>
                      </a:stretch>
                    </p:blipFill>
                    <p:spPr>
                      <a:xfrm>
                        <a:off x="1089025" y="5261122"/>
                        <a:ext cx="7353300" cy="1096963"/>
                      </a:xfrm>
                      <a:prstGeom prst="rect">
                        <a:avLst/>
                      </a:prstGeom>
                    </p:spPr>
                  </p:pic>
                </p:oleObj>
              </mc:Fallback>
            </mc:AlternateContent>
          </a:graphicData>
        </a:graphic>
      </p:graphicFrame>
    </p:spTree>
    <p:extLst>
      <p:ext uri="{BB962C8B-B14F-4D97-AF65-F5344CB8AC3E}">
        <p14:creationId xmlns:p14="http://schemas.microsoft.com/office/powerpoint/2010/main" val="1934355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53D-88CC-4869-9D95-F951D369963B}"/>
              </a:ext>
            </a:extLst>
          </p:cNvPr>
          <p:cNvSpPr>
            <a:spLocks noGrp="1"/>
          </p:cNvSpPr>
          <p:nvPr>
            <p:ph type="title"/>
          </p:nvPr>
        </p:nvSpPr>
        <p:spPr/>
        <p:txBody>
          <a:bodyPr/>
          <a:lstStyle/>
          <a:p>
            <a:r>
              <a:rPr lang="en-IN" dirty="0"/>
              <a:t>Changes of State</a:t>
            </a:r>
          </a:p>
        </p:txBody>
      </p:sp>
      <p:sp>
        <p:nvSpPr>
          <p:cNvPr id="4" name="Content Placeholder 3">
            <a:extLst>
              <a:ext uri="{FF2B5EF4-FFF2-40B4-BE49-F238E27FC236}">
                <a16:creationId xmlns:a16="http://schemas.microsoft.com/office/drawing/2014/main" id="{5128CEF6-8D60-4AA8-BA30-50AC90686DCE}"/>
              </a:ext>
            </a:extLst>
          </p:cNvPr>
          <p:cNvSpPr>
            <a:spLocks noGrp="1"/>
          </p:cNvSpPr>
          <p:nvPr>
            <p:ph sz="quarter" idx="14"/>
          </p:nvPr>
        </p:nvSpPr>
        <p:spPr>
          <a:xfrm>
            <a:off x="459728" y="1548231"/>
            <a:ext cx="4257415" cy="1499769"/>
          </a:xfrm>
        </p:spPr>
        <p:txBody>
          <a:bodyPr/>
          <a:lstStyle/>
          <a:p>
            <a:pPr marL="432" indent="0">
              <a:buNone/>
            </a:pPr>
            <a:r>
              <a:rPr lang="en-IN" sz="2400" dirty="0"/>
              <a:t>Changes of state include melting and freezing, boiling and condensation, and sublimation and deposition.</a:t>
            </a:r>
          </a:p>
        </p:txBody>
      </p:sp>
      <p:pic>
        <p:nvPicPr>
          <p:cNvPr id="59" name="Content Placeholder 58" descr="In its liquid state, water consists of H 2 O molecules close together with no regular arrangement. For long description in Notes pane, press F6.">
            <a:extLst>
              <a:ext uri="{FF2B5EF4-FFF2-40B4-BE49-F238E27FC236}">
                <a16:creationId xmlns:a16="http://schemas.microsoft.com/office/drawing/2014/main" id="{EAB8AC36-B2B9-4E91-897E-9722AF0E87F3}"/>
              </a:ext>
            </a:extLst>
          </p:cNvPr>
          <p:cNvPicPr>
            <a:picLocks noGrp="1" noChangeAspect="1"/>
          </p:cNvPicPr>
          <p:nvPr>
            <p:ph sz="quarter" idx="15"/>
          </p:nvPr>
        </p:nvPicPr>
        <p:blipFill>
          <a:blip r:embed="rId3"/>
          <a:stretch>
            <a:fillRect/>
          </a:stretch>
        </p:blipFill>
        <p:spPr>
          <a:xfrm>
            <a:off x="5163140" y="1744562"/>
            <a:ext cx="3615827" cy="3361850"/>
          </a:xfrm>
          <a:prstGeom prst="rect">
            <a:avLst/>
          </a:prstGeom>
        </p:spPr>
      </p:pic>
      <p:sp>
        <p:nvSpPr>
          <p:cNvPr id="3" name="Content Placeholder 2">
            <a:extLst>
              <a:ext uri="{FF2B5EF4-FFF2-40B4-BE49-F238E27FC236}">
                <a16:creationId xmlns:a16="http://schemas.microsoft.com/office/drawing/2014/main" id="{36EF2832-CA65-46FA-8533-77FF56E7B7F1}"/>
              </a:ext>
            </a:extLst>
          </p:cNvPr>
          <p:cNvSpPr>
            <a:spLocks noGrp="1"/>
          </p:cNvSpPr>
          <p:nvPr>
            <p:ph sz="quarter" idx="16"/>
          </p:nvPr>
        </p:nvSpPr>
        <p:spPr>
          <a:xfrm>
            <a:off x="457200" y="5219559"/>
            <a:ext cx="8164286" cy="1168139"/>
          </a:xfrm>
        </p:spPr>
        <p:txBody>
          <a:bodyPr/>
          <a:lstStyle/>
          <a:p>
            <a:pPr marL="432" indent="0">
              <a:buNone/>
            </a:pPr>
            <a:r>
              <a:rPr lang="en-IN" sz="2400" b="1" dirty="0"/>
              <a:t>Learning Goal</a:t>
            </a:r>
            <a:r>
              <a:rPr lang="en-IN" sz="2400" dirty="0"/>
              <a:t> Describe the changes of state between solids, liquids, and gases; calculate the energy released or absorbed.</a:t>
            </a:r>
          </a:p>
        </p:txBody>
      </p:sp>
    </p:spTree>
    <p:extLst>
      <p:ext uri="{BB962C8B-B14F-4D97-AF65-F5344CB8AC3E}">
        <p14:creationId xmlns:p14="http://schemas.microsoft.com/office/powerpoint/2010/main" val="11458058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53D-88CC-4869-9D95-F951D369963B}"/>
              </a:ext>
            </a:extLst>
          </p:cNvPr>
          <p:cNvSpPr>
            <a:spLocks noGrp="1"/>
          </p:cNvSpPr>
          <p:nvPr>
            <p:ph type="title"/>
          </p:nvPr>
        </p:nvSpPr>
        <p:spPr/>
        <p:txBody>
          <a:bodyPr/>
          <a:lstStyle/>
          <a:p>
            <a:r>
              <a:rPr lang="en-IN" dirty="0"/>
              <a:t>3.7 Changes of State</a:t>
            </a:r>
          </a:p>
        </p:txBody>
      </p:sp>
      <p:sp>
        <p:nvSpPr>
          <p:cNvPr id="4" name="Content Placeholder 3">
            <a:extLst>
              <a:ext uri="{FF2B5EF4-FFF2-40B4-BE49-F238E27FC236}">
                <a16:creationId xmlns:a16="http://schemas.microsoft.com/office/drawing/2014/main" id="{5128CEF6-8D60-4AA8-BA30-50AC90686DCE}"/>
              </a:ext>
            </a:extLst>
          </p:cNvPr>
          <p:cNvSpPr>
            <a:spLocks noGrp="1"/>
          </p:cNvSpPr>
          <p:nvPr>
            <p:ph sz="quarter" idx="14"/>
          </p:nvPr>
        </p:nvSpPr>
        <p:spPr>
          <a:xfrm>
            <a:off x="459729" y="1548231"/>
            <a:ext cx="4025186" cy="2457712"/>
          </a:xfrm>
        </p:spPr>
        <p:txBody>
          <a:bodyPr/>
          <a:lstStyle/>
          <a:p>
            <a:pPr marL="432" indent="0">
              <a:buNone/>
            </a:pPr>
            <a:r>
              <a:rPr lang="en-IN" sz="2400" dirty="0"/>
              <a:t>Matter undergoes a </a:t>
            </a:r>
            <a:r>
              <a:rPr lang="en-IN" sz="2400" b="1" dirty="0"/>
              <a:t>change of state</a:t>
            </a:r>
            <a:r>
              <a:rPr lang="en-IN" sz="2400" dirty="0"/>
              <a:t> when it is converted from one state to another state at a constant temperature.</a:t>
            </a:r>
          </a:p>
        </p:txBody>
      </p:sp>
      <p:pic>
        <p:nvPicPr>
          <p:cNvPr id="59" name="Content Placeholder 58" descr="In its liquid state, water consists of H 2 O molecules close together with no regular arrangement. For long description in Notes pane, press F6.">
            <a:extLst>
              <a:ext uri="{FF2B5EF4-FFF2-40B4-BE49-F238E27FC236}">
                <a16:creationId xmlns:a16="http://schemas.microsoft.com/office/drawing/2014/main" id="{EAB8AC36-B2B9-4E91-897E-9722AF0E87F3}"/>
              </a:ext>
            </a:extLst>
          </p:cNvPr>
          <p:cNvPicPr>
            <a:picLocks noGrp="1" noChangeAspect="1"/>
          </p:cNvPicPr>
          <p:nvPr>
            <p:ph sz="quarter" idx="15"/>
          </p:nvPr>
        </p:nvPicPr>
        <p:blipFill>
          <a:blip r:embed="rId3"/>
          <a:stretch>
            <a:fillRect/>
          </a:stretch>
        </p:blipFill>
        <p:spPr>
          <a:xfrm>
            <a:off x="5163140" y="1744562"/>
            <a:ext cx="3615827" cy="3361850"/>
          </a:xfrm>
          <a:prstGeom prst="rect">
            <a:avLst/>
          </a:prstGeom>
        </p:spPr>
      </p:pic>
    </p:spTree>
    <p:extLst>
      <p:ext uri="{BB962C8B-B14F-4D97-AF65-F5344CB8AC3E}">
        <p14:creationId xmlns:p14="http://schemas.microsoft.com/office/powerpoint/2010/main" val="27298672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Melting and Freezing</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30" y="1591017"/>
            <a:ext cx="8224542" cy="2267466"/>
          </a:xfrm>
        </p:spPr>
        <p:txBody>
          <a:bodyPr/>
          <a:lstStyle/>
          <a:p>
            <a:pPr marL="432" indent="0">
              <a:buNone/>
            </a:pPr>
            <a:r>
              <a:rPr lang="en-IN" sz="2400" dirty="0"/>
              <a:t>A substance</a:t>
            </a:r>
          </a:p>
          <a:p>
            <a:r>
              <a:rPr lang="en-IN" sz="2400" dirty="0"/>
              <a:t>is melting while it changes from a solid to a liquid at its </a:t>
            </a:r>
            <a:r>
              <a:rPr lang="en-IN" sz="2400" b="1" dirty="0"/>
              <a:t>melting point (m</a:t>
            </a:r>
            <a:r>
              <a:rPr lang="en-IN" sz="100" b="1" dirty="0"/>
              <a:t> </a:t>
            </a:r>
            <a:r>
              <a:rPr lang="en-IN" sz="2400" b="1" dirty="0"/>
              <a:t>p)</a:t>
            </a:r>
          </a:p>
          <a:p>
            <a:r>
              <a:rPr lang="en-IN" sz="2400" dirty="0"/>
              <a:t>is freezing while it changes from a liquid to a solid at its </a:t>
            </a:r>
            <a:r>
              <a:rPr lang="en-IN" sz="2400" b="1" dirty="0"/>
              <a:t>freezing point (f</a:t>
            </a:r>
            <a:r>
              <a:rPr lang="en-IN" sz="100" b="1" dirty="0"/>
              <a:t> </a:t>
            </a:r>
            <a:r>
              <a:rPr lang="en-IN" sz="2400" b="1" dirty="0"/>
              <a:t>p)</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9729" y="3953733"/>
            <a:ext cx="5390616" cy="446817"/>
          </a:xfrm>
        </p:spPr>
        <p:txBody>
          <a:bodyPr/>
          <a:lstStyle/>
          <a:p>
            <a:pPr marL="432" indent="0">
              <a:buNone/>
            </a:pPr>
            <a:r>
              <a:rPr lang="en-IN" sz="2400" dirty="0"/>
              <a:t>Water has a freezing (melting) point of</a:t>
            </a:r>
          </a:p>
        </p:txBody>
      </p:sp>
      <p:graphicFrame>
        <p:nvGraphicFramePr>
          <p:cNvPr id="23" name="Object 22" descr="0 degrees Celsius">
            <a:extLst>
              <a:ext uri="{FF2B5EF4-FFF2-40B4-BE49-F238E27FC236}">
                <a16:creationId xmlns:a16="http://schemas.microsoft.com/office/drawing/2014/main" id="{64BB9AD1-62A4-45BD-B086-70B1D470992F}"/>
              </a:ext>
            </a:extLst>
          </p:cNvPr>
          <p:cNvGraphicFramePr>
            <a:graphicFrameLocks noChangeAspect="1"/>
          </p:cNvGraphicFramePr>
          <p:nvPr>
            <p:extLst/>
          </p:nvPr>
        </p:nvGraphicFramePr>
        <p:xfrm>
          <a:off x="5983695" y="4018967"/>
          <a:ext cx="614680" cy="279400"/>
        </p:xfrm>
        <a:graphic>
          <a:graphicData uri="http://schemas.openxmlformats.org/presentationml/2006/ole">
            <mc:AlternateContent xmlns:mc="http://schemas.openxmlformats.org/markup-compatibility/2006">
              <mc:Choice xmlns:v="urn:schemas-microsoft-com:vml" Requires="v">
                <p:oleObj spid="_x0000_s43010" name="Equation" r:id="rId3" imgW="558720" imgH="253800" progId="Equation.DSMT4">
                  <p:embed/>
                </p:oleObj>
              </mc:Choice>
              <mc:Fallback>
                <p:oleObj name="Equation" r:id="rId3" imgW="558720" imgH="253800" progId="Equation.DSMT4">
                  <p:embed/>
                  <p:pic>
                    <p:nvPicPr>
                      <p:cNvPr id="23" name="Object 22" descr="0 degrees Celsius">
                        <a:extLst>
                          <a:ext uri="{FF2B5EF4-FFF2-40B4-BE49-F238E27FC236}">
                            <a16:creationId xmlns:a16="http://schemas.microsoft.com/office/drawing/2014/main" id="{64BB9AD1-62A4-45BD-B086-70B1D470992F}"/>
                          </a:ext>
                        </a:extLst>
                      </p:cNvPr>
                      <p:cNvPicPr/>
                      <p:nvPr/>
                    </p:nvPicPr>
                    <p:blipFill>
                      <a:blip r:embed="rId4"/>
                      <a:stretch>
                        <a:fillRect/>
                      </a:stretch>
                    </p:blipFill>
                    <p:spPr>
                      <a:xfrm>
                        <a:off x="5983695" y="4018967"/>
                        <a:ext cx="614680" cy="279400"/>
                      </a:xfrm>
                      <a:prstGeom prst="rect">
                        <a:avLst/>
                      </a:prstGeom>
                    </p:spPr>
                  </p:pic>
                </p:oleObj>
              </mc:Fallback>
            </mc:AlternateContent>
          </a:graphicData>
        </a:graphic>
      </p:graphicFrame>
      <p:pic>
        <p:nvPicPr>
          <p:cNvPr id="26" name="Content Placeholder 25" descr="When a solid absorbs heat, it changes to liquid through melting. When the liquid releases heat, it changes back to a solid through freezing.">
            <a:extLst>
              <a:ext uri="{FF2B5EF4-FFF2-40B4-BE49-F238E27FC236}">
                <a16:creationId xmlns:a16="http://schemas.microsoft.com/office/drawing/2014/main" id="{B4DAA1DF-3D30-4696-85DA-1D2C393AEBF6}"/>
              </a:ext>
            </a:extLst>
          </p:cNvPr>
          <p:cNvPicPr>
            <a:picLocks noGrp="1" noChangeAspect="1"/>
          </p:cNvPicPr>
          <p:nvPr>
            <p:ph sz="quarter" idx="15"/>
          </p:nvPr>
        </p:nvPicPr>
        <p:blipFill>
          <a:blip r:embed="rId5"/>
          <a:stretch>
            <a:fillRect/>
          </a:stretch>
        </p:blipFill>
        <p:spPr>
          <a:xfrm>
            <a:off x="3241874" y="4467880"/>
            <a:ext cx="2798139" cy="1417565"/>
          </a:xfrm>
          <a:prstGeom prst="rect">
            <a:avLst/>
          </a:prstGeom>
        </p:spPr>
      </p:pic>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47675" y="5974141"/>
            <a:ext cx="8377011" cy="412144"/>
          </a:xfrm>
        </p:spPr>
        <p:txBody>
          <a:bodyPr/>
          <a:lstStyle/>
          <a:p>
            <a:pPr marL="0" indent="0">
              <a:buNone/>
            </a:pPr>
            <a:r>
              <a:rPr lang="en-IN" sz="2400" dirty="0"/>
              <a:t>Melting and freezing are reversible processes.</a:t>
            </a:r>
          </a:p>
        </p:txBody>
      </p:sp>
    </p:spTree>
    <p:extLst>
      <p:ext uri="{BB962C8B-B14F-4D97-AF65-F5344CB8AC3E}">
        <p14:creationId xmlns:p14="http://schemas.microsoft.com/office/powerpoint/2010/main" val="10685580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Heat of Fusion </a:t>
            </a:r>
            <a:r>
              <a:rPr lang="en-IN" sz="2000" b="0" dirty="0"/>
              <a:t>(1 of 2)</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4026" y="1537268"/>
            <a:ext cx="8017522" cy="776776"/>
          </a:xfrm>
        </p:spPr>
        <p:txBody>
          <a:bodyPr/>
          <a:lstStyle/>
          <a:p>
            <a:pPr marL="432" indent="0">
              <a:buNone/>
            </a:pPr>
            <a:r>
              <a:rPr lang="en-IN" sz="2400" dirty="0"/>
              <a:t>The </a:t>
            </a:r>
            <a:r>
              <a:rPr lang="en-IN" sz="2400" b="1" dirty="0"/>
              <a:t>heat of fusion</a:t>
            </a:r>
            <a:r>
              <a:rPr lang="en-IN" sz="2400" dirty="0"/>
              <a:t> is the energy that must be added to convert exactly 1 g</a:t>
            </a:r>
            <a:r>
              <a:rPr lang="en-IN" sz="100" dirty="0">
                <a:solidFill>
                  <a:schemeClr val="bg1"/>
                </a:solidFill>
              </a:rPr>
              <a:t>ram</a:t>
            </a:r>
            <a:r>
              <a:rPr lang="en-IN" sz="2400" dirty="0"/>
              <a:t> of solid to a liquid at its melting point.</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7200" y="2461986"/>
            <a:ext cx="628650" cy="404349"/>
          </a:xfrm>
        </p:spPr>
        <p:txBody>
          <a:bodyPr/>
          <a:lstStyle/>
          <a:p>
            <a:pPr marL="432" indent="0">
              <a:buNone/>
            </a:pPr>
            <a:r>
              <a:rPr lang="en-IN" sz="2400" dirty="0"/>
              <a:t>For</a:t>
            </a:r>
          </a:p>
        </p:txBody>
      </p:sp>
      <p:graphicFrame>
        <p:nvGraphicFramePr>
          <p:cNvPr id="23" name="Object 22" descr="H sub 2 O,">
            <a:extLst>
              <a:ext uri="{FF2B5EF4-FFF2-40B4-BE49-F238E27FC236}">
                <a16:creationId xmlns:a16="http://schemas.microsoft.com/office/drawing/2014/main" id="{C08E7C35-9687-43B3-80DD-0A68073370FA}"/>
              </a:ext>
            </a:extLst>
          </p:cNvPr>
          <p:cNvGraphicFramePr>
            <a:graphicFrameLocks noChangeAspect="1"/>
          </p:cNvGraphicFramePr>
          <p:nvPr>
            <p:extLst/>
          </p:nvPr>
        </p:nvGraphicFramePr>
        <p:xfrm>
          <a:off x="1198360" y="2514685"/>
          <a:ext cx="628650" cy="363220"/>
        </p:xfrm>
        <a:graphic>
          <a:graphicData uri="http://schemas.openxmlformats.org/presentationml/2006/ole">
            <mc:AlternateContent xmlns:mc="http://schemas.openxmlformats.org/markup-compatibility/2006">
              <mc:Choice xmlns:v="urn:schemas-microsoft-com:vml" Requires="v">
                <p:oleObj spid="_x0000_s44034" name="Equation" r:id="rId4" imgW="571320" imgH="330120" progId="Equation.DSMT4">
                  <p:embed/>
                </p:oleObj>
              </mc:Choice>
              <mc:Fallback>
                <p:oleObj name="Equation" r:id="rId4" imgW="571320" imgH="330120" progId="Equation.DSMT4">
                  <p:embed/>
                  <p:pic>
                    <p:nvPicPr>
                      <p:cNvPr id="23" name="Object 22" descr="H sub 2 O,">
                        <a:extLst>
                          <a:ext uri="{FF2B5EF4-FFF2-40B4-BE49-F238E27FC236}">
                            <a16:creationId xmlns:a16="http://schemas.microsoft.com/office/drawing/2014/main" id="{C08E7C35-9687-43B3-80DD-0A68073370FA}"/>
                          </a:ext>
                        </a:extLst>
                      </p:cNvPr>
                      <p:cNvPicPr/>
                      <p:nvPr/>
                    </p:nvPicPr>
                    <p:blipFill>
                      <a:blip r:embed="rId5"/>
                      <a:stretch>
                        <a:fillRect/>
                      </a:stretch>
                    </p:blipFill>
                    <p:spPr>
                      <a:xfrm>
                        <a:off x="1198360" y="2514685"/>
                        <a:ext cx="628650" cy="36322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1920470" y="2472635"/>
            <a:ext cx="6899754" cy="425450"/>
          </a:xfrm>
        </p:spPr>
        <p:txBody>
          <a:bodyPr/>
          <a:lstStyle/>
          <a:p>
            <a:pPr marL="432" indent="0">
              <a:buNone/>
            </a:pPr>
            <a:r>
              <a:rPr lang="en-IN" sz="2400" dirty="0"/>
              <a:t>80. cal</a:t>
            </a:r>
            <a:r>
              <a:rPr lang="en-IN" sz="100" dirty="0">
                <a:solidFill>
                  <a:schemeClr val="bg1"/>
                </a:solidFill>
              </a:rPr>
              <a:t>ories</a:t>
            </a:r>
            <a:r>
              <a:rPr lang="en-IN" sz="2400" dirty="0"/>
              <a:t> (334 J</a:t>
            </a:r>
            <a:r>
              <a:rPr lang="en-IN" sz="100" dirty="0">
                <a:solidFill>
                  <a:schemeClr val="bg1"/>
                </a:solidFill>
              </a:rPr>
              <a:t>oule</a:t>
            </a:r>
            <a:r>
              <a:rPr lang="en-IN" sz="2400" dirty="0"/>
              <a:t>) of heat is needed to melt 1 g</a:t>
            </a:r>
            <a:r>
              <a:rPr lang="en-IN" sz="100" dirty="0">
                <a:solidFill>
                  <a:schemeClr val="bg1"/>
                </a:solidFill>
              </a:rPr>
              <a:t>ram</a:t>
            </a:r>
            <a:r>
              <a:rPr lang="en-IN" sz="2400" dirty="0"/>
              <a:t> of ice</a:t>
            </a:r>
          </a:p>
        </p:txBody>
      </p:sp>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54026" y="3012320"/>
            <a:ext cx="2637518" cy="426659"/>
          </a:xfrm>
        </p:spPr>
        <p:txBody>
          <a:bodyPr/>
          <a:lstStyle/>
          <a:p>
            <a:pPr marL="432" indent="0">
              <a:buNone/>
            </a:pPr>
            <a:r>
              <a:rPr lang="en-IN" sz="2400" dirty="0"/>
              <a:t>at its melting point</a:t>
            </a:r>
          </a:p>
        </p:txBody>
      </p:sp>
      <p:graphicFrame>
        <p:nvGraphicFramePr>
          <p:cNvPr id="57" name="Object 56" descr="0 degrees Celsius.">
            <a:extLst>
              <a:ext uri="{FF2B5EF4-FFF2-40B4-BE49-F238E27FC236}">
                <a16:creationId xmlns:a16="http://schemas.microsoft.com/office/drawing/2014/main" id="{D330325A-8575-48F3-B9DE-C35BBC90814E}"/>
              </a:ext>
            </a:extLst>
          </p:cNvPr>
          <p:cNvGraphicFramePr>
            <a:graphicFrameLocks noChangeAspect="1"/>
          </p:cNvGraphicFramePr>
          <p:nvPr>
            <p:extLst/>
          </p:nvPr>
        </p:nvGraphicFramePr>
        <p:xfrm>
          <a:off x="3179763" y="3022600"/>
          <a:ext cx="903287" cy="452438"/>
        </p:xfrm>
        <a:graphic>
          <a:graphicData uri="http://schemas.openxmlformats.org/presentationml/2006/ole">
            <mc:AlternateContent xmlns:mc="http://schemas.openxmlformats.org/markup-compatibility/2006">
              <mc:Choice xmlns:v="urn:schemas-microsoft-com:vml" Requires="v">
                <p:oleObj spid="_x0000_s44035" name="Equation" r:id="rId6" imgW="761760" imgH="380880" progId="Equation.DSMT4">
                  <p:embed/>
                </p:oleObj>
              </mc:Choice>
              <mc:Fallback>
                <p:oleObj name="Equation" r:id="rId6" imgW="761760" imgH="380880" progId="Equation.DSMT4">
                  <p:embed/>
                  <p:pic>
                    <p:nvPicPr>
                      <p:cNvPr id="57" name="Object 56" descr="0 degrees Celsius.">
                        <a:extLst>
                          <a:ext uri="{FF2B5EF4-FFF2-40B4-BE49-F238E27FC236}">
                            <a16:creationId xmlns:a16="http://schemas.microsoft.com/office/drawing/2014/main" id="{D330325A-8575-48F3-B9DE-C35BBC90814E}"/>
                          </a:ext>
                        </a:extLst>
                      </p:cNvPr>
                      <p:cNvPicPr/>
                      <p:nvPr/>
                    </p:nvPicPr>
                    <p:blipFill>
                      <a:blip r:embed="rId7"/>
                      <a:stretch>
                        <a:fillRect/>
                      </a:stretch>
                    </p:blipFill>
                    <p:spPr>
                      <a:xfrm>
                        <a:off x="3179763" y="3022600"/>
                        <a:ext cx="903287" cy="452438"/>
                      </a:xfrm>
                      <a:prstGeom prst="rect">
                        <a:avLst/>
                      </a:prstGeom>
                    </p:spPr>
                  </p:pic>
                </p:oleObj>
              </mc:Fallback>
            </mc:AlternateContent>
          </a:graphicData>
        </a:graphic>
      </p:graphicFrame>
      <p:graphicFrame>
        <p:nvGraphicFramePr>
          <p:cNvPr id="24" name="Object 23" descr="H sub 2 O left parenthesis s right parenthesis + 80. Cal over g left parenthesis 334 j over g right parenthesis, yields H sub 2 O left parenthesis l right parenthesis.">
            <a:extLst>
              <a:ext uri="{FF2B5EF4-FFF2-40B4-BE49-F238E27FC236}">
                <a16:creationId xmlns:a16="http://schemas.microsoft.com/office/drawing/2014/main" id="{9B41EFF5-CCA9-4D05-9C26-31979346793A}"/>
              </a:ext>
            </a:extLst>
          </p:cNvPr>
          <p:cNvGraphicFramePr>
            <a:graphicFrameLocks noChangeAspect="1"/>
          </p:cNvGraphicFramePr>
          <p:nvPr>
            <p:extLst/>
          </p:nvPr>
        </p:nvGraphicFramePr>
        <p:xfrm>
          <a:off x="457200" y="3731946"/>
          <a:ext cx="5867400" cy="482600"/>
        </p:xfrm>
        <a:graphic>
          <a:graphicData uri="http://schemas.openxmlformats.org/presentationml/2006/ole">
            <mc:AlternateContent xmlns:mc="http://schemas.openxmlformats.org/markup-compatibility/2006">
              <mc:Choice xmlns:v="urn:schemas-microsoft-com:vml" Requires="v">
                <p:oleObj spid="_x0000_s44036" name="Equation" r:id="rId8" imgW="5867280" imgH="482400" progId="Equation.DSMT4">
                  <p:embed/>
                </p:oleObj>
              </mc:Choice>
              <mc:Fallback>
                <p:oleObj name="Equation" r:id="rId8" imgW="5867280" imgH="482400" progId="Equation.DSMT4">
                  <p:embed/>
                  <p:pic>
                    <p:nvPicPr>
                      <p:cNvPr id="24" name="Object 23" descr="H sub 2 O left parenthesis s right parenthesis + 80. Cal over g left parenthesis 334 j over g right parenthesis, yields H sub 2 O left parenthesis l right parenthesis.">
                        <a:extLst>
                          <a:ext uri="{FF2B5EF4-FFF2-40B4-BE49-F238E27FC236}">
                            <a16:creationId xmlns:a16="http://schemas.microsoft.com/office/drawing/2014/main" id="{9B41EFF5-CCA9-4D05-9C26-31979346793A}"/>
                          </a:ext>
                        </a:extLst>
                      </p:cNvPr>
                      <p:cNvPicPr/>
                      <p:nvPr/>
                    </p:nvPicPr>
                    <p:blipFill>
                      <a:blip r:embed="rId9"/>
                      <a:stretch>
                        <a:fillRect/>
                      </a:stretch>
                    </p:blipFill>
                    <p:spPr>
                      <a:xfrm>
                        <a:off x="457200" y="3731946"/>
                        <a:ext cx="5867400" cy="482600"/>
                      </a:xfrm>
                      <a:prstGeom prst="rect">
                        <a:avLst/>
                      </a:prstGeom>
                    </p:spPr>
                  </p:pic>
                </p:oleObj>
              </mc:Fallback>
            </mc:AlternateContent>
          </a:graphicData>
        </a:graphic>
      </p:graphicFrame>
    </p:spTree>
    <p:extLst>
      <p:ext uri="{BB962C8B-B14F-4D97-AF65-F5344CB8AC3E}">
        <p14:creationId xmlns:p14="http://schemas.microsoft.com/office/powerpoint/2010/main" val="2759726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Heat of Fusion </a:t>
            </a:r>
            <a:r>
              <a:rPr lang="en-IN" sz="2000" b="0" dirty="0"/>
              <a:t>(2 of 2)</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4026" y="1537268"/>
            <a:ext cx="8229600" cy="1145971"/>
          </a:xfrm>
        </p:spPr>
        <p:txBody>
          <a:bodyPr/>
          <a:lstStyle/>
          <a:p>
            <a:pPr marL="432" indent="0">
              <a:buNone/>
            </a:pPr>
            <a:r>
              <a:rPr lang="en-IN" sz="2400" dirty="0"/>
              <a:t>The </a:t>
            </a:r>
            <a:r>
              <a:rPr lang="en-IN" sz="2400" b="1" dirty="0"/>
              <a:t>heat of fusion</a:t>
            </a:r>
            <a:r>
              <a:rPr lang="en-IN" sz="2400" dirty="0"/>
              <a:t> is also the quantity of heat that must be removed to convert exactly 1 g</a:t>
            </a:r>
            <a:r>
              <a:rPr lang="en-IN" sz="100" dirty="0">
                <a:solidFill>
                  <a:schemeClr val="bg1"/>
                </a:solidFill>
              </a:rPr>
              <a:t>ram</a:t>
            </a:r>
            <a:r>
              <a:rPr lang="en-IN" sz="2400" dirty="0"/>
              <a:t> of liquid to a solid at its freezing point.</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7200" y="2896700"/>
            <a:ext cx="628650" cy="404349"/>
          </a:xfrm>
        </p:spPr>
        <p:txBody>
          <a:bodyPr/>
          <a:lstStyle/>
          <a:p>
            <a:pPr marL="432" indent="0">
              <a:buNone/>
            </a:pPr>
            <a:r>
              <a:rPr lang="en-IN" sz="2400" dirty="0"/>
              <a:t>For</a:t>
            </a:r>
          </a:p>
        </p:txBody>
      </p:sp>
      <p:graphicFrame>
        <p:nvGraphicFramePr>
          <p:cNvPr id="23" name="Object 22" descr="H sub 2 O,">
            <a:extLst>
              <a:ext uri="{FF2B5EF4-FFF2-40B4-BE49-F238E27FC236}">
                <a16:creationId xmlns:a16="http://schemas.microsoft.com/office/drawing/2014/main" id="{C08E7C35-9687-43B3-80DD-0A68073370FA}"/>
              </a:ext>
            </a:extLst>
          </p:cNvPr>
          <p:cNvGraphicFramePr>
            <a:graphicFrameLocks noChangeAspect="1"/>
          </p:cNvGraphicFramePr>
          <p:nvPr>
            <p:extLst/>
          </p:nvPr>
        </p:nvGraphicFramePr>
        <p:xfrm>
          <a:off x="1198360" y="2949399"/>
          <a:ext cx="628650" cy="363220"/>
        </p:xfrm>
        <a:graphic>
          <a:graphicData uri="http://schemas.openxmlformats.org/presentationml/2006/ole">
            <mc:AlternateContent xmlns:mc="http://schemas.openxmlformats.org/markup-compatibility/2006">
              <mc:Choice xmlns:v="urn:schemas-microsoft-com:vml" Requires="v">
                <p:oleObj spid="_x0000_s45058" name="Equation" r:id="rId4" imgW="571320" imgH="330120" progId="Equation.DSMT4">
                  <p:embed/>
                </p:oleObj>
              </mc:Choice>
              <mc:Fallback>
                <p:oleObj name="Equation" r:id="rId4" imgW="571320" imgH="330120" progId="Equation.DSMT4">
                  <p:embed/>
                  <p:pic>
                    <p:nvPicPr>
                      <p:cNvPr id="23" name="Object 22" descr="H sub 2 O,">
                        <a:extLst>
                          <a:ext uri="{FF2B5EF4-FFF2-40B4-BE49-F238E27FC236}">
                            <a16:creationId xmlns:a16="http://schemas.microsoft.com/office/drawing/2014/main" id="{C08E7C35-9687-43B3-80DD-0A68073370FA}"/>
                          </a:ext>
                        </a:extLst>
                      </p:cNvPr>
                      <p:cNvPicPr/>
                      <p:nvPr/>
                    </p:nvPicPr>
                    <p:blipFill>
                      <a:blip r:embed="rId5"/>
                      <a:stretch>
                        <a:fillRect/>
                      </a:stretch>
                    </p:blipFill>
                    <p:spPr>
                      <a:xfrm>
                        <a:off x="1198360" y="2949399"/>
                        <a:ext cx="628650" cy="36322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1920470" y="2907349"/>
            <a:ext cx="6899754" cy="425450"/>
          </a:xfrm>
        </p:spPr>
        <p:txBody>
          <a:bodyPr/>
          <a:lstStyle/>
          <a:p>
            <a:pPr marL="432" indent="0">
              <a:buNone/>
            </a:pPr>
            <a:r>
              <a:rPr lang="en-IN" sz="2400" dirty="0"/>
              <a:t>80. cal</a:t>
            </a:r>
            <a:r>
              <a:rPr lang="en-IN" sz="100" dirty="0">
                <a:solidFill>
                  <a:schemeClr val="bg1"/>
                </a:solidFill>
              </a:rPr>
              <a:t>ories</a:t>
            </a:r>
            <a:r>
              <a:rPr lang="en-IN" sz="2400" dirty="0"/>
              <a:t> (334 J</a:t>
            </a:r>
            <a:r>
              <a:rPr lang="en-IN" sz="100" dirty="0">
                <a:solidFill>
                  <a:schemeClr val="bg1"/>
                </a:solidFill>
              </a:rPr>
              <a:t>oule</a:t>
            </a:r>
            <a:r>
              <a:rPr lang="en-IN" sz="2400" dirty="0"/>
              <a:t>) of heat is removed to freeze 1 g</a:t>
            </a:r>
            <a:r>
              <a:rPr lang="en-IN" sz="100" dirty="0">
                <a:solidFill>
                  <a:schemeClr val="bg1"/>
                </a:solidFill>
              </a:rPr>
              <a:t>ram</a:t>
            </a:r>
            <a:r>
              <a:rPr lang="en-IN" sz="2400" dirty="0"/>
              <a:t> of</a:t>
            </a:r>
          </a:p>
        </p:txBody>
      </p:sp>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57200" y="3392256"/>
            <a:ext cx="3556434" cy="426659"/>
          </a:xfrm>
        </p:spPr>
        <p:txBody>
          <a:bodyPr/>
          <a:lstStyle/>
          <a:p>
            <a:pPr marL="432" indent="0">
              <a:buNone/>
            </a:pPr>
            <a:r>
              <a:rPr lang="en-IN" sz="2400" dirty="0"/>
              <a:t>water at its freezing point</a:t>
            </a:r>
          </a:p>
        </p:txBody>
      </p:sp>
      <p:graphicFrame>
        <p:nvGraphicFramePr>
          <p:cNvPr id="57" name="Object 56" descr="0 degrees Celsius.">
            <a:extLst>
              <a:ext uri="{FF2B5EF4-FFF2-40B4-BE49-F238E27FC236}">
                <a16:creationId xmlns:a16="http://schemas.microsoft.com/office/drawing/2014/main" id="{D330325A-8575-48F3-B9DE-C35BBC90814E}"/>
              </a:ext>
            </a:extLst>
          </p:cNvPr>
          <p:cNvGraphicFramePr>
            <a:graphicFrameLocks noChangeAspect="1"/>
          </p:cNvGraphicFramePr>
          <p:nvPr>
            <p:extLst/>
          </p:nvPr>
        </p:nvGraphicFramePr>
        <p:xfrm>
          <a:off x="4109367" y="3366988"/>
          <a:ext cx="918917" cy="451927"/>
        </p:xfrm>
        <a:graphic>
          <a:graphicData uri="http://schemas.openxmlformats.org/presentationml/2006/ole">
            <mc:AlternateContent xmlns:mc="http://schemas.openxmlformats.org/markup-compatibility/2006">
              <mc:Choice xmlns:v="urn:schemas-microsoft-com:vml" Requires="v">
                <p:oleObj spid="_x0000_s45059" name="Equation" r:id="rId6" imgW="774360" imgH="380880" progId="Equation.DSMT4">
                  <p:embed/>
                </p:oleObj>
              </mc:Choice>
              <mc:Fallback>
                <p:oleObj name="Equation" r:id="rId6" imgW="774360" imgH="380880" progId="Equation.DSMT4">
                  <p:embed/>
                  <p:pic>
                    <p:nvPicPr>
                      <p:cNvPr id="57" name="Object 56" descr="0 degrees Celsius.">
                        <a:extLst>
                          <a:ext uri="{FF2B5EF4-FFF2-40B4-BE49-F238E27FC236}">
                            <a16:creationId xmlns:a16="http://schemas.microsoft.com/office/drawing/2014/main" id="{D330325A-8575-48F3-B9DE-C35BBC90814E}"/>
                          </a:ext>
                        </a:extLst>
                      </p:cNvPr>
                      <p:cNvPicPr/>
                      <p:nvPr/>
                    </p:nvPicPr>
                    <p:blipFill>
                      <a:blip r:embed="rId7"/>
                      <a:stretch>
                        <a:fillRect/>
                      </a:stretch>
                    </p:blipFill>
                    <p:spPr>
                      <a:xfrm>
                        <a:off x="4109367" y="3366988"/>
                        <a:ext cx="918917" cy="451927"/>
                      </a:xfrm>
                      <a:prstGeom prst="rect">
                        <a:avLst/>
                      </a:prstGeom>
                    </p:spPr>
                  </p:pic>
                </p:oleObj>
              </mc:Fallback>
            </mc:AlternateContent>
          </a:graphicData>
        </a:graphic>
      </p:graphicFrame>
      <p:graphicFrame>
        <p:nvGraphicFramePr>
          <p:cNvPr id="10" name="Object 9" descr="H sub 2 O left parenthesis l right parenthesis yields H sub 2 O left parenthesis s right parenthesis + 80. Cal over g left parenthesis 334 j over g right parenthesis.">
            <a:extLst>
              <a:ext uri="{FF2B5EF4-FFF2-40B4-BE49-F238E27FC236}">
                <a16:creationId xmlns:a16="http://schemas.microsoft.com/office/drawing/2014/main" id="{5A9B969C-2FF9-43DE-8B5D-D7F64F89EE67}"/>
              </a:ext>
            </a:extLst>
          </p:cNvPr>
          <p:cNvGraphicFramePr>
            <a:graphicFrameLocks noChangeAspect="1"/>
          </p:cNvGraphicFramePr>
          <p:nvPr>
            <p:extLst/>
          </p:nvPr>
        </p:nvGraphicFramePr>
        <p:xfrm>
          <a:off x="400050" y="3933462"/>
          <a:ext cx="5981700" cy="482600"/>
        </p:xfrm>
        <a:graphic>
          <a:graphicData uri="http://schemas.openxmlformats.org/presentationml/2006/ole">
            <mc:AlternateContent xmlns:mc="http://schemas.openxmlformats.org/markup-compatibility/2006">
              <mc:Choice xmlns:v="urn:schemas-microsoft-com:vml" Requires="v">
                <p:oleObj spid="_x0000_s45060" name="Equation" r:id="rId8" imgW="5981400" imgH="482400" progId="Equation.DSMT4">
                  <p:embed/>
                </p:oleObj>
              </mc:Choice>
              <mc:Fallback>
                <p:oleObj name="Equation" r:id="rId8" imgW="5981400" imgH="482400" progId="Equation.DSMT4">
                  <p:embed/>
                  <p:pic>
                    <p:nvPicPr>
                      <p:cNvPr id="10" name="Object 9" descr="H sub 2 O left parenthesis l right parenthesis yields H sub 2 O left parenthesis s right parenthesis + 80. Cal over g left parenthesis 334 j over g right parenthesis.">
                        <a:extLst>
                          <a:ext uri="{FF2B5EF4-FFF2-40B4-BE49-F238E27FC236}">
                            <a16:creationId xmlns:a16="http://schemas.microsoft.com/office/drawing/2014/main" id="{5A9B969C-2FF9-43DE-8B5D-D7F64F89EE67}"/>
                          </a:ext>
                        </a:extLst>
                      </p:cNvPr>
                      <p:cNvPicPr/>
                      <p:nvPr/>
                    </p:nvPicPr>
                    <p:blipFill>
                      <a:blip r:embed="rId9"/>
                      <a:stretch>
                        <a:fillRect/>
                      </a:stretch>
                    </p:blipFill>
                    <p:spPr>
                      <a:xfrm>
                        <a:off x="400050" y="3933462"/>
                        <a:ext cx="5981700" cy="482600"/>
                      </a:xfrm>
                      <a:prstGeom prst="rect">
                        <a:avLst/>
                      </a:prstGeom>
                    </p:spPr>
                  </p:pic>
                </p:oleObj>
              </mc:Fallback>
            </mc:AlternateContent>
          </a:graphicData>
        </a:graphic>
      </p:graphicFrame>
    </p:spTree>
    <p:extLst>
      <p:ext uri="{BB962C8B-B14F-4D97-AF65-F5344CB8AC3E}">
        <p14:creationId xmlns:p14="http://schemas.microsoft.com/office/powerpoint/2010/main" val="38089198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BB1E-F16D-4520-A552-E5ED32660055}"/>
              </a:ext>
            </a:extLst>
          </p:cNvPr>
          <p:cNvSpPr>
            <a:spLocks noGrp="1"/>
          </p:cNvSpPr>
          <p:nvPr>
            <p:ph type="title"/>
          </p:nvPr>
        </p:nvSpPr>
        <p:spPr/>
        <p:txBody>
          <a:bodyPr/>
          <a:lstStyle/>
          <a:p>
            <a:r>
              <a:rPr lang="en-IN" dirty="0"/>
              <a:t>Heat of Fusion, </a:t>
            </a:r>
            <a:r>
              <a:rPr lang="en-IN" sz="100" dirty="0"/>
              <a:t>H Sub 2 O</a:t>
            </a:r>
          </a:p>
        </p:txBody>
      </p:sp>
      <p:graphicFrame>
        <p:nvGraphicFramePr>
          <p:cNvPr id="7" name="Object 6">
            <a:extLst>
              <a:ext uri="{FF2B5EF4-FFF2-40B4-BE49-F238E27FC236}">
                <a16:creationId xmlns:a16="http://schemas.microsoft.com/office/drawing/2014/main" id="{660818D6-4304-49DF-8C9A-B7E17DF520B5}"/>
              </a:ext>
              <a:ext uri="{C183D7F6-B498-43B3-948B-1728B52AA6E4}">
                <adec:decorative xmlns:adec="http://schemas.microsoft.com/office/drawing/2017/decorative" val="1"/>
              </a:ext>
            </a:extLst>
          </p:cNvPr>
          <p:cNvGraphicFramePr>
            <a:graphicFrameLocks noChangeAspect="1"/>
          </p:cNvGraphicFramePr>
          <p:nvPr>
            <p:extLst/>
          </p:nvPr>
        </p:nvGraphicFramePr>
        <p:xfrm>
          <a:off x="3868236" y="830050"/>
          <a:ext cx="774700" cy="482600"/>
        </p:xfrm>
        <a:graphic>
          <a:graphicData uri="http://schemas.openxmlformats.org/presentationml/2006/ole">
            <mc:AlternateContent xmlns:mc="http://schemas.openxmlformats.org/markup-compatibility/2006">
              <mc:Choice xmlns:v="urn:schemas-microsoft-com:vml" Requires="v">
                <p:oleObj spid="_x0000_s46082" name="Equation" r:id="rId3" imgW="774360" imgH="482400" progId="Equation.DSMT4">
                  <p:embed/>
                </p:oleObj>
              </mc:Choice>
              <mc:Fallback>
                <p:oleObj name="Equation" r:id="rId3" imgW="774360" imgH="482400" progId="Equation.DSMT4">
                  <p:embed/>
                  <p:pic>
                    <p:nvPicPr>
                      <p:cNvPr id="7" name="Object 6">
                        <a:extLst>
                          <a:ext uri="{FF2B5EF4-FFF2-40B4-BE49-F238E27FC236}">
                            <a16:creationId xmlns:a16="http://schemas.microsoft.com/office/drawing/2014/main" id="{660818D6-4304-49DF-8C9A-B7E17DF520B5}"/>
                          </a:ext>
                          <a:ext uri="{C183D7F6-B498-43B3-948B-1728B52AA6E4}">
                            <adec:decorative xmlns:adec="http://schemas.microsoft.com/office/drawing/2017/decorative" val="1"/>
                          </a:ext>
                        </a:extLst>
                      </p:cNvPr>
                      <p:cNvPicPr/>
                      <p:nvPr/>
                    </p:nvPicPr>
                    <p:blipFill>
                      <a:blip r:embed="rId4"/>
                      <a:stretch>
                        <a:fillRect/>
                      </a:stretch>
                    </p:blipFill>
                    <p:spPr>
                      <a:xfrm>
                        <a:off x="3868236" y="830050"/>
                        <a:ext cx="774700" cy="4826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4BE2A57E-71DC-4398-9E19-F8FBB96C04C0}"/>
              </a:ext>
            </a:extLst>
          </p:cNvPr>
          <p:cNvSpPr>
            <a:spLocks noGrp="1"/>
          </p:cNvSpPr>
          <p:nvPr>
            <p:ph sz="quarter" idx="13"/>
          </p:nvPr>
        </p:nvSpPr>
        <p:spPr>
          <a:xfrm>
            <a:off x="457200" y="1556327"/>
            <a:ext cx="8229600" cy="770414"/>
          </a:xfrm>
        </p:spPr>
        <p:txBody>
          <a:bodyPr/>
          <a:lstStyle/>
          <a:p>
            <a:pPr marL="432" indent="0">
              <a:buNone/>
            </a:pPr>
            <a:r>
              <a:rPr lang="en-IN" dirty="0"/>
              <a:t>The heat of fusion for water can be used as a conversion factor.</a:t>
            </a:r>
          </a:p>
        </p:txBody>
      </p:sp>
      <p:graphicFrame>
        <p:nvGraphicFramePr>
          <p:cNvPr id="5" name="Object 4" descr="1 g, h 2 o left parenthesis s yields l right parenthesis = 80. Cal left parenthesis 334 j right parenthesis.&#10;80. Cal over 1 g, h 2 o and 1 g, h 2 0 over 80. Cal.&#10;334 j over 1 g, h 2 o and 1 g h 2 o over 334 j.&#10;">
            <a:extLst>
              <a:ext uri="{FF2B5EF4-FFF2-40B4-BE49-F238E27FC236}">
                <a16:creationId xmlns:a16="http://schemas.microsoft.com/office/drawing/2014/main" id="{8A15D2AF-0626-4F1E-9CED-4D3FBA36F441}"/>
              </a:ext>
            </a:extLst>
          </p:cNvPr>
          <p:cNvGraphicFramePr>
            <a:graphicFrameLocks noChangeAspect="1"/>
          </p:cNvGraphicFramePr>
          <p:nvPr>
            <p:extLst/>
          </p:nvPr>
        </p:nvGraphicFramePr>
        <p:xfrm>
          <a:off x="457200" y="2502282"/>
          <a:ext cx="6959600" cy="1295400"/>
        </p:xfrm>
        <a:graphic>
          <a:graphicData uri="http://schemas.openxmlformats.org/presentationml/2006/ole">
            <mc:AlternateContent xmlns:mc="http://schemas.openxmlformats.org/markup-compatibility/2006">
              <mc:Choice xmlns:v="urn:schemas-microsoft-com:vml" Requires="v">
                <p:oleObj spid="_x0000_s46083" name="Equation" r:id="rId5" imgW="6959520" imgH="1295280" progId="Equation.DSMT4">
                  <p:embed/>
                </p:oleObj>
              </mc:Choice>
              <mc:Fallback>
                <p:oleObj name="Equation" r:id="rId5" imgW="6959520" imgH="1295280" progId="Equation.DSMT4">
                  <p:embed/>
                  <p:pic>
                    <p:nvPicPr>
                      <p:cNvPr id="5" name="Object 4" descr="1 g, h 2 o left parenthesis s yields l right parenthesis = 80. Cal left parenthesis 334 j right parenthesis.&#10;80. Cal over 1 g, h 2 o and 1 g, h 2 0 over 80. Cal.&#10;334 j over 1 g, h 2 o and 1 g h 2 o over 334 j.&#10;">
                        <a:extLst>
                          <a:ext uri="{FF2B5EF4-FFF2-40B4-BE49-F238E27FC236}">
                            <a16:creationId xmlns:a16="http://schemas.microsoft.com/office/drawing/2014/main" id="{8A15D2AF-0626-4F1E-9CED-4D3FBA36F441}"/>
                          </a:ext>
                        </a:extLst>
                      </p:cNvPr>
                      <p:cNvPicPr/>
                      <p:nvPr/>
                    </p:nvPicPr>
                    <p:blipFill>
                      <a:blip r:embed="rId6"/>
                      <a:stretch>
                        <a:fillRect/>
                      </a:stretch>
                    </p:blipFill>
                    <p:spPr>
                      <a:xfrm>
                        <a:off x="457200" y="2502282"/>
                        <a:ext cx="6959600" cy="12954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44DCC28-489E-4AB7-8F8B-A9C61F801470}"/>
              </a:ext>
            </a:extLst>
          </p:cNvPr>
          <p:cNvSpPr>
            <a:spLocks noGrp="1"/>
          </p:cNvSpPr>
          <p:nvPr>
            <p:ph sz="quarter" idx="14"/>
          </p:nvPr>
        </p:nvSpPr>
        <p:spPr>
          <a:xfrm>
            <a:off x="457200" y="4008137"/>
            <a:ext cx="8280400" cy="770415"/>
          </a:xfrm>
        </p:spPr>
        <p:txBody>
          <a:bodyPr/>
          <a:lstStyle/>
          <a:p>
            <a:pPr marL="432" indent="0">
              <a:buNone/>
            </a:pPr>
            <a:r>
              <a:rPr lang="en-IN" dirty="0"/>
              <a:t>When calculating the heat needed to melt (or released when freezing) water, we use the following equation:</a:t>
            </a:r>
          </a:p>
        </p:txBody>
      </p:sp>
      <p:graphicFrame>
        <p:nvGraphicFramePr>
          <p:cNvPr id="6" name="Object 5" descr="Heat = mass times heat of fusion. Calories = grams times start fraction 80 calories over grams end fraction, with grams cancelled. Joules = grams times start fraction 334 joules over grams end fraction, with grams cancelled.">
            <a:extLst>
              <a:ext uri="{FF2B5EF4-FFF2-40B4-BE49-F238E27FC236}">
                <a16:creationId xmlns:a16="http://schemas.microsoft.com/office/drawing/2014/main" id="{E63E11FB-8C76-4A89-8606-4DBD6598A7B6}"/>
              </a:ext>
            </a:extLst>
          </p:cNvPr>
          <p:cNvGraphicFramePr>
            <a:graphicFrameLocks noChangeAspect="1"/>
          </p:cNvGraphicFramePr>
          <p:nvPr>
            <p:extLst/>
          </p:nvPr>
        </p:nvGraphicFramePr>
        <p:xfrm>
          <a:off x="457200" y="4989007"/>
          <a:ext cx="5689600" cy="1270000"/>
        </p:xfrm>
        <a:graphic>
          <a:graphicData uri="http://schemas.openxmlformats.org/presentationml/2006/ole">
            <mc:AlternateContent xmlns:mc="http://schemas.openxmlformats.org/markup-compatibility/2006">
              <mc:Choice xmlns:v="urn:schemas-microsoft-com:vml" Requires="v">
                <p:oleObj spid="_x0000_s46084" name="Equation" r:id="rId7" imgW="5689440" imgH="1269720" progId="Equation.DSMT4">
                  <p:embed/>
                </p:oleObj>
              </mc:Choice>
              <mc:Fallback>
                <p:oleObj name="Equation" r:id="rId7" imgW="5689440" imgH="1269720" progId="Equation.DSMT4">
                  <p:embed/>
                  <p:pic>
                    <p:nvPicPr>
                      <p:cNvPr id="6" name="Object 5" descr="Heat = mass times heat of fusion. Calories = grams times start fraction 80 calories over grams end fraction, with grams cancelled. Joules = grams times start fraction 334 joules over grams end fraction, with grams cancelled.">
                        <a:extLst>
                          <a:ext uri="{FF2B5EF4-FFF2-40B4-BE49-F238E27FC236}">
                            <a16:creationId xmlns:a16="http://schemas.microsoft.com/office/drawing/2014/main" id="{E63E11FB-8C76-4A89-8606-4DBD6598A7B6}"/>
                          </a:ext>
                        </a:extLst>
                      </p:cNvPr>
                      <p:cNvPicPr/>
                      <p:nvPr/>
                    </p:nvPicPr>
                    <p:blipFill>
                      <a:blip r:embed="rId8"/>
                      <a:stretch>
                        <a:fillRect/>
                      </a:stretch>
                    </p:blipFill>
                    <p:spPr>
                      <a:xfrm>
                        <a:off x="457200" y="4989007"/>
                        <a:ext cx="5689600" cy="1270000"/>
                      </a:xfrm>
                      <a:prstGeom prst="rect">
                        <a:avLst/>
                      </a:prstGeom>
                    </p:spPr>
                  </p:pic>
                </p:oleObj>
              </mc:Fallback>
            </mc:AlternateContent>
          </a:graphicData>
        </a:graphic>
      </p:graphicFrame>
    </p:spTree>
    <p:extLst>
      <p:ext uri="{BB962C8B-B14F-4D97-AF65-F5344CB8AC3E}">
        <p14:creationId xmlns:p14="http://schemas.microsoft.com/office/powerpoint/2010/main" val="41795772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Learning Check 1</a:t>
            </a:r>
          </a:p>
        </p:txBody>
      </p:sp>
      <p:pic>
        <p:nvPicPr>
          <p:cNvPr id="23" name="Content Placeholder 22" descr="Core chemistry skill, calculating heat for change of state.">
            <a:extLst>
              <a:ext uri="{FF2B5EF4-FFF2-40B4-BE49-F238E27FC236}">
                <a16:creationId xmlns:a16="http://schemas.microsoft.com/office/drawing/2014/main" id="{748D734B-BDD3-4FAD-8BC6-D92231C44404}"/>
              </a:ext>
            </a:extLst>
          </p:cNvPr>
          <p:cNvPicPr>
            <a:picLocks noGrp="1" noChangeAspect="1"/>
          </p:cNvPicPr>
          <p:nvPr>
            <p:ph sz="quarter" idx="16"/>
          </p:nvPr>
        </p:nvPicPr>
        <p:blipFill>
          <a:blip r:embed="rId3"/>
          <a:stretch>
            <a:fillRect/>
          </a:stretch>
        </p:blipFill>
        <p:spPr>
          <a:xfrm>
            <a:off x="540400" y="1641101"/>
            <a:ext cx="3477139" cy="1077981"/>
          </a:xfrm>
          <a:prstGeom prst="rect">
            <a:avLst/>
          </a:prstGeom>
        </p:spPr>
      </p:pic>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3030503"/>
            <a:ext cx="7682786" cy="394868"/>
          </a:xfrm>
        </p:spPr>
        <p:txBody>
          <a:bodyPr/>
          <a:lstStyle/>
          <a:p>
            <a:pPr marL="432" indent="0">
              <a:buNone/>
            </a:pPr>
            <a:r>
              <a:rPr lang="en-IN" sz="2400" dirty="0"/>
              <a:t>How many kilojoules are needed to melt 32.0 g of ice at</a:t>
            </a:r>
          </a:p>
        </p:txBody>
      </p:sp>
      <p:graphicFrame>
        <p:nvGraphicFramePr>
          <p:cNvPr id="24" name="Object 23" descr="0 degrees Celsius.">
            <a:extLst>
              <a:ext uri="{FF2B5EF4-FFF2-40B4-BE49-F238E27FC236}">
                <a16:creationId xmlns:a16="http://schemas.microsoft.com/office/drawing/2014/main" id="{E06F1211-1CC5-45BD-9DDB-46DD1F1E6FF8}"/>
              </a:ext>
            </a:extLst>
          </p:cNvPr>
          <p:cNvGraphicFramePr>
            <a:graphicFrameLocks noChangeAspect="1"/>
          </p:cNvGraphicFramePr>
          <p:nvPr>
            <p:extLst/>
          </p:nvPr>
        </p:nvGraphicFramePr>
        <p:xfrm>
          <a:off x="503866" y="3503862"/>
          <a:ext cx="712470" cy="279400"/>
        </p:xfrm>
        <a:graphic>
          <a:graphicData uri="http://schemas.openxmlformats.org/presentationml/2006/ole">
            <mc:AlternateContent xmlns:mc="http://schemas.openxmlformats.org/markup-compatibility/2006">
              <mc:Choice xmlns:v="urn:schemas-microsoft-com:vml" Requires="v">
                <p:oleObj spid="_x0000_s47106" name="Equation" r:id="rId4" imgW="647640" imgH="253800" progId="Equation.DSMT4">
                  <p:embed/>
                </p:oleObj>
              </mc:Choice>
              <mc:Fallback>
                <p:oleObj name="Equation" r:id="rId4" imgW="647640" imgH="253800" progId="Equation.DSMT4">
                  <p:embed/>
                  <p:pic>
                    <p:nvPicPr>
                      <p:cNvPr id="24" name="Object 23" descr="0 degrees Celsius.">
                        <a:extLst>
                          <a:ext uri="{FF2B5EF4-FFF2-40B4-BE49-F238E27FC236}">
                            <a16:creationId xmlns:a16="http://schemas.microsoft.com/office/drawing/2014/main" id="{E06F1211-1CC5-45BD-9DDB-46DD1F1E6FF8}"/>
                          </a:ext>
                        </a:extLst>
                      </p:cNvPr>
                      <p:cNvPicPr/>
                      <p:nvPr/>
                    </p:nvPicPr>
                    <p:blipFill>
                      <a:blip r:embed="rId5"/>
                      <a:stretch>
                        <a:fillRect/>
                      </a:stretch>
                    </p:blipFill>
                    <p:spPr>
                      <a:xfrm>
                        <a:off x="503866" y="3503862"/>
                        <a:ext cx="712470" cy="279400"/>
                      </a:xfrm>
                      <a:prstGeom prst="rect">
                        <a:avLst/>
                      </a:prstGeom>
                    </p:spPr>
                  </p:pic>
                </p:oleObj>
              </mc:Fallback>
            </mc:AlternateContent>
          </a:graphicData>
        </a:graphic>
      </p:graphicFrame>
    </p:spTree>
    <p:extLst>
      <p:ext uri="{BB962C8B-B14F-4D97-AF65-F5344CB8AC3E}">
        <p14:creationId xmlns:p14="http://schemas.microsoft.com/office/powerpoint/2010/main" val="18125366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1 </a:t>
            </a:r>
            <a:r>
              <a:rPr lang="en-IN" sz="2000" b="0" dirty="0"/>
              <a:t>(1 of 3)</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4026" y="1545242"/>
            <a:ext cx="7680018" cy="438412"/>
          </a:xfrm>
        </p:spPr>
        <p:txBody>
          <a:bodyPr/>
          <a:lstStyle/>
          <a:p>
            <a:pPr marL="432" indent="0">
              <a:buNone/>
            </a:pPr>
            <a:r>
              <a:rPr lang="en-IN" sz="2400" dirty="0"/>
              <a:t>How many kilojoules are needed to melt 32.0 g</a:t>
            </a:r>
            <a:r>
              <a:rPr lang="en-IN" sz="100" dirty="0">
                <a:solidFill>
                  <a:schemeClr val="bg1"/>
                </a:solidFill>
              </a:rPr>
              <a:t>rams</a:t>
            </a:r>
            <a:r>
              <a:rPr lang="en-IN" sz="2400" dirty="0"/>
              <a:t> of ice at</a:t>
            </a:r>
          </a:p>
        </p:txBody>
      </p:sp>
      <p:graphicFrame>
        <p:nvGraphicFramePr>
          <p:cNvPr id="23" name="Object 22" descr="0 degrees Celsius?">
            <a:extLst>
              <a:ext uri="{FF2B5EF4-FFF2-40B4-BE49-F238E27FC236}">
                <a16:creationId xmlns:a16="http://schemas.microsoft.com/office/drawing/2014/main" id="{99A67E4D-7667-48BE-AEDF-69943E87B30D}"/>
              </a:ext>
            </a:extLst>
          </p:cNvPr>
          <p:cNvGraphicFramePr>
            <a:graphicFrameLocks noChangeAspect="1"/>
          </p:cNvGraphicFramePr>
          <p:nvPr>
            <p:extLst/>
          </p:nvPr>
        </p:nvGraphicFramePr>
        <p:xfrm>
          <a:off x="8215083" y="1617889"/>
          <a:ext cx="712470" cy="279400"/>
        </p:xfrm>
        <a:graphic>
          <a:graphicData uri="http://schemas.openxmlformats.org/presentationml/2006/ole">
            <mc:AlternateContent xmlns:mc="http://schemas.openxmlformats.org/markup-compatibility/2006">
              <mc:Choice xmlns:v="urn:schemas-microsoft-com:vml" Requires="v">
                <p:oleObj spid="_x0000_s48130" name="Equation" r:id="rId3" imgW="647640" imgH="253800" progId="Equation.DSMT4">
                  <p:embed/>
                </p:oleObj>
              </mc:Choice>
              <mc:Fallback>
                <p:oleObj name="Equation" r:id="rId3" imgW="647640" imgH="253800" progId="Equation.DSMT4">
                  <p:embed/>
                  <p:pic>
                    <p:nvPicPr>
                      <p:cNvPr id="23" name="Object 22" descr="0 degrees Celsius?">
                        <a:extLst>
                          <a:ext uri="{FF2B5EF4-FFF2-40B4-BE49-F238E27FC236}">
                            <a16:creationId xmlns:a16="http://schemas.microsoft.com/office/drawing/2014/main" id="{99A67E4D-7667-48BE-AEDF-69943E87B30D}"/>
                          </a:ext>
                        </a:extLst>
                      </p:cNvPr>
                      <p:cNvPicPr/>
                      <p:nvPr/>
                    </p:nvPicPr>
                    <p:blipFill>
                      <a:blip r:embed="rId4"/>
                      <a:stretch>
                        <a:fillRect/>
                      </a:stretch>
                    </p:blipFill>
                    <p:spPr>
                      <a:xfrm>
                        <a:off x="8215083" y="1617889"/>
                        <a:ext cx="71247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7200" y="2271668"/>
            <a:ext cx="7641771" cy="403680"/>
          </a:xfrm>
        </p:spPr>
        <p:txBody>
          <a:bodyPr/>
          <a:lstStyle/>
          <a:p>
            <a:pPr marL="432" indent="0">
              <a:buNone/>
            </a:pPr>
            <a:r>
              <a:rPr lang="en-IN" sz="2400" b="1" dirty="0"/>
              <a:t>Step 1 State the given and needed quantities.</a:t>
            </a:r>
          </a:p>
        </p:txBody>
      </p:sp>
      <p:graphicFrame>
        <p:nvGraphicFramePr>
          <p:cNvPr id="24" name="Table 24">
            <a:extLst>
              <a:ext uri="{FF2B5EF4-FFF2-40B4-BE49-F238E27FC236}">
                <a16:creationId xmlns:a16="http://schemas.microsoft.com/office/drawing/2014/main" id="{3C44102E-375E-467E-8849-D6F0DF7DB1A7}"/>
              </a:ext>
            </a:extLst>
          </p:cNvPr>
          <p:cNvGraphicFramePr>
            <a:graphicFrameLocks noGrp="1"/>
          </p:cNvGraphicFramePr>
          <p:nvPr>
            <p:ph sz="quarter" idx="15"/>
            <p:extLst/>
          </p:nvPr>
        </p:nvGraphicFramePr>
        <p:xfrm>
          <a:off x="460375" y="2879845"/>
          <a:ext cx="8233164" cy="741680"/>
        </p:xfrm>
        <a:graphic>
          <a:graphicData uri="http://schemas.openxmlformats.org/drawingml/2006/table">
            <a:tbl>
              <a:tblPr firstRow="1" bandRow="1">
                <a:tableStyleId>{40F9630F-82C1-40B7-BC3A-925EFCFF5E92}</a:tableStyleId>
              </a:tblPr>
              <a:tblGrid>
                <a:gridCol w="2573111">
                  <a:extLst>
                    <a:ext uri="{9D8B030D-6E8A-4147-A177-3AD203B41FA5}">
                      <a16:colId xmlns:a16="http://schemas.microsoft.com/office/drawing/2014/main" val="474713484"/>
                    </a:ext>
                  </a:extLst>
                </a:gridCol>
                <a:gridCol w="2772228">
                  <a:extLst>
                    <a:ext uri="{9D8B030D-6E8A-4147-A177-3AD203B41FA5}">
                      <a16:colId xmlns:a16="http://schemas.microsoft.com/office/drawing/2014/main" val="1129371133"/>
                    </a:ext>
                  </a:extLst>
                </a:gridCol>
                <a:gridCol w="1219200">
                  <a:extLst>
                    <a:ext uri="{9D8B030D-6E8A-4147-A177-3AD203B41FA5}">
                      <a16:colId xmlns:a16="http://schemas.microsoft.com/office/drawing/2014/main" val="4070067069"/>
                    </a:ext>
                  </a:extLst>
                </a:gridCol>
                <a:gridCol w="1668625">
                  <a:extLst>
                    <a:ext uri="{9D8B030D-6E8A-4147-A177-3AD203B41FA5}">
                      <a16:colId xmlns:a16="http://schemas.microsoft.com/office/drawing/2014/main" val="3024145999"/>
                    </a:ext>
                  </a:extLst>
                </a:gridCol>
              </a:tblGrid>
              <a:tr h="370840">
                <a:tc>
                  <a:txBody>
                    <a:bodyPr/>
                    <a:lstStyle/>
                    <a:p>
                      <a:pPr algn="ctr"/>
                      <a:r>
                        <a:rPr lang="en-IN" sz="1800" b="1" baseline="0" dirty="0">
                          <a:solidFill>
                            <a:schemeClr val="tx1"/>
                          </a:solidFill>
                          <a:latin typeface="+mn-lt"/>
                        </a:rPr>
                        <a:t>Analyze </a:t>
                      </a:r>
                      <a:r>
                        <a:rPr lang="en-US" sz="1800" b="1" baseline="0" dirty="0">
                          <a:solidFill>
                            <a:schemeClr val="tx1"/>
                          </a:solidFill>
                          <a:latin typeface="+mn-lt"/>
                          <a:cs typeface="Times New Roman" pitchFamily="18" charset="0"/>
                        </a:rPr>
                        <a:t>the Problem</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Given</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Need</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Connect</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16249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32.0 g of ice at  </a:t>
                      </a:r>
                      <a:r>
                        <a:rPr lang="en-US" sz="100" baseline="0" dirty="0">
                          <a:solidFill>
                            <a:schemeClr val="tx1"/>
                          </a:solidFill>
                          <a:latin typeface="+mn-lt"/>
                          <a:ea typeface="ＭＳ Ｐゴシック" charset="0"/>
                          <a:cs typeface="Times New Roman"/>
                        </a:rPr>
                        <a:t>0 degrees Celsius.</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kilojoules</a:t>
                      </a:r>
                      <a:endParaRPr lang="en-IN" sz="18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heat of fusion</a:t>
                      </a:r>
                      <a:endParaRPr lang="en-IN" sz="18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3653400"/>
                  </a:ext>
                </a:extLst>
              </a:tr>
            </a:tbl>
          </a:graphicData>
        </a:graphic>
      </p:graphicFrame>
      <p:graphicFrame>
        <p:nvGraphicFramePr>
          <p:cNvPr id="26" name="Object 25">
            <a:extLst>
              <a:ext uri="{FF2B5EF4-FFF2-40B4-BE49-F238E27FC236}">
                <a16:creationId xmlns:a16="http://schemas.microsoft.com/office/drawing/2014/main" id="{B1DE4705-45E6-4788-9FB5-849B6A6615DA}"/>
              </a:ext>
              <a:ext uri="{C183D7F6-B498-43B3-948B-1728B52AA6E4}">
                <adec:decorative xmlns:adec="http://schemas.microsoft.com/office/drawing/2017/decorative" val="1"/>
              </a:ext>
            </a:extLst>
          </p:cNvPr>
          <p:cNvGraphicFramePr>
            <a:graphicFrameLocks noChangeAspect="1"/>
          </p:cNvGraphicFramePr>
          <p:nvPr>
            <p:extLst/>
          </p:nvPr>
        </p:nvGraphicFramePr>
        <p:xfrm>
          <a:off x="5148729" y="3330513"/>
          <a:ext cx="419835" cy="209917"/>
        </p:xfrm>
        <a:graphic>
          <a:graphicData uri="http://schemas.openxmlformats.org/presentationml/2006/ole">
            <mc:AlternateContent xmlns:mc="http://schemas.openxmlformats.org/markup-compatibility/2006">
              <mc:Choice xmlns:v="urn:schemas-microsoft-com:vml" Requires="v">
                <p:oleObj spid="_x0000_s48131" name="Equation" r:id="rId5" imgW="507960" imgH="253800" progId="Equation.DSMT4">
                  <p:embed/>
                </p:oleObj>
              </mc:Choice>
              <mc:Fallback>
                <p:oleObj name="Equation" r:id="rId5" imgW="507960" imgH="253800" progId="Equation.DSMT4">
                  <p:embed/>
                  <p:pic>
                    <p:nvPicPr>
                      <p:cNvPr id="26" name="Object 25">
                        <a:extLst>
                          <a:ext uri="{FF2B5EF4-FFF2-40B4-BE49-F238E27FC236}">
                            <a16:creationId xmlns:a16="http://schemas.microsoft.com/office/drawing/2014/main" id="{B1DE4705-45E6-4788-9FB5-849B6A6615DA}"/>
                          </a:ext>
                          <a:ext uri="{C183D7F6-B498-43B3-948B-1728B52AA6E4}">
                            <adec:decorative xmlns:adec="http://schemas.microsoft.com/office/drawing/2017/decorative" val="1"/>
                          </a:ext>
                        </a:extLst>
                      </p:cNvPr>
                      <p:cNvPicPr/>
                      <p:nvPr/>
                    </p:nvPicPr>
                    <p:blipFill>
                      <a:blip r:embed="rId6"/>
                      <a:stretch>
                        <a:fillRect/>
                      </a:stretch>
                    </p:blipFill>
                    <p:spPr>
                      <a:xfrm>
                        <a:off x="5148729" y="3330513"/>
                        <a:ext cx="419835" cy="209917"/>
                      </a:xfrm>
                      <a:prstGeom prst="rect">
                        <a:avLst/>
                      </a:prstGeom>
                      <a:solidFill>
                        <a:schemeClr val="bg1"/>
                      </a:solidFill>
                    </p:spPr>
                  </p:pic>
                </p:oleObj>
              </mc:Fallback>
            </mc:AlternateContent>
          </a:graphicData>
        </a:graphic>
      </p:graphicFrame>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54025" y="3826022"/>
            <a:ext cx="8181975" cy="789517"/>
          </a:xfrm>
        </p:spPr>
        <p:txBody>
          <a:bodyPr/>
          <a:lstStyle/>
          <a:p>
            <a:pPr marL="432" indent="0">
              <a:buNone/>
            </a:pPr>
            <a:r>
              <a:rPr lang="en-IN" sz="2400" b="1" dirty="0"/>
              <a:t>Step 2 Write a plan to convert the given quantity to the needed quantity.</a:t>
            </a:r>
          </a:p>
        </p:txBody>
      </p:sp>
      <p:pic>
        <p:nvPicPr>
          <p:cNvPr id="27" name="Content Placeholder 26" descr="Grams of ice is followed by heat of fusion. This converts to joules, which is followed by a metric factor. This converts to kilojoules.">
            <a:extLst>
              <a:ext uri="{FF2B5EF4-FFF2-40B4-BE49-F238E27FC236}">
                <a16:creationId xmlns:a16="http://schemas.microsoft.com/office/drawing/2014/main" id="{A3046005-68F4-4B1F-BB2C-6B6751474D0C}"/>
              </a:ext>
            </a:extLst>
          </p:cNvPr>
          <p:cNvPicPr>
            <a:picLocks noGrp="1" noChangeAspect="1"/>
          </p:cNvPicPr>
          <p:nvPr>
            <p:ph sz="quarter" idx="18"/>
          </p:nvPr>
        </p:nvPicPr>
        <p:blipFill>
          <a:blip r:embed="rId7"/>
          <a:stretch>
            <a:fillRect/>
          </a:stretch>
        </p:blipFill>
        <p:spPr>
          <a:xfrm>
            <a:off x="1009956" y="5060493"/>
            <a:ext cx="7124087" cy="723901"/>
          </a:xfrm>
          <a:prstGeom prst="rect">
            <a:avLst/>
          </a:prstGeom>
        </p:spPr>
      </p:pic>
    </p:spTree>
    <p:extLst>
      <p:ext uri="{BB962C8B-B14F-4D97-AF65-F5344CB8AC3E}">
        <p14:creationId xmlns:p14="http://schemas.microsoft.com/office/powerpoint/2010/main" val="5711045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1 </a:t>
            </a:r>
            <a:r>
              <a:rPr lang="en-IN" sz="2000" b="0" dirty="0"/>
              <a:t>(2 of 3)</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7200" y="1552418"/>
            <a:ext cx="7641771" cy="403681"/>
          </a:xfrm>
        </p:spPr>
        <p:txBody>
          <a:bodyPr/>
          <a:lstStyle/>
          <a:p>
            <a:pPr marL="1141413" indent="-1141413">
              <a:buNone/>
            </a:pPr>
            <a:r>
              <a:rPr lang="en-IN" sz="2400" dirty="0"/>
              <a:t>How many kilojoules are needed to melt 32.0 g</a:t>
            </a:r>
            <a:r>
              <a:rPr lang="en-IN" sz="100" dirty="0">
                <a:solidFill>
                  <a:schemeClr val="bg1"/>
                </a:solidFill>
              </a:rPr>
              <a:t>rams</a:t>
            </a:r>
            <a:r>
              <a:rPr lang="en-IN" sz="2400" dirty="0"/>
              <a:t> of ice at</a:t>
            </a:r>
          </a:p>
        </p:txBody>
      </p:sp>
      <p:graphicFrame>
        <p:nvGraphicFramePr>
          <p:cNvPr id="23" name="Object 22" descr="0 degrees Celsius?">
            <a:extLst>
              <a:ext uri="{FF2B5EF4-FFF2-40B4-BE49-F238E27FC236}">
                <a16:creationId xmlns:a16="http://schemas.microsoft.com/office/drawing/2014/main" id="{99A67E4D-7667-48BE-AEDF-69943E87B30D}"/>
              </a:ext>
            </a:extLst>
          </p:cNvPr>
          <p:cNvGraphicFramePr>
            <a:graphicFrameLocks noChangeAspect="1"/>
          </p:cNvGraphicFramePr>
          <p:nvPr>
            <p:extLst/>
          </p:nvPr>
        </p:nvGraphicFramePr>
        <p:xfrm>
          <a:off x="8200569" y="1617889"/>
          <a:ext cx="712470" cy="279400"/>
        </p:xfrm>
        <a:graphic>
          <a:graphicData uri="http://schemas.openxmlformats.org/presentationml/2006/ole">
            <mc:AlternateContent xmlns:mc="http://schemas.openxmlformats.org/markup-compatibility/2006">
              <mc:Choice xmlns:v="urn:schemas-microsoft-com:vml" Requires="v">
                <p:oleObj spid="_x0000_s49154" name="Equation" r:id="rId3" imgW="647640" imgH="253800" progId="Equation.DSMT4">
                  <p:embed/>
                </p:oleObj>
              </mc:Choice>
              <mc:Fallback>
                <p:oleObj name="Equation" r:id="rId3" imgW="647640" imgH="253800" progId="Equation.DSMT4">
                  <p:embed/>
                  <p:pic>
                    <p:nvPicPr>
                      <p:cNvPr id="23" name="Object 22" descr="0 degrees Celsius?">
                        <a:extLst>
                          <a:ext uri="{FF2B5EF4-FFF2-40B4-BE49-F238E27FC236}">
                            <a16:creationId xmlns:a16="http://schemas.microsoft.com/office/drawing/2014/main" id="{99A67E4D-7667-48BE-AEDF-69943E87B30D}"/>
                          </a:ext>
                        </a:extLst>
                      </p:cNvPr>
                      <p:cNvPicPr/>
                      <p:nvPr/>
                    </p:nvPicPr>
                    <p:blipFill>
                      <a:blip r:embed="rId4"/>
                      <a:stretch>
                        <a:fillRect/>
                      </a:stretch>
                    </p:blipFill>
                    <p:spPr>
                      <a:xfrm>
                        <a:off x="8200569" y="1617889"/>
                        <a:ext cx="71247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7200" y="2330738"/>
            <a:ext cx="8229600" cy="869661"/>
          </a:xfrm>
        </p:spPr>
        <p:txBody>
          <a:bodyPr/>
          <a:lstStyle/>
          <a:p>
            <a:pPr marL="432" indent="0">
              <a:buNone/>
            </a:pPr>
            <a:r>
              <a:rPr lang="en-IN" sz="2400" b="1" dirty="0"/>
              <a:t>Step 3 Write the heat conversion factor and any metric factor.</a:t>
            </a:r>
          </a:p>
        </p:txBody>
      </p:sp>
      <p:graphicFrame>
        <p:nvGraphicFramePr>
          <p:cNvPr id="16" name="Object 15" descr="1 g of h 2 o left parenthesis s yields l right parenthesis = 334 j. 334 j over 1g, h 2 o and 1 g, h 2 o over 334 j.&#10;1 kj = 1000 j. 1000 j over 1 kj and 1 kj over 1000 j.&#10;">
            <a:extLst>
              <a:ext uri="{FF2B5EF4-FFF2-40B4-BE49-F238E27FC236}">
                <a16:creationId xmlns:a16="http://schemas.microsoft.com/office/drawing/2014/main" id="{38D1B534-4139-4B4E-9C24-C430B0BFEB54}"/>
              </a:ext>
            </a:extLst>
          </p:cNvPr>
          <p:cNvGraphicFramePr>
            <a:graphicFrameLocks noChangeAspect="1"/>
          </p:cNvGraphicFramePr>
          <p:nvPr>
            <p:extLst/>
          </p:nvPr>
        </p:nvGraphicFramePr>
        <p:xfrm>
          <a:off x="685800" y="3524281"/>
          <a:ext cx="7772400" cy="1295400"/>
        </p:xfrm>
        <a:graphic>
          <a:graphicData uri="http://schemas.openxmlformats.org/presentationml/2006/ole">
            <mc:AlternateContent xmlns:mc="http://schemas.openxmlformats.org/markup-compatibility/2006">
              <mc:Choice xmlns:v="urn:schemas-microsoft-com:vml" Requires="v">
                <p:oleObj spid="_x0000_s49155" name="Equation" r:id="rId5" imgW="7772400" imgH="1295280" progId="Equation.DSMT4">
                  <p:embed/>
                </p:oleObj>
              </mc:Choice>
              <mc:Fallback>
                <p:oleObj name="Equation" r:id="rId5" imgW="7772400" imgH="1295280" progId="Equation.DSMT4">
                  <p:embed/>
                  <p:pic>
                    <p:nvPicPr>
                      <p:cNvPr id="16" name="Object 15" descr="1 g of h 2 o left parenthesis s yields l right parenthesis = 334 j. 334 j over 1g, h 2 o and 1 g, h 2 o over 334 j.&#10;1 kj = 1000 j. 1000 j over 1 kj and 1 kj over 1000 j.&#10;">
                        <a:extLst>
                          <a:ext uri="{FF2B5EF4-FFF2-40B4-BE49-F238E27FC236}">
                            <a16:creationId xmlns:a16="http://schemas.microsoft.com/office/drawing/2014/main" id="{38D1B534-4139-4B4E-9C24-C430B0BFEB54}"/>
                          </a:ext>
                        </a:extLst>
                      </p:cNvPr>
                      <p:cNvPicPr/>
                      <p:nvPr/>
                    </p:nvPicPr>
                    <p:blipFill>
                      <a:blip r:embed="rId6"/>
                      <a:stretch>
                        <a:fillRect/>
                      </a:stretch>
                    </p:blipFill>
                    <p:spPr>
                      <a:xfrm>
                        <a:off x="685800" y="3524281"/>
                        <a:ext cx="7772400" cy="1295400"/>
                      </a:xfrm>
                      <a:prstGeom prst="rect">
                        <a:avLst/>
                      </a:prstGeom>
                    </p:spPr>
                  </p:pic>
                </p:oleObj>
              </mc:Fallback>
            </mc:AlternateContent>
          </a:graphicData>
        </a:graphic>
      </p:graphicFrame>
    </p:spTree>
    <p:extLst>
      <p:ext uri="{BB962C8B-B14F-4D97-AF65-F5344CB8AC3E}">
        <p14:creationId xmlns:p14="http://schemas.microsoft.com/office/powerpoint/2010/main" val="2930197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64DD6-D518-471D-B89C-369C0F58C3AD}"/>
              </a:ext>
            </a:extLst>
          </p:cNvPr>
          <p:cNvSpPr>
            <a:spLocks noGrp="1"/>
          </p:cNvSpPr>
          <p:nvPr>
            <p:ph type="title"/>
          </p:nvPr>
        </p:nvSpPr>
        <p:spPr/>
        <p:txBody>
          <a:bodyPr/>
          <a:lstStyle/>
          <a:p>
            <a:r>
              <a:rPr lang="en-IN" dirty="0"/>
              <a:t>Laboratory Separation of Mixtures</a:t>
            </a:r>
          </a:p>
        </p:txBody>
      </p:sp>
      <p:pic>
        <p:nvPicPr>
          <p:cNvPr id="7" name="Content Placeholder 6" descr="Parts are as follows. For long description in Notes pane, press F6.&#10;">
            <a:extLst>
              <a:ext uri="{FF2B5EF4-FFF2-40B4-BE49-F238E27FC236}">
                <a16:creationId xmlns:a16="http://schemas.microsoft.com/office/drawing/2014/main" id="{FB48D6F5-2233-44CE-B888-A9DCBC606EB9}"/>
              </a:ext>
            </a:extLst>
          </p:cNvPr>
          <p:cNvPicPr>
            <a:picLocks noGrp="1" noChangeAspect="1"/>
          </p:cNvPicPr>
          <p:nvPr>
            <p:ph sz="quarter" idx="13"/>
          </p:nvPr>
        </p:nvPicPr>
        <p:blipFill>
          <a:blip r:embed="rId3"/>
          <a:stretch>
            <a:fillRect/>
          </a:stretch>
        </p:blipFill>
        <p:spPr>
          <a:xfrm>
            <a:off x="2429389" y="1654946"/>
            <a:ext cx="4285222" cy="3223685"/>
          </a:xfrm>
          <a:prstGeom prst="rect">
            <a:avLst/>
          </a:prstGeom>
        </p:spPr>
      </p:pic>
      <p:sp>
        <p:nvSpPr>
          <p:cNvPr id="6" name="Content Placeholder 5">
            <a:extLst>
              <a:ext uri="{FF2B5EF4-FFF2-40B4-BE49-F238E27FC236}">
                <a16:creationId xmlns:a16="http://schemas.microsoft.com/office/drawing/2014/main" id="{BD5926A8-324B-4796-B85B-9771D6D9AB90}"/>
              </a:ext>
            </a:extLst>
          </p:cNvPr>
          <p:cNvSpPr>
            <a:spLocks noGrp="1"/>
          </p:cNvSpPr>
          <p:nvPr>
            <p:ph sz="quarter" idx="14"/>
          </p:nvPr>
        </p:nvSpPr>
        <p:spPr>
          <a:xfrm>
            <a:off x="457200" y="5147186"/>
            <a:ext cx="8229600" cy="1165737"/>
          </a:xfrm>
        </p:spPr>
        <p:txBody>
          <a:bodyPr/>
          <a:lstStyle/>
          <a:p>
            <a:pPr marL="344488" indent="-344488">
              <a:buNone/>
            </a:pPr>
            <a:r>
              <a:rPr lang="en-IN" dirty="0"/>
              <a:t>a. A mixture of a liquid and a solid is separated by filtration.</a:t>
            </a:r>
          </a:p>
          <a:p>
            <a:pPr marL="344488" indent="-344488">
              <a:buNone/>
            </a:pPr>
            <a:r>
              <a:rPr lang="en-IN" dirty="0"/>
              <a:t>b. Different substances are separated as they travel at different rates up the surface of chromatography paper.</a:t>
            </a:r>
          </a:p>
        </p:txBody>
      </p:sp>
    </p:spTree>
    <p:extLst>
      <p:ext uri="{BB962C8B-B14F-4D97-AF65-F5344CB8AC3E}">
        <p14:creationId xmlns:p14="http://schemas.microsoft.com/office/powerpoint/2010/main" val="5693437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1 </a:t>
            </a:r>
            <a:r>
              <a:rPr lang="en-IN" sz="2000" b="0" dirty="0"/>
              <a:t>(3 of 3)</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1544814"/>
            <a:ext cx="7641771" cy="403681"/>
          </a:xfrm>
        </p:spPr>
        <p:txBody>
          <a:bodyPr/>
          <a:lstStyle/>
          <a:p>
            <a:pPr marL="1141413" indent="-1141413">
              <a:buNone/>
            </a:pPr>
            <a:r>
              <a:rPr lang="en-IN" sz="2400" dirty="0"/>
              <a:t>How many kilojoules are needed to melt 32.0 g</a:t>
            </a:r>
            <a:r>
              <a:rPr lang="en-IN" sz="100" dirty="0">
                <a:solidFill>
                  <a:schemeClr val="bg1"/>
                </a:solidFill>
              </a:rPr>
              <a:t>rams</a:t>
            </a:r>
            <a:r>
              <a:rPr lang="en-IN" sz="2400" dirty="0"/>
              <a:t> of ice at</a:t>
            </a:r>
          </a:p>
        </p:txBody>
      </p:sp>
      <p:graphicFrame>
        <p:nvGraphicFramePr>
          <p:cNvPr id="23" name="Object 22" descr="0 degrees Celsius?">
            <a:extLst>
              <a:ext uri="{FF2B5EF4-FFF2-40B4-BE49-F238E27FC236}">
                <a16:creationId xmlns:a16="http://schemas.microsoft.com/office/drawing/2014/main" id="{99A67E4D-7667-48BE-AEDF-69943E87B30D}"/>
              </a:ext>
            </a:extLst>
          </p:cNvPr>
          <p:cNvGraphicFramePr>
            <a:graphicFrameLocks noChangeAspect="1"/>
          </p:cNvGraphicFramePr>
          <p:nvPr>
            <p:extLst/>
          </p:nvPr>
        </p:nvGraphicFramePr>
        <p:xfrm>
          <a:off x="8200569" y="1617889"/>
          <a:ext cx="712470" cy="279400"/>
        </p:xfrm>
        <a:graphic>
          <a:graphicData uri="http://schemas.openxmlformats.org/presentationml/2006/ole">
            <mc:AlternateContent xmlns:mc="http://schemas.openxmlformats.org/markup-compatibility/2006">
              <mc:Choice xmlns:v="urn:schemas-microsoft-com:vml" Requires="v">
                <p:oleObj spid="_x0000_s50178" name="Equation" r:id="rId4" imgW="647640" imgH="253800" progId="Equation.DSMT4">
                  <p:embed/>
                </p:oleObj>
              </mc:Choice>
              <mc:Fallback>
                <p:oleObj name="Equation" r:id="rId4" imgW="647640" imgH="253800" progId="Equation.DSMT4">
                  <p:embed/>
                  <p:pic>
                    <p:nvPicPr>
                      <p:cNvPr id="23" name="Object 22" descr="0 degrees Celsius?">
                        <a:extLst>
                          <a:ext uri="{FF2B5EF4-FFF2-40B4-BE49-F238E27FC236}">
                            <a16:creationId xmlns:a16="http://schemas.microsoft.com/office/drawing/2014/main" id="{99A67E4D-7667-48BE-AEDF-69943E87B30D}"/>
                          </a:ext>
                        </a:extLst>
                      </p:cNvPr>
                      <p:cNvPicPr/>
                      <p:nvPr/>
                    </p:nvPicPr>
                    <p:blipFill>
                      <a:blip r:embed="rId5"/>
                      <a:stretch>
                        <a:fillRect/>
                      </a:stretch>
                    </p:blipFill>
                    <p:spPr>
                      <a:xfrm>
                        <a:off x="8200569" y="1617889"/>
                        <a:ext cx="71247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7200" y="2434378"/>
            <a:ext cx="7641771" cy="818775"/>
          </a:xfrm>
        </p:spPr>
        <p:txBody>
          <a:bodyPr/>
          <a:lstStyle/>
          <a:p>
            <a:pPr marL="432" indent="0">
              <a:buNone/>
            </a:pPr>
            <a:r>
              <a:rPr lang="en-IN" sz="2400" b="1" dirty="0"/>
              <a:t>Step 4 Set up the problem and calculate the needed quantity.</a:t>
            </a:r>
          </a:p>
        </p:txBody>
      </p:sp>
      <p:graphicFrame>
        <p:nvGraphicFramePr>
          <p:cNvPr id="7" name="Object 6" descr="32.0 grams, H sub 2 O, solid, 3 significant figures, times 334 joules, 3 significant figures, over 1 gram H sub 2 O, solid, exact, times 1 kilojoule, exact, over 1000 joules, exact, with all units but kilojoules cancelled, = 10.7 kilojoules, 3 significant figures.">
            <a:extLst>
              <a:ext uri="{FF2B5EF4-FFF2-40B4-BE49-F238E27FC236}">
                <a16:creationId xmlns:a16="http://schemas.microsoft.com/office/drawing/2014/main" id="{BD99AE53-AF4C-484C-9412-17C519CB1B4E}"/>
              </a:ext>
            </a:extLst>
          </p:cNvPr>
          <p:cNvGraphicFramePr>
            <a:graphicFrameLocks noChangeAspect="1"/>
          </p:cNvGraphicFramePr>
          <p:nvPr>
            <p:extLst/>
          </p:nvPr>
        </p:nvGraphicFramePr>
        <p:xfrm>
          <a:off x="908050" y="3473904"/>
          <a:ext cx="7327900" cy="1397000"/>
        </p:xfrm>
        <a:graphic>
          <a:graphicData uri="http://schemas.openxmlformats.org/presentationml/2006/ole">
            <mc:AlternateContent xmlns:mc="http://schemas.openxmlformats.org/markup-compatibility/2006">
              <mc:Choice xmlns:v="urn:schemas-microsoft-com:vml" Requires="v">
                <p:oleObj spid="_x0000_s50179" name="Equation" r:id="rId6" imgW="7327800" imgH="1396800" progId="Equation.DSMT4">
                  <p:embed/>
                </p:oleObj>
              </mc:Choice>
              <mc:Fallback>
                <p:oleObj name="Equation" r:id="rId6" imgW="7327800" imgH="1396800" progId="Equation.DSMT4">
                  <p:embed/>
                  <p:pic>
                    <p:nvPicPr>
                      <p:cNvPr id="7" name="Object 6" descr="32.0 grams, H sub 2 O, solid, 3 significant figures, times 334 joules, 3 significant figures, over 1 gram H sub 2 O, solid, exact, times 1 kilojoule, exact, over 1000 joules, exact, with all units but kilojoules cancelled, = 10.7 kilojoules, 3 significant figures.">
                        <a:extLst>
                          <a:ext uri="{FF2B5EF4-FFF2-40B4-BE49-F238E27FC236}">
                            <a16:creationId xmlns:a16="http://schemas.microsoft.com/office/drawing/2014/main" id="{BD99AE53-AF4C-484C-9412-17C519CB1B4E}"/>
                          </a:ext>
                        </a:extLst>
                      </p:cNvPr>
                      <p:cNvPicPr/>
                      <p:nvPr/>
                    </p:nvPicPr>
                    <p:blipFill>
                      <a:blip r:embed="rId7"/>
                      <a:stretch>
                        <a:fillRect/>
                      </a:stretch>
                    </p:blipFill>
                    <p:spPr>
                      <a:xfrm>
                        <a:off x="908050" y="3473904"/>
                        <a:ext cx="7327900" cy="1397000"/>
                      </a:xfrm>
                      <a:prstGeom prst="rect">
                        <a:avLst/>
                      </a:prstGeom>
                    </p:spPr>
                  </p:pic>
                </p:oleObj>
              </mc:Fallback>
            </mc:AlternateContent>
          </a:graphicData>
        </a:graphic>
      </p:graphicFrame>
    </p:spTree>
    <p:extLst>
      <p:ext uri="{BB962C8B-B14F-4D97-AF65-F5344CB8AC3E}">
        <p14:creationId xmlns:p14="http://schemas.microsoft.com/office/powerpoint/2010/main" val="3992617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Sublimation and Deposition</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1703442"/>
            <a:ext cx="4968614" cy="2675128"/>
          </a:xfrm>
        </p:spPr>
        <p:txBody>
          <a:bodyPr/>
          <a:lstStyle/>
          <a:p>
            <a:pPr marL="432" indent="0">
              <a:buNone/>
            </a:pPr>
            <a:r>
              <a:rPr lang="en-IN" sz="2400" dirty="0"/>
              <a:t>When </a:t>
            </a:r>
            <a:r>
              <a:rPr lang="en-IN" sz="2400" b="1" dirty="0"/>
              <a:t>sublimation</a:t>
            </a:r>
            <a:r>
              <a:rPr lang="en-IN" sz="2400" dirty="0"/>
              <a:t> occurs,</a:t>
            </a:r>
          </a:p>
          <a:p>
            <a:r>
              <a:rPr lang="en-IN" sz="2400" dirty="0"/>
              <a:t>the particles on the surface of a solid change directly to a gas without going through the liquid state</a:t>
            </a:r>
          </a:p>
          <a:p>
            <a:r>
              <a:rPr lang="en-IN" sz="2400" dirty="0"/>
              <a:t>there is no change in temperature</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64456" y="4624312"/>
            <a:ext cx="4971142" cy="1679820"/>
          </a:xfrm>
        </p:spPr>
        <p:txBody>
          <a:bodyPr/>
          <a:lstStyle/>
          <a:p>
            <a:pPr marL="432" indent="0">
              <a:buNone/>
            </a:pPr>
            <a:r>
              <a:rPr lang="en-IN" sz="2400" dirty="0"/>
              <a:t>In the reverse process, called </a:t>
            </a:r>
            <a:r>
              <a:rPr lang="en-IN" sz="2400" b="1" dirty="0"/>
              <a:t>deposition</a:t>
            </a:r>
            <a:r>
              <a:rPr lang="en-IN" sz="2400" dirty="0"/>
              <a:t>, gas particles change directly to a solid.</a:t>
            </a:r>
          </a:p>
          <a:p>
            <a:pPr marL="432" indent="0">
              <a:buNone/>
            </a:pPr>
            <a:r>
              <a:rPr lang="en-IN" sz="2400" dirty="0"/>
              <a:t>Dry ice undergoes sublimation.</a:t>
            </a:r>
          </a:p>
        </p:txBody>
      </p:sp>
      <p:pic>
        <p:nvPicPr>
          <p:cNvPr id="23" name="Content Placeholder 22" descr="When a solid absorbs heat, it changes to gas through sublimation. When the gas releases heat, it changes to a solid through deposition.">
            <a:extLst>
              <a:ext uri="{FF2B5EF4-FFF2-40B4-BE49-F238E27FC236}">
                <a16:creationId xmlns:a16="http://schemas.microsoft.com/office/drawing/2014/main" id="{0D600A2E-4C4F-456A-A068-404FFEB73B02}"/>
              </a:ext>
            </a:extLst>
          </p:cNvPr>
          <p:cNvPicPr>
            <a:picLocks noGrp="1" noChangeAspect="1"/>
          </p:cNvPicPr>
          <p:nvPr>
            <p:ph sz="quarter" idx="15"/>
          </p:nvPr>
        </p:nvPicPr>
        <p:blipFill>
          <a:blip r:embed="rId2"/>
          <a:stretch>
            <a:fillRect/>
          </a:stretch>
        </p:blipFill>
        <p:spPr>
          <a:xfrm>
            <a:off x="5551330" y="2280678"/>
            <a:ext cx="3372171" cy="1725160"/>
          </a:xfrm>
          <a:prstGeom prst="rect">
            <a:avLst/>
          </a:prstGeom>
        </p:spPr>
      </p:pic>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5766258" y="4624312"/>
            <a:ext cx="2913286" cy="992716"/>
          </a:xfrm>
        </p:spPr>
        <p:txBody>
          <a:bodyPr/>
          <a:lstStyle/>
          <a:p>
            <a:pPr marL="432" indent="0">
              <a:buNone/>
            </a:pPr>
            <a:r>
              <a:rPr lang="en-IN" sz="2000" dirty="0"/>
              <a:t>Sublimation and deposition are reversible processes.</a:t>
            </a:r>
          </a:p>
        </p:txBody>
      </p:sp>
    </p:spTree>
    <p:extLst>
      <p:ext uri="{BB962C8B-B14F-4D97-AF65-F5344CB8AC3E}">
        <p14:creationId xmlns:p14="http://schemas.microsoft.com/office/powerpoint/2010/main" val="38884191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a:xfrm>
            <a:off x="457200" y="215371"/>
            <a:ext cx="6741886" cy="1097279"/>
          </a:xfrm>
        </p:spPr>
        <p:txBody>
          <a:bodyPr/>
          <a:lstStyle/>
          <a:p>
            <a:r>
              <a:rPr lang="en-IN" sz="3400" dirty="0"/>
              <a:t>Evaporation, Boiling, and Condensation </a:t>
            </a:r>
            <a:r>
              <a:rPr lang="en-IN" sz="2000" b="0" dirty="0"/>
              <a:t>(1 of 3)</a:t>
            </a:r>
            <a:endParaRPr lang="en-IN" sz="2000"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9" y="1630991"/>
            <a:ext cx="4569471" cy="1639747"/>
          </a:xfrm>
        </p:spPr>
        <p:txBody>
          <a:bodyPr/>
          <a:lstStyle/>
          <a:p>
            <a:pPr marL="432" indent="0">
              <a:buNone/>
            </a:pPr>
            <a:r>
              <a:rPr lang="en-IN" sz="2400" b="1" dirty="0"/>
              <a:t>Evaporation</a:t>
            </a:r>
            <a:r>
              <a:rPr lang="en-IN" sz="2400" dirty="0"/>
              <a:t> occurs when water molecules gain sufficient energy to escape the liquid surface and enter the gas phase.</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525043" y="4899723"/>
            <a:ext cx="4504157" cy="1018983"/>
          </a:xfrm>
        </p:spPr>
        <p:txBody>
          <a:bodyPr/>
          <a:lstStyle/>
          <a:p>
            <a:pPr marL="432" indent="0">
              <a:buNone/>
            </a:pPr>
            <a:r>
              <a:rPr lang="en-IN" sz="2000" dirty="0"/>
              <a:t>During evaporation, molecules of the liquid are converted to gas at the surface of the liquid.</a:t>
            </a:r>
          </a:p>
        </p:txBody>
      </p:sp>
      <p:pic>
        <p:nvPicPr>
          <p:cNvPr id="8" name="Content Placeholder 7" descr="The temperature of the water at 50 degrees Celsius. Vertical arrows extend upward from the surface of the water to indicate evaporation of water at the surface. ">
            <a:extLst>
              <a:ext uri="{FF2B5EF4-FFF2-40B4-BE49-F238E27FC236}">
                <a16:creationId xmlns:a16="http://schemas.microsoft.com/office/drawing/2014/main" id="{10378C62-00A3-4835-BDAC-7E73BAEF076C}"/>
              </a:ext>
            </a:extLst>
          </p:cNvPr>
          <p:cNvPicPr>
            <a:picLocks noGrp="1" noChangeAspect="1"/>
          </p:cNvPicPr>
          <p:nvPr>
            <p:ph sz="quarter" idx="15"/>
          </p:nvPr>
        </p:nvPicPr>
        <p:blipFill>
          <a:blip r:embed="rId2"/>
          <a:stretch>
            <a:fillRect/>
          </a:stretch>
        </p:blipFill>
        <p:spPr>
          <a:xfrm>
            <a:off x="5658371" y="1711180"/>
            <a:ext cx="2956269" cy="3698035"/>
          </a:xfrm>
          <a:prstGeom prst="rect">
            <a:avLst/>
          </a:prstGeom>
        </p:spPr>
      </p:pic>
    </p:spTree>
    <p:extLst>
      <p:ext uri="{BB962C8B-B14F-4D97-AF65-F5344CB8AC3E}">
        <p14:creationId xmlns:p14="http://schemas.microsoft.com/office/powerpoint/2010/main" val="25618038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a:xfrm>
            <a:off x="457200" y="215371"/>
            <a:ext cx="6741886" cy="1097279"/>
          </a:xfrm>
        </p:spPr>
        <p:txBody>
          <a:bodyPr/>
          <a:lstStyle/>
          <a:p>
            <a:r>
              <a:rPr lang="en-IN" sz="3400" dirty="0"/>
              <a:t>Evaporation, Boiling, and Condensation </a:t>
            </a:r>
            <a:r>
              <a:rPr lang="en-IN" sz="2000" b="0" dirty="0"/>
              <a:t>(2 of 3)</a:t>
            </a:r>
            <a:endParaRPr lang="en-IN" sz="2000"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522544" y="1594984"/>
            <a:ext cx="4504157" cy="1834015"/>
          </a:xfrm>
        </p:spPr>
        <p:txBody>
          <a:bodyPr/>
          <a:lstStyle/>
          <a:p>
            <a:pPr marL="432" indent="0">
              <a:buNone/>
            </a:pPr>
            <a:r>
              <a:rPr lang="en-IN" sz="2400" dirty="0"/>
              <a:t>At the </a:t>
            </a:r>
            <a:r>
              <a:rPr lang="en-IN" sz="2400" b="1" dirty="0"/>
              <a:t>boiling point</a:t>
            </a:r>
            <a:r>
              <a:rPr lang="en-IN" sz="2400" dirty="0"/>
              <a:t>, the molecules have enough energy to overcome their attractive forces and become a gas.</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522544" y="5126055"/>
            <a:ext cx="4477656" cy="728698"/>
          </a:xfrm>
        </p:spPr>
        <p:txBody>
          <a:bodyPr/>
          <a:lstStyle/>
          <a:p>
            <a:pPr marL="432" indent="0">
              <a:buNone/>
            </a:pPr>
            <a:r>
              <a:rPr lang="en-IN" sz="2000" dirty="0"/>
              <a:t>Boiling occurs as bubbles of gas form throughout the liquid.</a:t>
            </a:r>
          </a:p>
        </p:txBody>
      </p:sp>
      <p:pic>
        <p:nvPicPr>
          <p:cNvPr id="7" name="Content Placeholder 6" descr="A thermometer is suspended into the water in the beaker, and a lit Bunsen burner is under the beaker. For long description in Notes pane, press F6.">
            <a:extLst>
              <a:ext uri="{FF2B5EF4-FFF2-40B4-BE49-F238E27FC236}">
                <a16:creationId xmlns:a16="http://schemas.microsoft.com/office/drawing/2014/main" id="{E5A039DD-6996-4E6C-AB9C-84F04E06F526}"/>
              </a:ext>
            </a:extLst>
          </p:cNvPr>
          <p:cNvPicPr>
            <a:picLocks noGrp="1" noChangeAspect="1"/>
          </p:cNvPicPr>
          <p:nvPr>
            <p:ph sz="quarter" idx="15"/>
          </p:nvPr>
        </p:nvPicPr>
        <p:blipFill>
          <a:blip r:embed="rId3"/>
          <a:stretch>
            <a:fillRect/>
          </a:stretch>
        </p:blipFill>
        <p:spPr>
          <a:xfrm>
            <a:off x="5485573" y="1792369"/>
            <a:ext cx="3135883" cy="3698035"/>
          </a:xfrm>
          <a:prstGeom prst="rect">
            <a:avLst/>
          </a:prstGeom>
        </p:spPr>
      </p:pic>
    </p:spTree>
    <p:extLst>
      <p:ext uri="{BB962C8B-B14F-4D97-AF65-F5344CB8AC3E}">
        <p14:creationId xmlns:p14="http://schemas.microsoft.com/office/powerpoint/2010/main" val="33859439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a:xfrm>
            <a:off x="457200" y="215371"/>
            <a:ext cx="7453086" cy="1097279"/>
          </a:xfrm>
        </p:spPr>
        <p:txBody>
          <a:bodyPr/>
          <a:lstStyle/>
          <a:p>
            <a:r>
              <a:rPr lang="en-IN" sz="3400" dirty="0"/>
              <a:t>Evaporation, Boiling, and Condensation </a:t>
            </a:r>
            <a:r>
              <a:rPr lang="en-IN" sz="2000" b="0" dirty="0"/>
              <a:t>(3 of 3)</a:t>
            </a:r>
            <a:endParaRPr lang="en-IN" sz="2000" dirty="0"/>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7200" y="1555749"/>
            <a:ext cx="4738913" cy="3059794"/>
          </a:xfrm>
        </p:spPr>
        <p:txBody>
          <a:bodyPr/>
          <a:lstStyle/>
          <a:p>
            <a:pPr marL="432" indent="0">
              <a:buNone/>
            </a:pPr>
            <a:r>
              <a:rPr lang="en-IN" sz="2400" dirty="0"/>
              <a:t>In </a:t>
            </a:r>
            <a:r>
              <a:rPr lang="en-IN" sz="2400" b="1" dirty="0"/>
              <a:t>condensation</a:t>
            </a:r>
            <a:r>
              <a:rPr lang="en-IN" sz="2400" dirty="0"/>
              <a:t>, water vapor is converted to a liquid as the water molecules lose kinetic energy and slow down.</a:t>
            </a:r>
          </a:p>
          <a:p>
            <a:pPr marL="432" indent="0">
              <a:buNone/>
            </a:pPr>
            <a:r>
              <a:rPr lang="en-IN" sz="2400" dirty="0"/>
              <a:t>Condensation occurs at the same temperature as boiling, but heat is removed.</a:t>
            </a:r>
          </a:p>
        </p:txBody>
      </p:sp>
      <p:pic>
        <p:nvPicPr>
          <p:cNvPr id="10" name="Content Placeholder 9" descr="When a liquid absorbs heat, it changes to gas through vaporization. When the gas releases heat, it changes to a liquid through condensation.">
            <a:extLst>
              <a:ext uri="{FF2B5EF4-FFF2-40B4-BE49-F238E27FC236}">
                <a16:creationId xmlns:a16="http://schemas.microsoft.com/office/drawing/2014/main" id="{C3AD892C-FA57-4CFE-8A26-33CF6D1C787C}"/>
              </a:ext>
            </a:extLst>
          </p:cNvPr>
          <p:cNvPicPr>
            <a:picLocks noGrp="1" noChangeAspect="1"/>
          </p:cNvPicPr>
          <p:nvPr>
            <p:ph sz="quarter" idx="15"/>
          </p:nvPr>
        </p:nvPicPr>
        <p:blipFill>
          <a:blip r:embed="rId2"/>
          <a:stretch>
            <a:fillRect/>
          </a:stretch>
        </p:blipFill>
        <p:spPr>
          <a:xfrm>
            <a:off x="5443281" y="2091386"/>
            <a:ext cx="3472157" cy="1725160"/>
          </a:xfrm>
          <a:prstGeom prst="rect">
            <a:avLst/>
          </a:prstGeom>
        </p:spPr>
      </p:pic>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5766258" y="4624312"/>
            <a:ext cx="2913286" cy="992716"/>
          </a:xfrm>
        </p:spPr>
        <p:txBody>
          <a:bodyPr/>
          <a:lstStyle/>
          <a:p>
            <a:pPr marL="432" indent="0">
              <a:buNone/>
            </a:pPr>
            <a:r>
              <a:rPr lang="en-IN" sz="2000" dirty="0"/>
              <a:t>Vaporization and condensation are reversible processes.</a:t>
            </a:r>
          </a:p>
        </p:txBody>
      </p:sp>
    </p:spTree>
    <p:extLst>
      <p:ext uri="{BB962C8B-B14F-4D97-AF65-F5344CB8AC3E}">
        <p14:creationId xmlns:p14="http://schemas.microsoft.com/office/powerpoint/2010/main" val="4817514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Heat of Vaporization</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4026" y="1537268"/>
            <a:ext cx="8229600" cy="1891732"/>
          </a:xfrm>
        </p:spPr>
        <p:txBody>
          <a:bodyPr/>
          <a:lstStyle/>
          <a:p>
            <a:pPr marL="432" indent="0">
              <a:buNone/>
            </a:pPr>
            <a:r>
              <a:rPr lang="en-IN" sz="2400" dirty="0"/>
              <a:t>The </a:t>
            </a:r>
            <a:r>
              <a:rPr lang="en-IN" sz="2400" b="1" dirty="0"/>
              <a:t>heat of vaporization</a:t>
            </a:r>
            <a:r>
              <a:rPr lang="en-IN" sz="2400" dirty="0"/>
              <a:t> is the amount of heat</a:t>
            </a:r>
          </a:p>
          <a:p>
            <a:r>
              <a:rPr lang="en-IN" sz="2400" dirty="0"/>
              <a:t>absorbed to change 1 g</a:t>
            </a:r>
            <a:r>
              <a:rPr lang="en-IN" sz="100" dirty="0">
                <a:solidFill>
                  <a:schemeClr val="bg1"/>
                </a:solidFill>
              </a:rPr>
              <a:t>ram</a:t>
            </a:r>
            <a:r>
              <a:rPr lang="en-IN" sz="2400" dirty="0"/>
              <a:t> of liquid to gas at the boiling point</a:t>
            </a:r>
          </a:p>
          <a:p>
            <a:r>
              <a:rPr lang="en-IN" sz="2400" dirty="0"/>
              <a:t>released when 1 g</a:t>
            </a:r>
            <a:r>
              <a:rPr lang="en-IN" sz="100" dirty="0">
                <a:solidFill>
                  <a:schemeClr val="bg1"/>
                </a:solidFill>
              </a:rPr>
              <a:t>ram</a:t>
            </a:r>
            <a:r>
              <a:rPr lang="en-IN" sz="2400" dirty="0"/>
              <a:t> of gas changes to liquid at the boiling point</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7200" y="3616229"/>
            <a:ext cx="628650" cy="404349"/>
          </a:xfrm>
        </p:spPr>
        <p:txBody>
          <a:bodyPr/>
          <a:lstStyle/>
          <a:p>
            <a:pPr marL="432" indent="0">
              <a:buNone/>
            </a:pPr>
            <a:r>
              <a:rPr lang="en-IN" sz="2400" dirty="0"/>
              <a:t>For</a:t>
            </a:r>
          </a:p>
        </p:txBody>
      </p:sp>
      <p:graphicFrame>
        <p:nvGraphicFramePr>
          <p:cNvPr id="23" name="Object 22" descr="H sub 2 O,">
            <a:extLst>
              <a:ext uri="{FF2B5EF4-FFF2-40B4-BE49-F238E27FC236}">
                <a16:creationId xmlns:a16="http://schemas.microsoft.com/office/drawing/2014/main" id="{C08E7C35-9687-43B3-80DD-0A68073370FA}"/>
              </a:ext>
            </a:extLst>
          </p:cNvPr>
          <p:cNvGraphicFramePr>
            <a:graphicFrameLocks noChangeAspect="1"/>
          </p:cNvGraphicFramePr>
          <p:nvPr>
            <p:extLst/>
          </p:nvPr>
        </p:nvGraphicFramePr>
        <p:xfrm>
          <a:off x="1198360" y="3668928"/>
          <a:ext cx="628650" cy="363220"/>
        </p:xfrm>
        <a:graphic>
          <a:graphicData uri="http://schemas.openxmlformats.org/presentationml/2006/ole">
            <mc:AlternateContent xmlns:mc="http://schemas.openxmlformats.org/markup-compatibility/2006">
              <mc:Choice xmlns:v="urn:schemas-microsoft-com:vml" Requires="v">
                <p:oleObj spid="_x0000_s51202" name="Equation" r:id="rId3" imgW="571320" imgH="330120" progId="Equation.DSMT4">
                  <p:embed/>
                </p:oleObj>
              </mc:Choice>
              <mc:Fallback>
                <p:oleObj name="Equation" r:id="rId3" imgW="571320" imgH="330120" progId="Equation.DSMT4">
                  <p:embed/>
                  <p:pic>
                    <p:nvPicPr>
                      <p:cNvPr id="23" name="Object 22" descr="H sub 2 O,">
                        <a:extLst>
                          <a:ext uri="{FF2B5EF4-FFF2-40B4-BE49-F238E27FC236}">
                            <a16:creationId xmlns:a16="http://schemas.microsoft.com/office/drawing/2014/main" id="{C08E7C35-9687-43B3-80DD-0A68073370FA}"/>
                          </a:ext>
                        </a:extLst>
                      </p:cNvPr>
                      <p:cNvPicPr/>
                      <p:nvPr/>
                    </p:nvPicPr>
                    <p:blipFill>
                      <a:blip r:embed="rId4"/>
                      <a:stretch>
                        <a:fillRect/>
                      </a:stretch>
                    </p:blipFill>
                    <p:spPr>
                      <a:xfrm>
                        <a:off x="1198360" y="3668928"/>
                        <a:ext cx="628650" cy="36322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1920470" y="3626878"/>
            <a:ext cx="6899754" cy="425450"/>
          </a:xfrm>
        </p:spPr>
        <p:txBody>
          <a:bodyPr/>
          <a:lstStyle/>
          <a:p>
            <a:pPr marL="432" indent="0">
              <a:buNone/>
            </a:pPr>
            <a:r>
              <a:rPr lang="en-IN" sz="2400" dirty="0"/>
              <a:t>540 cal</a:t>
            </a:r>
            <a:r>
              <a:rPr lang="en-IN" sz="100" dirty="0">
                <a:solidFill>
                  <a:schemeClr val="bg1"/>
                </a:solidFill>
              </a:rPr>
              <a:t>ories</a:t>
            </a:r>
            <a:r>
              <a:rPr lang="en-IN" sz="2400" dirty="0"/>
              <a:t> (2260 J</a:t>
            </a:r>
            <a:r>
              <a:rPr lang="en-IN" sz="100" dirty="0">
                <a:solidFill>
                  <a:schemeClr val="bg1"/>
                </a:solidFill>
              </a:rPr>
              <a:t>oules</a:t>
            </a:r>
            <a:r>
              <a:rPr lang="en-IN" sz="2400" dirty="0"/>
              <a:t>) of heat is needed to convert 1 g</a:t>
            </a:r>
          </a:p>
        </p:txBody>
      </p:sp>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57199" y="4111785"/>
            <a:ext cx="3844977" cy="426659"/>
          </a:xfrm>
        </p:spPr>
        <p:txBody>
          <a:bodyPr/>
          <a:lstStyle/>
          <a:p>
            <a:pPr marL="432" indent="0">
              <a:buNone/>
            </a:pPr>
            <a:r>
              <a:rPr lang="en-IN" sz="2400" dirty="0"/>
              <a:t>of water to steam (vapor) at</a:t>
            </a:r>
          </a:p>
        </p:txBody>
      </p:sp>
      <p:graphicFrame>
        <p:nvGraphicFramePr>
          <p:cNvPr id="11" name="Object 10" descr="100 degrees Celsius.">
            <a:extLst>
              <a:ext uri="{FF2B5EF4-FFF2-40B4-BE49-F238E27FC236}">
                <a16:creationId xmlns:a16="http://schemas.microsoft.com/office/drawing/2014/main" id="{E03FEE4F-5868-4B94-A7DE-7F189FFD065D}"/>
              </a:ext>
            </a:extLst>
          </p:cNvPr>
          <p:cNvGraphicFramePr>
            <a:graphicFrameLocks noChangeAspect="1"/>
          </p:cNvGraphicFramePr>
          <p:nvPr>
            <p:extLst/>
          </p:nvPr>
        </p:nvGraphicFramePr>
        <p:xfrm>
          <a:off x="4437090" y="4178093"/>
          <a:ext cx="922020" cy="279400"/>
        </p:xfrm>
        <a:graphic>
          <a:graphicData uri="http://schemas.openxmlformats.org/presentationml/2006/ole">
            <mc:AlternateContent xmlns:mc="http://schemas.openxmlformats.org/markup-compatibility/2006">
              <mc:Choice xmlns:v="urn:schemas-microsoft-com:vml" Requires="v">
                <p:oleObj spid="_x0000_s51203" name="Equation" r:id="rId5" imgW="838080" imgH="253800" progId="Equation.DSMT4">
                  <p:embed/>
                </p:oleObj>
              </mc:Choice>
              <mc:Fallback>
                <p:oleObj name="Equation" r:id="rId5" imgW="838080" imgH="253800" progId="Equation.DSMT4">
                  <p:embed/>
                  <p:pic>
                    <p:nvPicPr>
                      <p:cNvPr id="11" name="Object 10" descr="100 degrees Celsius.">
                        <a:extLst>
                          <a:ext uri="{FF2B5EF4-FFF2-40B4-BE49-F238E27FC236}">
                            <a16:creationId xmlns:a16="http://schemas.microsoft.com/office/drawing/2014/main" id="{E03FEE4F-5868-4B94-A7DE-7F189FFD065D}"/>
                          </a:ext>
                        </a:extLst>
                      </p:cNvPr>
                      <p:cNvPicPr/>
                      <p:nvPr/>
                    </p:nvPicPr>
                    <p:blipFill>
                      <a:blip r:embed="rId6"/>
                      <a:stretch>
                        <a:fillRect/>
                      </a:stretch>
                    </p:blipFill>
                    <p:spPr>
                      <a:xfrm>
                        <a:off x="4437090" y="4178093"/>
                        <a:ext cx="922020" cy="279400"/>
                      </a:xfrm>
                      <a:prstGeom prst="rect">
                        <a:avLst/>
                      </a:prstGeom>
                    </p:spPr>
                  </p:pic>
                </p:oleObj>
              </mc:Fallback>
            </mc:AlternateContent>
          </a:graphicData>
        </a:graphic>
      </p:graphicFrame>
      <p:graphicFrame>
        <p:nvGraphicFramePr>
          <p:cNvPr id="12" name="Object 11" descr="H 2 o left parenthesis l right parenthesis plus 540 cal over g left parenthesis 2260 j over g right parenthesis yields h 2 o left parenthesis g right parenthesis.">
            <a:extLst>
              <a:ext uri="{FF2B5EF4-FFF2-40B4-BE49-F238E27FC236}">
                <a16:creationId xmlns:a16="http://schemas.microsoft.com/office/drawing/2014/main" id="{69C82E11-85F8-457A-AA11-39989EF352A7}"/>
              </a:ext>
            </a:extLst>
          </p:cNvPr>
          <p:cNvGraphicFramePr>
            <a:graphicFrameLocks noChangeAspect="1"/>
          </p:cNvGraphicFramePr>
          <p:nvPr>
            <p:extLst/>
          </p:nvPr>
        </p:nvGraphicFramePr>
        <p:xfrm>
          <a:off x="1750060" y="4862402"/>
          <a:ext cx="5643880" cy="443114"/>
        </p:xfrm>
        <a:graphic>
          <a:graphicData uri="http://schemas.openxmlformats.org/presentationml/2006/ole">
            <mc:AlternateContent xmlns:mc="http://schemas.openxmlformats.org/markup-compatibility/2006">
              <mc:Choice xmlns:v="urn:schemas-microsoft-com:vml" Requires="v">
                <p:oleObj spid="_x0000_s51204" name="Equation" r:id="rId7" imgW="6146640" imgH="482400" progId="Equation.DSMT4">
                  <p:embed/>
                </p:oleObj>
              </mc:Choice>
              <mc:Fallback>
                <p:oleObj name="Equation" r:id="rId7" imgW="6146640" imgH="482400" progId="Equation.DSMT4">
                  <p:embed/>
                  <p:pic>
                    <p:nvPicPr>
                      <p:cNvPr id="12" name="Object 11" descr="H 2 o left parenthesis l right parenthesis plus 540 cal over g left parenthesis 2260 j over g right parenthesis yields h 2 o left parenthesis g right parenthesis.">
                        <a:extLst>
                          <a:ext uri="{FF2B5EF4-FFF2-40B4-BE49-F238E27FC236}">
                            <a16:creationId xmlns:a16="http://schemas.microsoft.com/office/drawing/2014/main" id="{69C82E11-85F8-457A-AA11-39989EF352A7}"/>
                          </a:ext>
                        </a:extLst>
                      </p:cNvPr>
                      <p:cNvPicPr/>
                      <p:nvPr/>
                    </p:nvPicPr>
                    <p:blipFill>
                      <a:blip r:embed="rId8"/>
                      <a:stretch>
                        <a:fillRect/>
                      </a:stretch>
                    </p:blipFill>
                    <p:spPr>
                      <a:xfrm>
                        <a:off x="1750060" y="4862402"/>
                        <a:ext cx="5643880" cy="443114"/>
                      </a:xfrm>
                      <a:prstGeom prst="rect">
                        <a:avLst/>
                      </a:prstGeom>
                    </p:spPr>
                  </p:pic>
                </p:oleObj>
              </mc:Fallback>
            </mc:AlternateContent>
          </a:graphicData>
        </a:graphic>
      </p:graphicFrame>
    </p:spTree>
    <p:extLst>
      <p:ext uri="{BB962C8B-B14F-4D97-AF65-F5344CB8AC3E}">
        <p14:creationId xmlns:p14="http://schemas.microsoft.com/office/powerpoint/2010/main" val="26829469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Heat of Condensation</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7200" y="1470114"/>
            <a:ext cx="8001000" cy="393854"/>
          </a:xfrm>
        </p:spPr>
        <p:txBody>
          <a:bodyPr/>
          <a:lstStyle/>
          <a:p>
            <a:pPr marL="432" indent="0">
              <a:buNone/>
            </a:pPr>
            <a:r>
              <a:rPr lang="en-IN" sz="2400" dirty="0"/>
              <a:t>This same amount of heat is released when 1 g</a:t>
            </a:r>
            <a:r>
              <a:rPr lang="en-IN" sz="100" dirty="0">
                <a:solidFill>
                  <a:schemeClr val="bg1"/>
                </a:solidFill>
              </a:rPr>
              <a:t>ram</a:t>
            </a:r>
            <a:r>
              <a:rPr lang="en-IN" sz="2400" dirty="0"/>
              <a:t> of water</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543519" y="1978659"/>
            <a:ext cx="4400531" cy="393746"/>
          </a:xfrm>
        </p:spPr>
        <p:txBody>
          <a:bodyPr/>
          <a:lstStyle/>
          <a:p>
            <a:pPr marL="432" indent="0">
              <a:buNone/>
            </a:pPr>
            <a:r>
              <a:rPr lang="en-IN" sz="2400" dirty="0"/>
              <a:t>vapor (gas) changes to liquid at</a:t>
            </a:r>
          </a:p>
        </p:txBody>
      </p:sp>
      <p:graphicFrame>
        <p:nvGraphicFramePr>
          <p:cNvPr id="10" name="Object 9" descr="100 degrees Celsius.">
            <a:extLst>
              <a:ext uri="{FF2B5EF4-FFF2-40B4-BE49-F238E27FC236}">
                <a16:creationId xmlns:a16="http://schemas.microsoft.com/office/drawing/2014/main" id="{A13B279D-B054-4305-BEE5-EFA9B5C27E7F}"/>
              </a:ext>
            </a:extLst>
          </p:cNvPr>
          <p:cNvGraphicFramePr>
            <a:graphicFrameLocks noChangeAspect="1"/>
          </p:cNvGraphicFramePr>
          <p:nvPr>
            <p:extLst/>
          </p:nvPr>
        </p:nvGraphicFramePr>
        <p:xfrm>
          <a:off x="5054880" y="2046532"/>
          <a:ext cx="922020" cy="279400"/>
        </p:xfrm>
        <a:graphic>
          <a:graphicData uri="http://schemas.openxmlformats.org/presentationml/2006/ole">
            <mc:AlternateContent xmlns:mc="http://schemas.openxmlformats.org/markup-compatibility/2006">
              <mc:Choice xmlns:v="urn:schemas-microsoft-com:vml" Requires="v">
                <p:oleObj spid="_x0000_s52226" name="Equation" r:id="rId3" imgW="838080" imgH="253800" progId="Equation.DSMT4">
                  <p:embed/>
                </p:oleObj>
              </mc:Choice>
              <mc:Fallback>
                <p:oleObj name="Equation" r:id="rId3" imgW="838080" imgH="253800" progId="Equation.DSMT4">
                  <p:embed/>
                  <p:pic>
                    <p:nvPicPr>
                      <p:cNvPr id="10" name="Object 9" descr="100 degrees Celsius.">
                        <a:extLst>
                          <a:ext uri="{FF2B5EF4-FFF2-40B4-BE49-F238E27FC236}">
                            <a16:creationId xmlns:a16="http://schemas.microsoft.com/office/drawing/2014/main" id="{A13B279D-B054-4305-BEE5-EFA9B5C27E7F}"/>
                          </a:ext>
                        </a:extLst>
                      </p:cNvPr>
                      <p:cNvPicPr/>
                      <p:nvPr/>
                    </p:nvPicPr>
                    <p:blipFill>
                      <a:blip r:embed="rId4"/>
                      <a:stretch>
                        <a:fillRect/>
                      </a:stretch>
                    </p:blipFill>
                    <p:spPr>
                      <a:xfrm>
                        <a:off x="5054880" y="2046532"/>
                        <a:ext cx="922020" cy="279400"/>
                      </a:xfrm>
                      <a:prstGeom prst="rect">
                        <a:avLst/>
                      </a:prstGeom>
                    </p:spPr>
                  </p:pic>
                </p:oleObj>
              </mc:Fallback>
            </mc:AlternateContent>
          </a:graphicData>
        </a:graphic>
      </p:graphicFrame>
      <p:graphicFrame>
        <p:nvGraphicFramePr>
          <p:cNvPr id="11" name="Object 10" descr="H 2 o left parenthesis g right parenthesis yields h 2 o left parenthesis l right parenthesis + 540 Cal over g left parenthesis 2260 j over g right parenthesis.">
            <a:extLst>
              <a:ext uri="{FF2B5EF4-FFF2-40B4-BE49-F238E27FC236}">
                <a16:creationId xmlns:a16="http://schemas.microsoft.com/office/drawing/2014/main" id="{D086ABFE-033B-421D-B040-31161C20225C}"/>
              </a:ext>
            </a:extLst>
          </p:cNvPr>
          <p:cNvGraphicFramePr>
            <a:graphicFrameLocks noChangeAspect="1"/>
          </p:cNvGraphicFramePr>
          <p:nvPr>
            <p:extLst/>
          </p:nvPr>
        </p:nvGraphicFramePr>
        <p:xfrm>
          <a:off x="1270000" y="2781614"/>
          <a:ext cx="6261100" cy="482600"/>
        </p:xfrm>
        <a:graphic>
          <a:graphicData uri="http://schemas.openxmlformats.org/presentationml/2006/ole">
            <mc:AlternateContent xmlns:mc="http://schemas.openxmlformats.org/markup-compatibility/2006">
              <mc:Choice xmlns:v="urn:schemas-microsoft-com:vml" Requires="v">
                <p:oleObj spid="_x0000_s52227" name="Equation" r:id="rId5" imgW="6260760" imgH="482400" progId="Equation.DSMT4">
                  <p:embed/>
                </p:oleObj>
              </mc:Choice>
              <mc:Fallback>
                <p:oleObj name="Equation" r:id="rId5" imgW="6260760" imgH="482400" progId="Equation.DSMT4">
                  <p:embed/>
                  <p:pic>
                    <p:nvPicPr>
                      <p:cNvPr id="11" name="Object 10" descr="H 2 o left parenthesis g right parenthesis yields h 2 o left parenthesis l right parenthesis + 540 Cal over g left parenthesis 2260 j over g right parenthesis.">
                        <a:extLst>
                          <a:ext uri="{FF2B5EF4-FFF2-40B4-BE49-F238E27FC236}">
                            <a16:creationId xmlns:a16="http://schemas.microsoft.com/office/drawing/2014/main" id="{D086ABFE-033B-421D-B040-31161C20225C}"/>
                          </a:ext>
                        </a:extLst>
                      </p:cNvPr>
                      <p:cNvPicPr/>
                      <p:nvPr/>
                    </p:nvPicPr>
                    <p:blipFill>
                      <a:blip r:embed="rId6"/>
                      <a:stretch>
                        <a:fillRect/>
                      </a:stretch>
                    </p:blipFill>
                    <p:spPr>
                      <a:xfrm>
                        <a:off x="1270000" y="2781614"/>
                        <a:ext cx="6261100" cy="482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40160" y="3570288"/>
            <a:ext cx="1556280" cy="392111"/>
          </a:xfrm>
        </p:spPr>
        <p:txBody>
          <a:bodyPr/>
          <a:lstStyle/>
          <a:p>
            <a:pPr marL="432" indent="0">
              <a:buNone/>
            </a:pPr>
            <a:r>
              <a:rPr lang="en-IN" sz="2400" dirty="0"/>
              <a:t>Therefore,</a:t>
            </a:r>
          </a:p>
        </p:txBody>
      </p:sp>
      <p:graphicFrame>
        <p:nvGraphicFramePr>
          <p:cNvPr id="12" name="Object 11" descr="540 calories per gram or 2260 joules per gram">
            <a:extLst>
              <a:ext uri="{FF2B5EF4-FFF2-40B4-BE49-F238E27FC236}">
                <a16:creationId xmlns:a16="http://schemas.microsoft.com/office/drawing/2014/main" id="{06C2E13D-5792-4770-8D56-24EAD662461B}"/>
              </a:ext>
            </a:extLst>
          </p:cNvPr>
          <p:cNvGraphicFramePr>
            <a:graphicFrameLocks noChangeAspect="1"/>
          </p:cNvGraphicFramePr>
          <p:nvPr>
            <p:extLst/>
          </p:nvPr>
        </p:nvGraphicFramePr>
        <p:xfrm>
          <a:off x="2100508" y="3608388"/>
          <a:ext cx="2717800" cy="368300"/>
        </p:xfrm>
        <a:graphic>
          <a:graphicData uri="http://schemas.openxmlformats.org/presentationml/2006/ole">
            <mc:AlternateContent xmlns:mc="http://schemas.openxmlformats.org/markup-compatibility/2006">
              <mc:Choice xmlns:v="urn:schemas-microsoft-com:vml" Requires="v">
                <p:oleObj spid="_x0000_s52228" name="Equation" r:id="rId7" imgW="2717640" imgH="368280" progId="Equation.DSMT4">
                  <p:embed/>
                </p:oleObj>
              </mc:Choice>
              <mc:Fallback>
                <p:oleObj name="Equation" r:id="rId7" imgW="2717640" imgH="368280" progId="Equation.DSMT4">
                  <p:embed/>
                  <p:pic>
                    <p:nvPicPr>
                      <p:cNvPr id="12" name="Object 11" descr="540 calories per gram or 2260 joules per gram">
                        <a:extLst>
                          <a:ext uri="{FF2B5EF4-FFF2-40B4-BE49-F238E27FC236}">
                            <a16:creationId xmlns:a16="http://schemas.microsoft.com/office/drawing/2014/main" id="{06C2E13D-5792-4770-8D56-24EAD662461B}"/>
                          </a:ext>
                        </a:extLst>
                      </p:cNvPr>
                      <p:cNvPicPr/>
                      <p:nvPr/>
                    </p:nvPicPr>
                    <p:blipFill>
                      <a:blip r:embed="rId8"/>
                      <a:stretch>
                        <a:fillRect/>
                      </a:stretch>
                    </p:blipFill>
                    <p:spPr>
                      <a:xfrm>
                        <a:off x="2100508" y="3608388"/>
                        <a:ext cx="2717800" cy="3683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0CAF9AD-FE68-45B2-A2CE-BB028B84306D}"/>
              </a:ext>
            </a:extLst>
          </p:cNvPr>
          <p:cNvSpPr>
            <a:spLocks noGrp="1"/>
          </p:cNvSpPr>
          <p:nvPr>
            <p:ph sz="quarter" idx="17"/>
          </p:nvPr>
        </p:nvSpPr>
        <p:spPr>
          <a:xfrm>
            <a:off x="4944051" y="3591920"/>
            <a:ext cx="2593217" cy="393340"/>
          </a:xfrm>
        </p:spPr>
        <p:txBody>
          <a:bodyPr/>
          <a:lstStyle/>
          <a:p>
            <a:pPr marL="432" indent="0">
              <a:buNone/>
            </a:pPr>
            <a:r>
              <a:rPr lang="en-IN" sz="2400" dirty="0"/>
              <a:t>is also the </a:t>
            </a:r>
            <a:r>
              <a:rPr lang="en-IN" sz="2400" b="1" dirty="0"/>
              <a:t>heat of</a:t>
            </a:r>
            <a:endParaRPr lang="en-IN" sz="2400" dirty="0"/>
          </a:p>
        </p:txBody>
      </p:sp>
      <p:sp>
        <p:nvSpPr>
          <p:cNvPr id="7" name="Content Placeholder 6">
            <a:extLst>
              <a:ext uri="{FF2B5EF4-FFF2-40B4-BE49-F238E27FC236}">
                <a16:creationId xmlns:a16="http://schemas.microsoft.com/office/drawing/2014/main" id="{2C38F87D-1E6E-4CC5-8A3B-11FA76B9E7AE}"/>
              </a:ext>
            </a:extLst>
          </p:cNvPr>
          <p:cNvSpPr>
            <a:spLocks noGrp="1"/>
          </p:cNvSpPr>
          <p:nvPr>
            <p:ph sz="quarter" idx="18"/>
          </p:nvPr>
        </p:nvSpPr>
        <p:spPr>
          <a:xfrm>
            <a:off x="447503" y="4046257"/>
            <a:ext cx="3321637" cy="506858"/>
          </a:xfrm>
        </p:spPr>
        <p:txBody>
          <a:bodyPr/>
          <a:lstStyle/>
          <a:p>
            <a:pPr marL="432" indent="0">
              <a:buNone/>
            </a:pPr>
            <a:r>
              <a:rPr lang="en-IN" sz="2400" b="1" dirty="0"/>
              <a:t>condensation</a:t>
            </a:r>
            <a:r>
              <a:rPr lang="en-IN" sz="2400" dirty="0"/>
              <a:t> of water.</a:t>
            </a:r>
          </a:p>
        </p:txBody>
      </p:sp>
    </p:spTree>
    <p:extLst>
      <p:ext uri="{BB962C8B-B14F-4D97-AF65-F5344CB8AC3E}">
        <p14:creationId xmlns:p14="http://schemas.microsoft.com/office/powerpoint/2010/main" val="3305387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D22C-4177-442C-8FB5-4FA2CD815F3B}"/>
              </a:ext>
            </a:extLst>
          </p:cNvPr>
          <p:cNvSpPr>
            <a:spLocks noGrp="1"/>
          </p:cNvSpPr>
          <p:nvPr>
            <p:ph type="title"/>
          </p:nvPr>
        </p:nvSpPr>
        <p:spPr/>
        <p:txBody>
          <a:bodyPr/>
          <a:lstStyle/>
          <a:p>
            <a:r>
              <a:rPr lang="en-IN" dirty="0"/>
              <a:t>Heat of Vaporization,  </a:t>
            </a:r>
            <a:r>
              <a:rPr lang="en-IN" sz="100" dirty="0"/>
              <a:t>H sub 2 OH sub 2 O</a:t>
            </a:r>
          </a:p>
        </p:txBody>
      </p:sp>
      <p:graphicFrame>
        <p:nvGraphicFramePr>
          <p:cNvPr id="7" name="Object 6" descr="H sub 2 O">
            <a:extLst>
              <a:ext uri="{FF2B5EF4-FFF2-40B4-BE49-F238E27FC236}">
                <a16:creationId xmlns:a16="http://schemas.microsoft.com/office/drawing/2014/main" id="{F5060E05-22CD-4C60-BEDB-6EB1BA60E320}"/>
              </a:ext>
            </a:extLst>
          </p:cNvPr>
          <p:cNvGraphicFramePr>
            <a:graphicFrameLocks noChangeAspect="1"/>
          </p:cNvGraphicFramePr>
          <p:nvPr>
            <p:extLst/>
          </p:nvPr>
        </p:nvGraphicFramePr>
        <p:xfrm>
          <a:off x="5109924" y="830729"/>
          <a:ext cx="794078" cy="516151"/>
        </p:xfrm>
        <a:graphic>
          <a:graphicData uri="http://schemas.openxmlformats.org/presentationml/2006/ole">
            <mc:AlternateContent xmlns:mc="http://schemas.openxmlformats.org/markup-compatibility/2006">
              <mc:Choice xmlns:v="urn:schemas-microsoft-com:vml" Requires="v">
                <p:oleObj spid="_x0000_s53250" name="Equation" r:id="rId3" imgW="507960" imgH="330120" progId="Equation.DSMT4">
                  <p:embed/>
                </p:oleObj>
              </mc:Choice>
              <mc:Fallback>
                <p:oleObj name="Equation" r:id="rId3" imgW="507960" imgH="330120" progId="Equation.DSMT4">
                  <p:embed/>
                  <p:pic>
                    <p:nvPicPr>
                      <p:cNvPr id="7" name="Object 6" descr="H sub 2 O">
                        <a:extLst>
                          <a:ext uri="{FF2B5EF4-FFF2-40B4-BE49-F238E27FC236}">
                            <a16:creationId xmlns:a16="http://schemas.microsoft.com/office/drawing/2014/main" id="{F5060E05-22CD-4C60-BEDB-6EB1BA60E320}"/>
                          </a:ext>
                        </a:extLst>
                      </p:cNvPr>
                      <p:cNvPicPr/>
                      <p:nvPr/>
                    </p:nvPicPr>
                    <p:blipFill>
                      <a:blip r:embed="rId4"/>
                      <a:stretch>
                        <a:fillRect/>
                      </a:stretch>
                    </p:blipFill>
                    <p:spPr>
                      <a:xfrm>
                        <a:off x="5109924" y="830729"/>
                        <a:ext cx="794078" cy="516151"/>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687242AC-3B36-4145-B764-D18C0A89AE1C}"/>
              </a:ext>
            </a:extLst>
          </p:cNvPr>
          <p:cNvSpPr>
            <a:spLocks noGrp="1"/>
          </p:cNvSpPr>
          <p:nvPr>
            <p:ph sz="quarter" idx="13"/>
          </p:nvPr>
        </p:nvSpPr>
        <p:spPr>
          <a:xfrm>
            <a:off x="457200" y="1556328"/>
            <a:ext cx="8229600" cy="805760"/>
          </a:xfrm>
        </p:spPr>
        <p:txBody>
          <a:bodyPr/>
          <a:lstStyle/>
          <a:p>
            <a:pPr marL="432" indent="0">
              <a:buNone/>
            </a:pPr>
            <a:r>
              <a:rPr lang="en-IN" dirty="0"/>
              <a:t>The heat of vaporization (condensation) for water can be used as a conversion factor.</a:t>
            </a:r>
          </a:p>
        </p:txBody>
      </p:sp>
      <p:graphicFrame>
        <p:nvGraphicFramePr>
          <p:cNvPr id="5" name="Object 4" descr="1 g of h 2 o left parenthesis l yields g right parenthesis = 540 Cal left parenthesis 2260 j right parenthesis.&#10;540 Cal over 1 g, h 2 o and 1 g, h 2 o over 540 cal.&#10;2260 j over 1 g, h 2 o and 1 g, h 2 o over 2260 j.&#10;">
            <a:extLst>
              <a:ext uri="{FF2B5EF4-FFF2-40B4-BE49-F238E27FC236}">
                <a16:creationId xmlns:a16="http://schemas.microsoft.com/office/drawing/2014/main" id="{782E141A-C322-4FBA-AF27-830CD5E4818F}"/>
              </a:ext>
            </a:extLst>
          </p:cNvPr>
          <p:cNvGraphicFramePr>
            <a:graphicFrameLocks noChangeAspect="1"/>
          </p:cNvGraphicFramePr>
          <p:nvPr>
            <p:extLst/>
          </p:nvPr>
        </p:nvGraphicFramePr>
        <p:xfrm>
          <a:off x="989316" y="2550365"/>
          <a:ext cx="6822468" cy="1269875"/>
        </p:xfrm>
        <a:graphic>
          <a:graphicData uri="http://schemas.openxmlformats.org/presentationml/2006/ole">
            <mc:AlternateContent xmlns:mc="http://schemas.openxmlformats.org/markup-compatibility/2006">
              <mc:Choice xmlns:v="urn:schemas-microsoft-com:vml" Requires="v">
                <p:oleObj spid="_x0000_s53251" name="Equation" r:id="rId5" imgW="6959520" imgH="1295280" progId="Equation.DSMT4">
                  <p:embed/>
                </p:oleObj>
              </mc:Choice>
              <mc:Fallback>
                <p:oleObj name="Equation" r:id="rId5" imgW="6959520" imgH="1295280" progId="Equation.DSMT4">
                  <p:embed/>
                  <p:pic>
                    <p:nvPicPr>
                      <p:cNvPr id="5" name="Object 4" descr="1 g of h 2 o left parenthesis l yields g right parenthesis = 540 Cal left parenthesis 2260 j right parenthesis.&#10;540 Cal over 1 g, h 2 o and 1 g, h 2 o over 540 cal.&#10;2260 j over 1 g, h 2 o and 1 g, h 2 o over 2260 j.&#10;">
                        <a:extLst>
                          <a:ext uri="{FF2B5EF4-FFF2-40B4-BE49-F238E27FC236}">
                            <a16:creationId xmlns:a16="http://schemas.microsoft.com/office/drawing/2014/main" id="{782E141A-C322-4FBA-AF27-830CD5E4818F}"/>
                          </a:ext>
                        </a:extLst>
                      </p:cNvPr>
                      <p:cNvPicPr/>
                      <p:nvPr/>
                    </p:nvPicPr>
                    <p:blipFill>
                      <a:blip r:embed="rId6"/>
                      <a:stretch>
                        <a:fillRect/>
                      </a:stretch>
                    </p:blipFill>
                    <p:spPr>
                      <a:xfrm>
                        <a:off x="989316" y="2550365"/>
                        <a:ext cx="6822468" cy="1269875"/>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F61C26EB-44DB-4EB4-9F33-90032D6F05C0}"/>
              </a:ext>
            </a:extLst>
          </p:cNvPr>
          <p:cNvSpPr>
            <a:spLocks noGrp="1"/>
          </p:cNvSpPr>
          <p:nvPr>
            <p:ph sz="quarter" idx="14"/>
          </p:nvPr>
        </p:nvSpPr>
        <p:spPr>
          <a:xfrm>
            <a:off x="457199" y="4110272"/>
            <a:ext cx="8397089" cy="805759"/>
          </a:xfrm>
        </p:spPr>
        <p:txBody>
          <a:bodyPr/>
          <a:lstStyle/>
          <a:p>
            <a:pPr marL="432" indent="0">
              <a:buNone/>
            </a:pPr>
            <a:r>
              <a:rPr lang="en-IN" dirty="0"/>
              <a:t>When calculating the heat needed to vaporize (or released when condensing) water, we use the following equation:</a:t>
            </a:r>
          </a:p>
        </p:txBody>
      </p:sp>
      <p:graphicFrame>
        <p:nvGraphicFramePr>
          <p:cNvPr id="6" name="Object 5" descr="Heat = mass times head of vaporization. Calories = grams times start fraction 540 calories over grams end fraction, with grams cancelled. Joules = grams times start fraction 2260 joules over grams end fraction, with grams cancelled.">
            <a:extLst>
              <a:ext uri="{FF2B5EF4-FFF2-40B4-BE49-F238E27FC236}">
                <a16:creationId xmlns:a16="http://schemas.microsoft.com/office/drawing/2014/main" id="{E9482195-8EEE-4578-BD3F-842C411FD432}"/>
              </a:ext>
            </a:extLst>
          </p:cNvPr>
          <p:cNvGraphicFramePr>
            <a:graphicFrameLocks noChangeAspect="1"/>
          </p:cNvGraphicFramePr>
          <p:nvPr>
            <p:extLst/>
          </p:nvPr>
        </p:nvGraphicFramePr>
        <p:xfrm>
          <a:off x="920750" y="5055260"/>
          <a:ext cx="5956300" cy="1270000"/>
        </p:xfrm>
        <a:graphic>
          <a:graphicData uri="http://schemas.openxmlformats.org/presentationml/2006/ole">
            <mc:AlternateContent xmlns:mc="http://schemas.openxmlformats.org/markup-compatibility/2006">
              <mc:Choice xmlns:v="urn:schemas-microsoft-com:vml" Requires="v">
                <p:oleObj spid="_x0000_s53252" name="Equation" r:id="rId7" imgW="5956200" imgH="1269720" progId="Equation.DSMT4">
                  <p:embed/>
                </p:oleObj>
              </mc:Choice>
              <mc:Fallback>
                <p:oleObj name="Equation" r:id="rId7" imgW="5956200" imgH="1269720" progId="Equation.DSMT4">
                  <p:embed/>
                  <p:pic>
                    <p:nvPicPr>
                      <p:cNvPr id="6" name="Object 5" descr="Heat = mass times head of vaporization. Calories = grams times start fraction 540 calories over grams end fraction, with grams cancelled. Joules = grams times start fraction 2260 joules over grams end fraction, with grams cancelled.">
                        <a:extLst>
                          <a:ext uri="{FF2B5EF4-FFF2-40B4-BE49-F238E27FC236}">
                            <a16:creationId xmlns:a16="http://schemas.microsoft.com/office/drawing/2014/main" id="{E9482195-8EEE-4578-BD3F-842C411FD432}"/>
                          </a:ext>
                        </a:extLst>
                      </p:cNvPr>
                      <p:cNvPicPr/>
                      <p:nvPr/>
                    </p:nvPicPr>
                    <p:blipFill>
                      <a:blip r:embed="rId8"/>
                      <a:stretch>
                        <a:fillRect/>
                      </a:stretch>
                    </p:blipFill>
                    <p:spPr>
                      <a:xfrm>
                        <a:off x="920750" y="5055260"/>
                        <a:ext cx="5956300" cy="1270000"/>
                      </a:xfrm>
                      <a:prstGeom prst="rect">
                        <a:avLst/>
                      </a:prstGeom>
                    </p:spPr>
                  </p:pic>
                </p:oleObj>
              </mc:Fallback>
            </mc:AlternateContent>
          </a:graphicData>
        </a:graphic>
      </p:graphicFrame>
    </p:spTree>
    <p:extLst>
      <p:ext uri="{BB962C8B-B14F-4D97-AF65-F5344CB8AC3E}">
        <p14:creationId xmlns:p14="http://schemas.microsoft.com/office/powerpoint/2010/main" val="42807382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1B2A-10E4-4DE7-9A6F-543518360411}"/>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11965792-D690-4EB8-9A9E-9EC40A2763EE}"/>
              </a:ext>
            </a:extLst>
          </p:cNvPr>
          <p:cNvSpPr>
            <a:spLocks noGrp="1"/>
          </p:cNvSpPr>
          <p:nvPr>
            <p:ph sz="quarter" idx="13"/>
          </p:nvPr>
        </p:nvSpPr>
        <p:spPr>
          <a:xfrm>
            <a:off x="457200" y="1556327"/>
            <a:ext cx="7786914" cy="403102"/>
          </a:xfrm>
        </p:spPr>
        <p:txBody>
          <a:bodyPr/>
          <a:lstStyle/>
          <a:p>
            <a:pPr marL="432" indent="0">
              <a:buNone/>
            </a:pPr>
            <a:r>
              <a:rPr lang="en-IN" dirty="0"/>
              <a:t>How many kilojoules are released when 50.0 g</a:t>
            </a:r>
            <a:r>
              <a:rPr lang="en-IN" sz="100" dirty="0">
                <a:solidFill>
                  <a:schemeClr val="bg1"/>
                </a:solidFill>
              </a:rPr>
              <a:t>rams</a:t>
            </a:r>
            <a:r>
              <a:rPr lang="en-IN" dirty="0"/>
              <a:t> of steam</a:t>
            </a:r>
          </a:p>
        </p:txBody>
      </p:sp>
      <p:sp>
        <p:nvSpPr>
          <p:cNvPr id="4" name="Content Placeholder 3">
            <a:extLst>
              <a:ext uri="{FF2B5EF4-FFF2-40B4-BE49-F238E27FC236}">
                <a16:creationId xmlns:a16="http://schemas.microsoft.com/office/drawing/2014/main" id="{59780C81-8376-48FA-929A-41680998B039}"/>
              </a:ext>
            </a:extLst>
          </p:cNvPr>
          <p:cNvSpPr>
            <a:spLocks noGrp="1"/>
          </p:cNvSpPr>
          <p:nvPr>
            <p:ph sz="quarter" idx="14"/>
          </p:nvPr>
        </p:nvSpPr>
        <p:spPr>
          <a:xfrm>
            <a:off x="457199" y="2027010"/>
            <a:ext cx="4056743" cy="411389"/>
          </a:xfrm>
        </p:spPr>
        <p:txBody>
          <a:bodyPr/>
          <a:lstStyle/>
          <a:p>
            <a:pPr marL="432" indent="0">
              <a:buNone/>
            </a:pPr>
            <a:r>
              <a:rPr lang="en-IN" dirty="0"/>
              <a:t>from a volcano condenses at</a:t>
            </a:r>
          </a:p>
        </p:txBody>
      </p:sp>
      <p:graphicFrame>
        <p:nvGraphicFramePr>
          <p:cNvPr id="5" name="Object 4" descr="100 degrees Celsius.">
            <a:extLst>
              <a:ext uri="{FF2B5EF4-FFF2-40B4-BE49-F238E27FC236}">
                <a16:creationId xmlns:a16="http://schemas.microsoft.com/office/drawing/2014/main" id="{CD4E1E17-B871-441A-85E1-A4B5B6936EE7}"/>
              </a:ext>
            </a:extLst>
          </p:cNvPr>
          <p:cNvGraphicFramePr>
            <a:graphicFrameLocks noChangeAspect="1"/>
          </p:cNvGraphicFramePr>
          <p:nvPr>
            <p:extLst/>
          </p:nvPr>
        </p:nvGraphicFramePr>
        <p:xfrm>
          <a:off x="4615542" y="2093004"/>
          <a:ext cx="1006475" cy="279400"/>
        </p:xfrm>
        <a:graphic>
          <a:graphicData uri="http://schemas.openxmlformats.org/presentationml/2006/ole">
            <mc:AlternateContent xmlns:mc="http://schemas.openxmlformats.org/markup-compatibility/2006">
              <mc:Choice xmlns:v="urn:schemas-microsoft-com:vml" Requires="v">
                <p:oleObj spid="_x0000_s54274" name="Equation" r:id="rId3" imgW="914400" imgH="253800" progId="Equation.DSMT4">
                  <p:embed/>
                </p:oleObj>
              </mc:Choice>
              <mc:Fallback>
                <p:oleObj name="Equation" r:id="rId3" imgW="914400" imgH="253800" progId="Equation.DSMT4">
                  <p:embed/>
                  <p:pic>
                    <p:nvPicPr>
                      <p:cNvPr id="5" name="Object 4" descr="100 degrees Celsius.">
                        <a:extLst>
                          <a:ext uri="{FF2B5EF4-FFF2-40B4-BE49-F238E27FC236}">
                            <a16:creationId xmlns:a16="http://schemas.microsoft.com/office/drawing/2014/main" id="{CD4E1E17-B871-441A-85E1-A4B5B6936EE7}"/>
                          </a:ext>
                        </a:extLst>
                      </p:cNvPr>
                      <p:cNvPicPr/>
                      <p:nvPr/>
                    </p:nvPicPr>
                    <p:blipFill>
                      <a:blip r:embed="rId4"/>
                      <a:stretch>
                        <a:fillRect/>
                      </a:stretch>
                    </p:blipFill>
                    <p:spPr>
                      <a:xfrm>
                        <a:off x="4615542" y="2093004"/>
                        <a:ext cx="1006475" cy="279400"/>
                      </a:xfrm>
                      <a:prstGeom prst="rect">
                        <a:avLst/>
                      </a:prstGeom>
                    </p:spPr>
                  </p:pic>
                </p:oleObj>
              </mc:Fallback>
            </mc:AlternateContent>
          </a:graphicData>
        </a:graphic>
      </p:graphicFrame>
    </p:spTree>
    <p:extLst>
      <p:ext uri="{BB962C8B-B14F-4D97-AF65-F5344CB8AC3E}">
        <p14:creationId xmlns:p14="http://schemas.microsoft.com/office/powerpoint/2010/main" val="1379306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2 </a:t>
            </a:r>
            <a:r>
              <a:rPr lang="en-IN" sz="2000" b="0" dirty="0"/>
              <a:t>(1 of 3)</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1534089"/>
            <a:ext cx="7757886" cy="409383"/>
          </a:xfrm>
        </p:spPr>
        <p:txBody>
          <a:bodyPr/>
          <a:lstStyle/>
          <a:p>
            <a:pPr marL="432" indent="0">
              <a:buNone/>
            </a:pPr>
            <a:r>
              <a:rPr lang="en-IN" sz="2400" dirty="0"/>
              <a:t>How many kilojoules are released when 50.0 g</a:t>
            </a:r>
            <a:r>
              <a:rPr lang="en-IN" sz="100" dirty="0">
                <a:solidFill>
                  <a:schemeClr val="bg1"/>
                </a:solidFill>
              </a:rPr>
              <a:t>rams</a:t>
            </a:r>
            <a:r>
              <a:rPr lang="en-IN" sz="2400" dirty="0"/>
              <a:t> of steam</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9729" y="2014497"/>
            <a:ext cx="4052310" cy="404349"/>
          </a:xfrm>
        </p:spPr>
        <p:txBody>
          <a:bodyPr/>
          <a:lstStyle/>
          <a:p>
            <a:pPr marL="432" indent="0">
              <a:buNone/>
            </a:pPr>
            <a:r>
              <a:rPr lang="en-IN" sz="2400" dirty="0"/>
              <a:t>from a volcano condenses at</a:t>
            </a:r>
          </a:p>
        </p:txBody>
      </p:sp>
      <p:graphicFrame>
        <p:nvGraphicFramePr>
          <p:cNvPr id="23" name="Object 22" descr="100 degrees Celsius?">
            <a:extLst>
              <a:ext uri="{FF2B5EF4-FFF2-40B4-BE49-F238E27FC236}">
                <a16:creationId xmlns:a16="http://schemas.microsoft.com/office/drawing/2014/main" id="{9EF9149A-51C8-49EC-B25F-635960B4E29B}"/>
              </a:ext>
            </a:extLst>
          </p:cNvPr>
          <p:cNvGraphicFramePr>
            <a:graphicFrameLocks noChangeAspect="1"/>
          </p:cNvGraphicFramePr>
          <p:nvPr>
            <p:extLst/>
          </p:nvPr>
        </p:nvGraphicFramePr>
        <p:xfrm>
          <a:off x="4631960" y="2078014"/>
          <a:ext cx="1006475" cy="279400"/>
        </p:xfrm>
        <a:graphic>
          <a:graphicData uri="http://schemas.openxmlformats.org/presentationml/2006/ole">
            <mc:AlternateContent xmlns:mc="http://schemas.openxmlformats.org/markup-compatibility/2006">
              <mc:Choice xmlns:v="urn:schemas-microsoft-com:vml" Requires="v">
                <p:oleObj spid="_x0000_s55298" name="Equation" r:id="rId3" imgW="914400" imgH="253800" progId="Equation.DSMT4">
                  <p:embed/>
                </p:oleObj>
              </mc:Choice>
              <mc:Fallback>
                <p:oleObj name="Equation" r:id="rId3" imgW="914400" imgH="253800" progId="Equation.DSMT4">
                  <p:embed/>
                  <p:pic>
                    <p:nvPicPr>
                      <p:cNvPr id="23" name="Object 22" descr="100 degrees Celsius?">
                        <a:extLst>
                          <a:ext uri="{FF2B5EF4-FFF2-40B4-BE49-F238E27FC236}">
                            <a16:creationId xmlns:a16="http://schemas.microsoft.com/office/drawing/2014/main" id="{9EF9149A-51C8-49EC-B25F-635960B4E29B}"/>
                          </a:ext>
                        </a:extLst>
                      </p:cNvPr>
                      <p:cNvPicPr/>
                      <p:nvPr/>
                    </p:nvPicPr>
                    <p:blipFill>
                      <a:blip r:embed="rId4"/>
                      <a:stretch>
                        <a:fillRect/>
                      </a:stretch>
                    </p:blipFill>
                    <p:spPr>
                      <a:xfrm>
                        <a:off x="4631960" y="2078014"/>
                        <a:ext cx="1006475"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9728" y="2611122"/>
            <a:ext cx="7757886" cy="418194"/>
          </a:xfrm>
        </p:spPr>
        <p:txBody>
          <a:bodyPr/>
          <a:lstStyle/>
          <a:p>
            <a:pPr marL="432" indent="0">
              <a:buNone/>
            </a:pPr>
            <a:r>
              <a:rPr lang="en-IN" sz="2400" b="1" dirty="0"/>
              <a:t>Step 1 State the given and needed quantities.</a:t>
            </a:r>
          </a:p>
        </p:txBody>
      </p:sp>
      <p:graphicFrame>
        <p:nvGraphicFramePr>
          <p:cNvPr id="26" name="Table 26">
            <a:extLst>
              <a:ext uri="{FF2B5EF4-FFF2-40B4-BE49-F238E27FC236}">
                <a16:creationId xmlns:a16="http://schemas.microsoft.com/office/drawing/2014/main" id="{08CE16F4-D7E0-4047-815D-035472F20473}"/>
              </a:ext>
            </a:extLst>
          </p:cNvPr>
          <p:cNvGraphicFramePr>
            <a:graphicFrameLocks noGrp="1"/>
          </p:cNvGraphicFramePr>
          <p:nvPr>
            <p:ph sz="quarter" idx="17"/>
            <p:extLst/>
          </p:nvPr>
        </p:nvGraphicFramePr>
        <p:xfrm>
          <a:off x="454025" y="3216729"/>
          <a:ext cx="8239512" cy="1010920"/>
        </p:xfrm>
        <a:graphic>
          <a:graphicData uri="http://schemas.openxmlformats.org/drawingml/2006/table">
            <a:tbl>
              <a:tblPr firstRow="1" bandRow="1">
                <a:tableStyleId>{40F9630F-82C1-40B7-BC3A-925EFCFF5E92}</a:tableStyleId>
              </a:tblPr>
              <a:tblGrid>
                <a:gridCol w="2768146">
                  <a:extLst>
                    <a:ext uri="{9D8B030D-6E8A-4147-A177-3AD203B41FA5}">
                      <a16:colId xmlns:a16="http://schemas.microsoft.com/office/drawing/2014/main" val="959174479"/>
                    </a:ext>
                  </a:extLst>
                </a:gridCol>
                <a:gridCol w="2307772">
                  <a:extLst>
                    <a:ext uri="{9D8B030D-6E8A-4147-A177-3AD203B41FA5}">
                      <a16:colId xmlns:a16="http://schemas.microsoft.com/office/drawing/2014/main" val="3430366300"/>
                    </a:ext>
                  </a:extLst>
                </a:gridCol>
                <a:gridCol w="1306286">
                  <a:extLst>
                    <a:ext uri="{9D8B030D-6E8A-4147-A177-3AD203B41FA5}">
                      <a16:colId xmlns:a16="http://schemas.microsoft.com/office/drawing/2014/main" val="3788854574"/>
                    </a:ext>
                  </a:extLst>
                </a:gridCol>
                <a:gridCol w="1857308">
                  <a:extLst>
                    <a:ext uri="{9D8B030D-6E8A-4147-A177-3AD203B41FA5}">
                      <a16:colId xmlns:a16="http://schemas.microsoft.com/office/drawing/2014/main" val="1757622471"/>
                    </a:ext>
                  </a:extLst>
                </a:gridCol>
              </a:tblGrid>
              <a:tr h="370840">
                <a:tc>
                  <a:txBody>
                    <a:bodyPr/>
                    <a:lstStyle/>
                    <a:p>
                      <a:pPr algn="ctr"/>
                      <a:r>
                        <a:rPr lang="en-IN" sz="1800" b="1" baseline="0" dirty="0">
                          <a:solidFill>
                            <a:schemeClr val="tx1"/>
                          </a:solidFill>
                          <a:latin typeface="+mn-lt"/>
                        </a:rPr>
                        <a:t>Analyze </a:t>
                      </a:r>
                      <a:r>
                        <a:rPr lang="en-US" sz="1800" b="1" baseline="0" dirty="0">
                          <a:solidFill>
                            <a:schemeClr val="tx1"/>
                          </a:solidFill>
                          <a:latin typeface="+mn-lt"/>
                          <a:cs typeface="Times New Roman" pitchFamily="18" charset="0"/>
                        </a:rPr>
                        <a:t>the Problem</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Given</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Need</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Connect</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632867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50.0 g</a:t>
                      </a:r>
                      <a:r>
                        <a:rPr lang="en-US" sz="100" baseline="0" dirty="0">
                          <a:solidFill>
                            <a:schemeClr val="tx1"/>
                          </a:solidFill>
                          <a:latin typeface="+mn-lt"/>
                          <a:ea typeface="ＭＳ Ｐゴシック" charset="0"/>
                          <a:cs typeface="Times New Roman"/>
                        </a:rPr>
                        <a:t>rams</a:t>
                      </a:r>
                      <a:r>
                        <a:rPr lang="en-US" sz="1800" baseline="0" dirty="0">
                          <a:solidFill>
                            <a:schemeClr val="tx1"/>
                          </a:solidFill>
                          <a:latin typeface="+mn-lt"/>
                          <a:ea typeface="ＭＳ Ｐゴシック" charset="0"/>
                          <a:cs typeface="Times New Roman"/>
                        </a:rPr>
                        <a:t> of steam at</a:t>
                      </a:r>
                      <a:br>
                        <a:rPr lang="en-US" sz="1800" baseline="0" dirty="0">
                          <a:solidFill>
                            <a:schemeClr val="tx1"/>
                          </a:solidFill>
                          <a:latin typeface="+mn-lt"/>
                          <a:ea typeface="ＭＳ Ｐゴシック" charset="0"/>
                          <a:cs typeface="Times New Roman"/>
                        </a:rPr>
                      </a:br>
                      <a:r>
                        <a:rPr lang="en-US" sz="100" baseline="0" dirty="0">
                          <a:solidFill>
                            <a:schemeClr val="tx1"/>
                          </a:solidFill>
                          <a:latin typeface="+mn-lt"/>
                          <a:ea typeface="ＭＳ Ｐゴシック" charset="0"/>
                          <a:cs typeface="Times New Roman"/>
                        </a:rPr>
                        <a:t>100 degrees Celsius.</a:t>
                      </a:r>
                    </a:p>
                    <a:p>
                      <a:pPr algn="ct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kilojoules released</a:t>
                      </a:r>
                      <a:endParaRPr lang="en-IN" sz="18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heat of condensation</a:t>
                      </a:r>
                      <a:endParaRPr lang="en-IN" sz="18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365044"/>
                  </a:ext>
                </a:extLst>
              </a:tr>
            </a:tbl>
          </a:graphicData>
        </a:graphic>
      </p:graphicFrame>
      <p:graphicFrame>
        <p:nvGraphicFramePr>
          <p:cNvPr id="28" name="Object 27">
            <a:extLst>
              <a:ext uri="{FF2B5EF4-FFF2-40B4-BE49-F238E27FC236}">
                <a16:creationId xmlns:a16="http://schemas.microsoft.com/office/drawing/2014/main" id="{902C5B64-1AF0-4078-9E93-6D9E6184C1AE}"/>
              </a:ext>
              <a:ext uri="{C183D7F6-B498-43B3-948B-1728B52AA6E4}">
                <adec:decorative xmlns:adec="http://schemas.microsoft.com/office/drawing/2017/decorative" val="1"/>
              </a:ext>
            </a:extLst>
          </p:cNvPr>
          <p:cNvGraphicFramePr>
            <a:graphicFrameLocks noChangeAspect="1"/>
          </p:cNvGraphicFramePr>
          <p:nvPr>
            <p:extLst/>
          </p:nvPr>
        </p:nvGraphicFramePr>
        <p:xfrm>
          <a:off x="4146693" y="3891808"/>
          <a:ext cx="669636" cy="230909"/>
        </p:xfrm>
        <a:graphic>
          <a:graphicData uri="http://schemas.openxmlformats.org/presentationml/2006/ole">
            <mc:AlternateContent xmlns:mc="http://schemas.openxmlformats.org/markup-compatibility/2006">
              <mc:Choice xmlns:v="urn:schemas-microsoft-com:vml" Requires="v">
                <p:oleObj spid="_x0000_s55299" name="Equation" r:id="rId5" imgW="736560" imgH="253800" progId="Equation.DSMT4">
                  <p:embed/>
                </p:oleObj>
              </mc:Choice>
              <mc:Fallback>
                <p:oleObj name="Equation" r:id="rId5" imgW="736560" imgH="253800" progId="Equation.DSMT4">
                  <p:embed/>
                  <p:pic>
                    <p:nvPicPr>
                      <p:cNvPr id="28" name="Object 27">
                        <a:extLst>
                          <a:ext uri="{FF2B5EF4-FFF2-40B4-BE49-F238E27FC236}">
                            <a16:creationId xmlns:a16="http://schemas.microsoft.com/office/drawing/2014/main" id="{902C5B64-1AF0-4078-9E93-6D9E6184C1AE}"/>
                          </a:ext>
                          <a:ext uri="{C183D7F6-B498-43B3-948B-1728B52AA6E4}">
                            <adec:decorative xmlns:adec="http://schemas.microsoft.com/office/drawing/2017/decorative" val="1"/>
                          </a:ext>
                        </a:extLst>
                      </p:cNvPr>
                      <p:cNvPicPr/>
                      <p:nvPr/>
                    </p:nvPicPr>
                    <p:blipFill>
                      <a:blip r:embed="rId6"/>
                      <a:stretch>
                        <a:fillRect/>
                      </a:stretch>
                    </p:blipFill>
                    <p:spPr>
                      <a:xfrm>
                        <a:off x="4146693" y="3891808"/>
                        <a:ext cx="669636" cy="230909"/>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52660D82-A46D-455F-8B21-32925BB333B5}"/>
              </a:ext>
            </a:extLst>
          </p:cNvPr>
          <p:cNvSpPr>
            <a:spLocks noGrp="1"/>
          </p:cNvSpPr>
          <p:nvPr>
            <p:ph sz="quarter" idx="18"/>
          </p:nvPr>
        </p:nvSpPr>
        <p:spPr>
          <a:xfrm>
            <a:off x="454025" y="4412967"/>
            <a:ext cx="8356146" cy="808134"/>
          </a:xfrm>
        </p:spPr>
        <p:txBody>
          <a:bodyPr/>
          <a:lstStyle/>
          <a:p>
            <a:pPr marL="1131888" indent="-1131888">
              <a:buNone/>
            </a:pPr>
            <a:r>
              <a:rPr lang="en-IN" sz="2400" b="1" dirty="0"/>
              <a:t>Step 2 Write a plan to convert the given quantity to the needed quantity.</a:t>
            </a:r>
          </a:p>
        </p:txBody>
      </p:sp>
      <p:pic>
        <p:nvPicPr>
          <p:cNvPr id="29" name="Content Placeholder 28" descr="Grams of steam is followed by heat of condensation. This converts to joules, which is followed by a metric factor. This converts to kilojoules.">
            <a:extLst>
              <a:ext uri="{FF2B5EF4-FFF2-40B4-BE49-F238E27FC236}">
                <a16:creationId xmlns:a16="http://schemas.microsoft.com/office/drawing/2014/main" id="{193B7FFA-4EF5-4DA9-A248-D4248BDDD318}"/>
              </a:ext>
            </a:extLst>
          </p:cNvPr>
          <p:cNvPicPr>
            <a:picLocks noGrp="1" noChangeAspect="1"/>
          </p:cNvPicPr>
          <p:nvPr>
            <p:ph sz="quarter" idx="19"/>
          </p:nvPr>
        </p:nvPicPr>
        <p:blipFill>
          <a:blip r:embed="rId7"/>
          <a:stretch>
            <a:fillRect/>
          </a:stretch>
        </p:blipFill>
        <p:spPr>
          <a:xfrm>
            <a:off x="905020" y="5483615"/>
            <a:ext cx="7188818" cy="736276"/>
          </a:xfrm>
          <a:prstGeom prst="rect">
            <a:avLst/>
          </a:prstGeom>
        </p:spPr>
      </p:pic>
    </p:spTree>
    <p:extLst>
      <p:ext uri="{BB962C8B-B14F-4D97-AF65-F5344CB8AC3E}">
        <p14:creationId xmlns:p14="http://schemas.microsoft.com/office/powerpoint/2010/main" val="354030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Homogeneous Mixtures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0" y="1570498"/>
            <a:ext cx="4925961" cy="2293579"/>
          </a:xfrm>
        </p:spPr>
        <p:txBody>
          <a:bodyPr/>
          <a:lstStyle/>
          <a:p>
            <a:pPr marL="432" indent="0">
              <a:buNone/>
            </a:pPr>
            <a:r>
              <a:rPr lang="en-IN" sz="2400" dirty="0"/>
              <a:t>In a </a:t>
            </a:r>
            <a:r>
              <a:rPr lang="en-IN" sz="2400" b="1" dirty="0"/>
              <a:t>homogeneous mixture</a:t>
            </a:r>
            <a:r>
              <a:rPr lang="en-IN" sz="2400" dirty="0"/>
              <a:t>,</a:t>
            </a:r>
          </a:p>
          <a:p>
            <a:r>
              <a:rPr lang="en-IN" sz="2400" dirty="0"/>
              <a:t>the composition is uniform throughout the sample</a:t>
            </a:r>
          </a:p>
          <a:p>
            <a:r>
              <a:rPr lang="en-IN" sz="2400" dirty="0"/>
              <a:t>the different parts of the mixture are not visible</a:t>
            </a:r>
          </a:p>
        </p:txBody>
      </p:sp>
      <p:pic>
        <p:nvPicPr>
          <p:cNvPr id="19" name="Content Placeholder 18" descr="A trumpet with a close up of a cluster of brass, or copper and zinc.">
            <a:extLst>
              <a:ext uri="{FF2B5EF4-FFF2-40B4-BE49-F238E27FC236}">
                <a16:creationId xmlns:a16="http://schemas.microsoft.com/office/drawing/2014/main" id="{4A0C2437-90CC-4B6C-ABF1-D7F6E80E1C96}"/>
              </a:ext>
            </a:extLst>
          </p:cNvPr>
          <p:cNvPicPr>
            <a:picLocks noGrp="1" noChangeAspect="1"/>
          </p:cNvPicPr>
          <p:nvPr>
            <p:ph sz="quarter" idx="15"/>
          </p:nvPr>
        </p:nvPicPr>
        <p:blipFill>
          <a:blip r:embed="rId2"/>
          <a:stretch>
            <a:fillRect/>
          </a:stretch>
        </p:blipFill>
        <p:spPr>
          <a:xfrm>
            <a:off x="5775342" y="1863994"/>
            <a:ext cx="2806169" cy="2413016"/>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454026" y="4739610"/>
            <a:ext cx="3502988" cy="997513"/>
          </a:xfrm>
        </p:spPr>
        <p:txBody>
          <a:bodyPr/>
          <a:lstStyle/>
          <a:p>
            <a:pPr marL="432" indent="0">
              <a:buNone/>
            </a:pPr>
            <a:r>
              <a:rPr lang="en-IN" sz="2000" dirty="0"/>
              <a:t>Brass is a homogeneous mixture of copper and zinc atoms.</a:t>
            </a:r>
          </a:p>
        </p:txBody>
      </p:sp>
    </p:spTree>
    <p:extLst>
      <p:ext uri="{BB962C8B-B14F-4D97-AF65-F5344CB8AC3E}">
        <p14:creationId xmlns:p14="http://schemas.microsoft.com/office/powerpoint/2010/main" val="33460947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2 </a:t>
            </a:r>
            <a:r>
              <a:rPr lang="en-IN" sz="2000" b="0" dirty="0"/>
              <a:t>(2 of 3)</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7200" y="1533305"/>
            <a:ext cx="8229600" cy="409383"/>
          </a:xfrm>
        </p:spPr>
        <p:txBody>
          <a:bodyPr/>
          <a:lstStyle/>
          <a:p>
            <a:pPr marL="432" indent="0">
              <a:buNone/>
            </a:pPr>
            <a:r>
              <a:rPr lang="en-IN" sz="2400" dirty="0"/>
              <a:t>How many kilojoules are released when 50.0 g</a:t>
            </a:r>
            <a:r>
              <a:rPr lang="en-IN" sz="100" dirty="0">
                <a:solidFill>
                  <a:schemeClr val="bg1"/>
                </a:solidFill>
              </a:rPr>
              <a:t>rams</a:t>
            </a:r>
            <a:r>
              <a:rPr lang="en-IN" sz="2400" dirty="0"/>
              <a:t> of steam</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9728" y="2022266"/>
            <a:ext cx="4041933" cy="404410"/>
          </a:xfrm>
        </p:spPr>
        <p:txBody>
          <a:bodyPr/>
          <a:lstStyle/>
          <a:p>
            <a:pPr marL="1141413" indent="-1141413">
              <a:buNone/>
            </a:pPr>
            <a:r>
              <a:rPr lang="en-IN" sz="2400" dirty="0"/>
              <a:t>from a volcano condenses at</a:t>
            </a:r>
          </a:p>
        </p:txBody>
      </p:sp>
      <p:graphicFrame>
        <p:nvGraphicFramePr>
          <p:cNvPr id="23" name="Object 22" descr="100 degrees Celsius?">
            <a:extLst>
              <a:ext uri="{FF2B5EF4-FFF2-40B4-BE49-F238E27FC236}">
                <a16:creationId xmlns:a16="http://schemas.microsoft.com/office/drawing/2014/main" id="{9EF9149A-51C8-49EC-B25F-635960B4E29B}"/>
              </a:ext>
            </a:extLst>
          </p:cNvPr>
          <p:cNvGraphicFramePr>
            <a:graphicFrameLocks noChangeAspect="1"/>
          </p:cNvGraphicFramePr>
          <p:nvPr>
            <p:extLst/>
          </p:nvPr>
        </p:nvGraphicFramePr>
        <p:xfrm>
          <a:off x="4624755" y="2093004"/>
          <a:ext cx="1006475" cy="279400"/>
        </p:xfrm>
        <a:graphic>
          <a:graphicData uri="http://schemas.openxmlformats.org/presentationml/2006/ole">
            <mc:AlternateContent xmlns:mc="http://schemas.openxmlformats.org/markup-compatibility/2006">
              <mc:Choice xmlns:v="urn:schemas-microsoft-com:vml" Requires="v">
                <p:oleObj spid="_x0000_s56322" name="Equation" r:id="rId3" imgW="914400" imgH="253800" progId="Equation.DSMT4">
                  <p:embed/>
                </p:oleObj>
              </mc:Choice>
              <mc:Fallback>
                <p:oleObj name="Equation" r:id="rId3" imgW="914400" imgH="253800" progId="Equation.DSMT4">
                  <p:embed/>
                  <p:pic>
                    <p:nvPicPr>
                      <p:cNvPr id="23" name="Object 22" descr="100 degrees Celsius?">
                        <a:extLst>
                          <a:ext uri="{FF2B5EF4-FFF2-40B4-BE49-F238E27FC236}">
                            <a16:creationId xmlns:a16="http://schemas.microsoft.com/office/drawing/2014/main" id="{9EF9149A-51C8-49EC-B25F-635960B4E29B}"/>
                          </a:ext>
                        </a:extLst>
                      </p:cNvPr>
                      <p:cNvPicPr/>
                      <p:nvPr/>
                    </p:nvPicPr>
                    <p:blipFill>
                      <a:blip r:embed="rId4"/>
                      <a:stretch>
                        <a:fillRect/>
                      </a:stretch>
                    </p:blipFill>
                    <p:spPr>
                      <a:xfrm>
                        <a:off x="4624755" y="2093004"/>
                        <a:ext cx="1006475"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9728" y="2807607"/>
            <a:ext cx="7757886" cy="797239"/>
          </a:xfrm>
        </p:spPr>
        <p:txBody>
          <a:bodyPr/>
          <a:lstStyle/>
          <a:p>
            <a:pPr marL="432" indent="0">
              <a:buNone/>
            </a:pPr>
            <a:r>
              <a:rPr lang="en-IN" sz="2400" b="1" dirty="0"/>
              <a:t>Step 3 Write the heat conversion factor and any metric factor.</a:t>
            </a:r>
          </a:p>
        </p:txBody>
      </p:sp>
      <p:graphicFrame>
        <p:nvGraphicFramePr>
          <p:cNvPr id="17" name="Object 16" descr="1 g of h 2 o left parenthesis g yields l right parenthesis = 2260 j. 2260 j over 1 g, h 2 o and 1 g, h 2 o over 2260 j.&#10;1 kj = 1000 j. 1000 j over 1 kj and 1 kj over 1000 j.&#10;">
            <a:extLst>
              <a:ext uri="{FF2B5EF4-FFF2-40B4-BE49-F238E27FC236}">
                <a16:creationId xmlns:a16="http://schemas.microsoft.com/office/drawing/2014/main" id="{BB34CE43-61B6-4885-AA22-BDA5FF87A7A4}"/>
              </a:ext>
            </a:extLst>
          </p:cNvPr>
          <p:cNvGraphicFramePr>
            <a:graphicFrameLocks noChangeAspect="1"/>
          </p:cNvGraphicFramePr>
          <p:nvPr>
            <p:extLst/>
          </p:nvPr>
        </p:nvGraphicFramePr>
        <p:xfrm>
          <a:off x="641350" y="3757613"/>
          <a:ext cx="7861300" cy="1295400"/>
        </p:xfrm>
        <a:graphic>
          <a:graphicData uri="http://schemas.openxmlformats.org/presentationml/2006/ole">
            <mc:AlternateContent xmlns:mc="http://schemas.openxmlformats.org/markup-compatibility/2006">
              <mc:Choice xmlns:v="urn:schemas-microsoft-com:vml" Requires="v">
                <p:oleObj spid="_x0000_s56323" name="Equation" r:id="rId5" imgW="7860960" imgH="1295280" progId="Equation.DSMT4">
                  <p:embed/>
                </p:oleObj>
              </mc:Choice>
              <mc:Fallback>
                <p:oleObj name="Equation" r:id="rId5" imgW="7860960" imgH="1295280" progId="Equation.DSMT4">
                  <p:embed/>
                  <p:pic>
                    <p:nvPicPr>
                      <p:cNvPr id="17" name="Object 16" descr="1 g of h 2 o left parenthesis g yields l right parenthesis = 2260 j. 2260 j over 1 g, h 2 o and 1 g, h 2 o over 2260 j.&#10;1 kj = 1000 j. 1000 j over 1 kj and 1 kj over 1000 j.&#10;">
                        <a:extLst>
                          <a:ext uri="{FF2B5EF4-FFF2-40B4-BE49-F238E27FC236}">
                            <a16:creationId xmlns:a16="http://schemas.microsoft.com/office/drawing/2014/main" id="{BB34CE43-61B6-4885-AA22-BDA5FF87A7A4}"/>
                          </a:ext>
                        </a:extLst>
                      </p:cNvPr>
                      <p:cNvPicPr/>
                      <p:nvPr/>
                    </p:nvPicPr>
                    <p:blipFill>
                      <a:blip r:embed="rId6"/>
                      <a:stretch>
                        <a:fillRect/>
                      </a:stretch>
                    </p:blipFill>
                    <p:spPr>
                      <a:xfrm>
                        <a:off x="641350" y="3757613"/>
                        <a:ext cx="7861300" cy="1295400"/>
                      </a:xfrm>
                      <a:prstGeom prst="rect">
                        <a:avLst/>
                      </a:prstGeom>
                    </p:spPr>
                  </p:pic>
                </p:oleObj>
              </mc:Fallback>
            </mc:AlternateContent>
          </a:graphicData>
        </a:graphic>
      </p:graphicFrame>
    </p:spTree>
    <p:extLst>
      <p:ext uri="{BB962C8B-B14F-4D97-AF65-F5344CB8AC3E}">
        <p14:creationId xmlns:p14="http://schemas.microsoft.com/office/powerpoint/2010/main" val="3426852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2 </a:t>
            </a:r>
            <a:r>
              <a:rPr lang="en-IN" sz="2000" b="0" dirty="0"/>
              <a:t>(3 of 3)</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1533305"/>
            <a:ext cx="8321415" cy="439737"/>
          </a:xfrm>
        </p:spPr>
        <p:txBody>
          <a:bodyPr/>
          <a:lstStyle/>
          <a:p>
            <a:pPr marL="432" indent="0">
              <a:buNone/>
            </a:pPr>
            <a:r>
              <a:rPr lang="en-IN" sz="2400" dirty="0"/>
              <a:t>How many kilojoules are released when 50.0 g</a:t>
            </a:r>
            <a:r>
              <a:rPr lang="en-IN" sz="100" dirty="0">
                <a:solidFill>
                  <a:schemeClr val="bg1"/>
                </a:solidFill>
              </a:rPr>
              <a:t>rams</a:t>
            </a:r>
            <a:r>
              <a:rPr lang="en-IN" sz="2400" dirty="0"/>
              <a:t> of steam</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7200" y="2034631"/>
            <a:ext cx="4031196" cy="418194"/>
          </a:xfrm>
        </p:spPr>
        <p:txBody>
          <a:bodyPr/>
          <a:lstStyle/>
          <a:p>
            <a:pPr marL="1141413" indent="-1141413">
              <a:buNone/>
            </a:pPr>
            <a:r>
              <a:rPr lang="en-IN" sz="2400" dirty="0"/>
              <a:t>from a volcano condenses at</a:t>
            </a:r>
          </a:p>
        </p:txBody>
      </p:sp>
      <p:graphicFrame>
        <p:nvGraphicFramePr>
          <p:cNvPr id="23" name="Object 22" descr="100 degrees Celsius?">
            <a:extLst>
              <a:ext uri="{FF2B5EF4-FFF2-40B4-BE49-F238E27FC236}">
                <a16:creationId xmlns:a16="http://schemas.microsoft.com/office/drawing/2014/main" id="{9EF9149A-51C8-49EC-B25F-635960B4E29B}"/>
              </a:ext>
            </a:extLst>
          </p:cNvPr>
          <p:cNvGraphicFramePr>
            <a:graphicFrameLocks noChangeAspect="1"/>
          </p:cNvGraphicFramePr>
          <p:nvPr>
            <p:extLst/>
          </p:nvPr>
        </p:nvGraphicFramePr>
        <p:xfrm>
          <a:off x="4556545" y="2104028"/>
          <a:ext cx="1006475" cy="279400"/>
        </p:xfrm>
        <a:graphic>
          <a:graphicData uri="http://schemas.openxmlformats.org/presentationml/2006/ole">
            <mc:AlternateContent xmlns:mc="http://schemas.openxmlformats.org/markup-compatibility/2006">
              <mc:Choice xmlns:v="urn:schemas-microsoft-com:vml" Requires="v">
                <p:oleObj spid="_x0000_s57346" name="Equation" r:id="rId3" imgW="914400" imgH="253800" progId="Equation.DSMT4">
                  <p:embed/>
                </p:oleObj>
              </mc:Choice>
              <mc:Fallback>
                <p:oleObj name="Equation" r:id="rId3" imgW="914400" imgH="253800" progId="Equation.DSMT4">
                  <p:embed/>
                  <p:pic>
                    <p:nvPicPr>
                      <p:cNvPr id="23" name="Object 22" descr="100 degrees Celsius?">
                        <a:extLst>
                          <a:ext uri="{FF2B5EF4-FFF2-40B4-BE49-F238E27FC236}">
                            <a16:creationId xmlns:a16="http://schemas.microsoft.com/office/drawing/2014/main" id="{9EF9149A-51C8-49EC-B25F-635960B4E29B}"/>
                          </a:ext>
                        </a:extLst>
                      </p:cNvPr>
                      <p:cNvPicPr/>
                      <p:nvPr/>
                    </p:nvPicPr>
                    <p:blipFill>
                      <a:blip r:embed="rId4"/>
                      <a:stretch>
                        <a:fillRect/>
                      </a:stretch>
                    </p:blipFill>
                    <p:spPr>
                      <a:xfrm>
                        <a:off x="4556545" y="2104028"/>
                        <a:ext cx="1006475"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65364" y="2878233"/>
            <a:ext cx="7757886" cy="828580"/>
          </a:xfrm>
        </p:spPr>
        <p:txBody>
          <a:bodyPr/>
          <a:lstStyle/>
          <a:p>
            <a:pPr marL="432" indent="0">
              <a:buNone/>
            </a:pPr>
            <a:r>
              <a:rPr lang="en-IN" sz="2400" b="1" dirty="0"/>
              <a:t>Step 4 Set up the problem and calculate the needed quantity.</a:t>
            </a:r>
          </a:p>
        </p:txBody>
      </p:sp>
      <p:graphicFrame>
        <p:nvGraphicFramePr>
          <p:cNvPr id="8" name="Object 7" descr="50 .0 g, h 2 o left parenthesis g right parenthesis times 2260 j over 1 g, h 2 0 left parenthesis g right parenthesis times 1 kj over 1000 j = 113 kj. G, h 2o’s and j’s are cancelled out of the equation.">
            <a:extLst>
              <a:ext uri="{FF2B5EF4-FFF2-40B4-BE49-F238E27FC236}">
                <a16:creationId xmlns:a16="http://schemas.microsoft.com/office/drawing/2014/main" id="{0FF79D3E-9773-45D5-83B8-D74FA152F443}"/>
              </a:ext>
            </a:extLst>
          </p:cNvPr>
          <p:cNvGraphicFramePr>
            <a:graphicFrameLocks noChangeAspect="1"/>
          </p:cNvGraphicFramePr>
          <p:nvPr>
            <p:extLst/>
          </p:nvPr>
        </p:nvGraphicFramePr>
        <p:xfrm>
          <a:off x="920750" y="3913504"/>
          <a:ext cx="7302500" cy="1397000"/>
        </p:xfrm>
        <a:graphic>
          <a:graphicData uri="http://schemas.openxmlformats.org/presentationml/2006/ole">
            <mc:AlternateContent xmlns:mc="http://schemas.openxmlformats.org/markup-compatibility/2006">
              <mc:Choice xmlns:v="urn:schemas-microsoft-com:vml" Requires="v">
                <p:oleObj spid="_x0000_s57347" name="Equation" r:id="rId5" imgW="7302240" imgH="1396800" progId="Equation.DSMT4">
                  <p:embed/>
                </p:oleObj>
              </mc:Choice>
              <mc:Fallback>
                <p:oleObj name="Equation" r:id="rId5" imgW="7302240" imgH="1396800" progId="Equation.DSMT4">
                  <p:embed/>
                  <p:pic>
                    <p:nvPicPr>
                      <p:cNvPr id="8" name="Object 7" descr="50 .0 g, h 2 o left parenthesis g right parenthesis times 2260 j over 1 g, h 2 0 left parenthesis g right parenthesis times 1 kj over 1000 j = 113 kj. G, h 2o’s and j’s are cancelled out of the equation.">
                        <a:extLst>
                          <a:ext uri="{FF2B5EF4-FFF2-40B4-BE49-F238E27FC236}">
                            <a16:creationId xmlns:a16="http://schemas.microsoft.com/office/drawing/2014/main" id="{0FF79D3E-9773-45D5-83B8-D74FA152F443}"/>
                          </a:ext>
                        </a:extLst>
                      </p:cNvPr>
                      <p:cNvPicPr/>
                      <p:nvPr/>
                    </p:nvPicPr>
                    <p:blipFill>
                      <a:blip r:embed="rId6"/>
                      <a:stretch>
                        <a:fillRect/>
                      </a:stretch>
                    </p:blipFill>
                    <p:spPr>
                      <a:xfrm>
                        <a:off x="920750" y="3913504"/>
                        <a:ext cx="7302500" cy="1397000"/>
                      </a:xfrm>
                      <a:prstGeom prst="rect">
                        <a:avLst/>
                      </a:prstGeom>
                    </p:spPr>
                  </p:pic>
                </p:oleObj>
              </mc:Fallback>
            </mc:AlternateContent>
          </a:graphicData>
        </a:graphic>
      </p:graphicFrame>
    </p:spTree>
    <p:extLst>
      <p:ext uri="{BB962C8B-B14F-4D97-AF65-F5344CB8AC3E}">
        <p14:creationId xmlns:p14="http://schemas.microsoft.com/office/powerpoint/2010/main" val="24458706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a:xfrm>
            <a:off x="457199" y="215371"/>
            <a:ext cx="8556171" cy="1097279"/>
          </a:xfrm>
        </p:spPr>
        <p:txBody>
          <a:bodyPr/>
          <a:lstStyle/>
          <a:p>
            <a:r>
              <a:rPr lang="en-IN" dirty="0"/>
              <a:t>Heating Curve</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9" y="1599312"/>
            <a:ext cx="8016055" cy="1161473"/>
          </a:xfrm>
        </p:spPr>
        <p:txBody>
          <a:bodyPr/>
          <a:lstStyle/>
          <a:p>
            <a:pPr marL="432" indent="0">
              <a:buNone/>
            </a:pPr>
            <a:r>
              <a:rPr lang="en-IN" sz="2400" dirty="0"/>
              <a:t>On a </a:t>
            </a:r>
            <a:r>
              <a:rPr lang="en-IN" sz="2400" b="1" dirty="0"/>
              <a:t>heating curve</a:t>
            </a:r>
            <a:r>
              <a:rPr lang="en-IN" sz="2400" dirty="0"/>
              <a:t>, diagonal lines indicate changes in temperature for a physical state, and horizontal lines (plateaus) indicate changes of state.</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9731" y="4236678"/>
            <a:ext cx="4463962" cy="1654168"/>
          </a:xfrm>
        </p:spPr>
        <p:txBody>
          <a:bodyPr/>
          <a:lstStyle/>
          <a:p>
            <a:pPr marL="432" indent="0">
              <a:buNone/>
            </a:pPr>
            <a:r>
              <a:rPr lang="en-IN" sz="2400" dirty="0"/>
              <a:t>A heating curve for water diagrams the temperature increases and changes of state as heat is added.</a:t>
            </a:r>
          </a:p>
        </p:txBody>
      </p:sp>
      <p:pic>
        <p:nvPicPr>
          <p:cNvPr id="8" name="Content Placeholder 7" descr="The diagram plots temperature in degrees Celsius versus heat added. For long description in Notes pane, press F6.&#10;">
            <a:extLst>
              <a:ext uri="{FF2B5EF4-FFF2-40B4-BE49-F238E27FC236}">
                <a16:creationId xmlns:a16="http://schemas.microsoft.com/office/drawing/2014/main" id="{2B3A6B39-AA35-4F83-A384-B8A8210BCAB1}"/>
              </a:ext>
            </a:extLst>
          </p:cNvPr>
          <p:cNvPicPr>
            <a:picLocks noGrp="1" noChangeAspect="1"/>
          </p:cNvPicPr>
          <p:nvPr>
            <p:ph sz="quarter" idx="15"/>
          </p:nvPr>
        </p:nvPicPr>
        <p:blipFill>
          <a:blip r:embed="rId3"/>
          <a:stretch>
            <a:fillRect/>
          </a:stretch>
        </p:blipFill>
        <p:spPr>
          <a:xfrm>
            <a:off x="5102375" y="3192956"/>
            <a:ext cx="3708327" cy="2087444"/>
          </a:xfrm>
          <a:prstGeom prst="rect">
            <a:avLst/>
          </a:prstGeom>
        </p:spPr>
      </p:pic>
    </p:spTree>
    <p:extLst>
      <p:ext uri="{BB962C8B-B14F-4D97-AF65-F5344CB8AC3E}">
        <p14:creationId xmlns:p14="http://schemas.microsoft.com/office/powerpoint/2010/main" val="31654678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a:xfrm>
            <a:off x="457199" y="215371"/>
            <a:ext cx="8556171" cy="1097279"/>
          </a:xfrm>
        </p:spPr>
        <p:txBody>
          <a:bodyPr/>
          <a:lstStyle/>
          <a:p>
            <a:r>
              <a:rPr lang="en-IN" dirty="0"/>
              <a:t>Cooling Curve</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48146" y="1636269"/>
            <a:ext cx="8352968" cy="1194853"/>
          </a:xfrm>
        </p:spPr>
        <p:txBody>
          <a:bodyPr/>
          <a:lstStyle/>
          <a:p>
            <a:pPr marL="432" indent="0">
              <a:buNone/>
            </a:pPr>
            <a:r>
              <a:rPr lang="en-IN" sz="2400" dirty="0"/>
              <a:t>On a </a:t>
            </a:r>
            <a:r>
              <a:rPr lang="en-IN" sz="2400" b="1" dirty="0"/>
              <a:t>cooling curve</a:t>
            </a:r>
            <a:r>
              <a:rPr lang="en-IN" sz="2400" dirty="0"/>
              <a:t>, diagonal lines indicate changes in temperature for a physical state, and horizontal lines (plateaus) indicate changes of state.</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7199" y="4579920"/>
            <a:ext cx="3731847" cy="1574995"/>
          </a:xfrm>
        </p:spPr>
        <p:txBody>
          <a:bodyPr/>
          <a:lstStyle/>
          <a:p>
            <a:pPr marL="432" indent="0">
              <a:buNone/>
            </a:pPr>
            <a:r>
              <a:rPr lang="en-IN" sz="2400" dirty="0"/>
              <a:t>A cooling curve for water diagrams the temperature increases and changes of state as heat is added.</a:t>
            </a:r>
          </a:p>
        </p:txBody>
      </p:sp>
      <p:pic>
        <p:nvPicPr>
          <p:cNvPr id="7" name="Content Placeholder 6" descr="The diagram plots temperature in degrees Celsius versus heat removed. For long description in Notes pane, press F6.">
            <a:extLst>
              <a:ext uri="{FF2B5EF4-FFF2-40B4-BE49-F238E27FC236}">
                <a16:creationId xmlns:a16="http://schemas.microsoft.com/office/drawing/2014/main" id="{A9532861-6529-4363-A532-17858DC559C4}"/>
              </a:ext>
            </a:extLst>
          </p:cNvPr>
          <p:cNvPicPr>
            <a:picLocks noGrp="1" noChangeAspect="1"/>
          </p:cNvPicPr>
          <p:nvPr>
            <p:ph sz="quarter" idx="15"/>
          </p:nvPr>
        </p:nvPicPr>
        <p:blipFill>
          <a:blip r:embed="rId3"/>
          <a:stretch>
            <a:fillRect/>
          </a:stretch>
        </p:blipFill>
        <p:spPr>
          <a:xfrm>
            <a:off x="5183116" y="3098688"/>
            <a:ext cx="3343643" cy="3056227"/>
          </a:xfrm>
          <a:prstGeom prst="rect">
            <a:avLst/>
          </a:prstGeom>
        </p:spPr>
      </p:pic>
    </p:spTree>
    <p:extLst>
      <p:ext uri="{BB962C8B-B14F-4D97-AF65-F5344CB8AC3E}">
        <p14:creationId xmlns:p14="http://schemas.microsoft.com/office/powerpoint/2010/main" val="42947048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A993-4467-4851-A8E8-545D156BD4CD}"/>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ABEEC1CF-2699-43E5-98D9-229BA8A11FF9}"/>
              </a:ext>
            </a:extLst>
          </p:cNvPr>
          <p:cNvSpPr>
            <a:spLocks noGrp="1"/>
          </p:cNvSpPr>
          <p:nvPr>
            <p:ph sz="quarter" idx="14"/>
          </p:nvPr>
        </p:nvSpPr>
        <p:spPr>
          <a:xfrm>
            <a:off x="459728" y="1765064"/>
            <a:ext cx="8229600" cy="426960"/>
          </a:xfrm>
        </p:spPr>
        <p:txBody>
          <a:bodyPr/>
          <a:lstStyle/>
          <a:p>
            <a:pPr marL="432000" indent="-432000">
              <a:buFont typeface="+mj-lt"/>
              <a:buAutoNum type="arabicPeriod"/>
            </a:pPr>
            <a:r>
              <a:rPr lang="en-IN" sz="2400" dirty="0"/>
              <a:t>A plateau (horizontal line) on a heating curve represents</a:t>
            </a:r>
          </a:p>
        </p:txBody>
      </p:sp>
      <p:sp>
        <p:nvSpPr>
          <p:cNvPr id="6" name="Content Placeholder 5">
            <a:extLst>
              <a:ext uri="{FF2B5EF4-FFF2-40B4-BE49-F238E27FC236}">
                <a16:creationId xmlns:a16="http://schemas.microsoft.com/office/drawing/2014/main" id="{5CDEC8E4-F82D-4F48-97BA-44F7A5391DBE}"/>
              </a:ext>
            </a:extLst>
          </p:cNvPr>
          <p:cNvSpPr>
            <a:spLocks noGrp="1"/>
          </p:cNvSpPr>
          <p:nvPr>
            <p:ph sz="quarter" idx="17"/>
          </p:nvPr>
        </p:nvSpPr>
        <p:spPr>
          <a:xfrm>
            <a:off x="459728" y="2482729"/>
            <a:ext cx="8232128" cy="1508979"/>
          </a:xfrm>
        </p:spPr>
        <p:txBody>
          <a:bodyPr/>
          <a:lstStyle/>
          <a:p>
            <a:pPr marL="398463" indent="0">
              <a:buNone/>
            </a:pPr>
            <a:r>
              <a:rPr lang="en-IN" sz="2400" b="1" dirty="0">
                <a:solidFill>
                  <a:schemeClr val="tx2"/>
                </a:solidFill>
              </a:rPr>
              <a:t>A.</a:t>
            </a:r>
            <a:r>
              <a:rPr lang="en-IN" sz="2400" dirty="0">
                <a:solidFill>
                  <a:schemeClr val="tx2"/>
                </a:solidFill>
              </a:rPr>
              <a:t> </a:t>
            </a:r>
            <a:r>
              <a:rPr lang="en-IN" sz="2400" dirty="0"/>
              <a:t>a temperature change</a:t>
            </a:r>
          </a:p>
          <a:p>
            <a:pPr marL="398463" indent="0">
              <a:buNone/>
            </a:pPr>
            <a:r>
              <a:rPr lang="en-IN" sz="2400" b="1" dirty="0">
                <a:solidFill>
                  <a:schemeClr val="tx2"/>
                </a:solidFill>
              </a:rPr>
              <a:t>B.</a:t>
            </a:r>
            <a:r>
              <a:rPr lang="en-IN" sz="2400" dirty="0">
                <a:solidFill>
                  <a:schemeClr val="tx2"/>
                </a:solidFill>
              </a:rPr>
              <a:t> </a:t>
            </a:r>
            <a:r>
              <a:rPr lang="en-IN" sz="2400" dirty="0"/>
              <a:t>a constant temperature</a:t>
            </a:r>
          </a:p>
          <a:p>
            <a:pPr marL="398463" indent="0">
              <a:buNone/>
            </a:pPr>
            <a:r>
              <a:rPr lang="en-IN" sz="2400" b="1" dirty="0">
                <a:solidFill>
                  <a:schemeClr val="tx2"/>
                </a:solidFill>
              </a:rPr>
              <a:t>C.</a:t>
            </a:r>
            <a:r>
              <a:rPr lang="en-IN" sz="2400" dirty="0">
                <a:solidFill>
                  <a:schemeClr val="tx2"/>
                </a:solidFill>
              </a:rPr>
              <a:t> </a:t>
            </a:r>
            <a:r>
              <a:rPr lang="en-IN" sz="2400" dirty="0"/>
              <a:t>a change of state</a:t>
            </a:r>
          </a:p>
        </p:txBody>
      </p:sp>
      <p:sp>
        <p:nvSpPr>
          <p:cNvPr id="3" name="Content Placeholder 2">
            <a:extLst>
              <a:ext uri="{FF2B5EF4-FFF2-40B4-BE49-F238E27FC236}">
                <a16:creationId xmlns:a16="http://schemas.microsoft.com/office/drawing/2014/main" id="{BE1A7111-E504-4858-8A68-F485C6347EBA}"/>
              </a:ext>
            </a:extLst>
          </p:cNvPr>
          <p:cNvSpPr>
            <a:spLocks noGrp="1"/>
          </p:cNvSpPr>
          <p:nvPr>
            <p:ph sz="quarter" idx="16"/>
          </p:nvPr>
        </p:nvSpPr>
        <p:spPr>
          <a:xfrm>
            <a:off x="452144" y="4237543"/>
            <a:ext cx="8232128" cy="426960"/>
          </a:xfrm>
        </p:spPr>
        <p:txBody>
          <a:bodyPr/>
          <a:lstStyle/>
          <a:p>
            <a:pPr marL="432000" indent="-432000">
              <a:buFont typeface="+mj-lt"/>
              <a:buAutoNum type="arabicPeriod" startAt="2"/>
            </a:pPr>
            <a:r>
              <a:rPr lang="en-IN" sz="2400" dirty="0"/>
              <a:t>A sloped line on a heating curve represents</a:t>
            </a:r>
          </a:p>
        </p:txBody>
      </p:sp>
      <p:sp>
        <p:nvSpPr>
          <p:cNvPr id="5" name="Content Placeholder 4">
            <a:extLst>
              <a:ext uri="{FF2B5EF4-FFF2-40B4-BE49-F238E27FC236}">
                <a16:creationId xmlns:a16="http://schemas.microsoft.com/office/drawing/2014/main" id="{E24A2427-26F6-4BCC-A25B-B35EFB1937E3}"/>
              </a:ext>
            </a:extLst>
          </p:cNvPr>
          <p:cNvSpPr>
            <a:spLocks noGrp="1"/>
          </p:cNvSpPr>
          <p:nvPr>
            <p:ph sz="quarter" idx="15"/>
          </p:nvPr>
        </p:nvSpPr>
        <p:spPr>
          <a:xfrm>
            <a:off x="459728" y="4820413"/>
            <a:ext cx="8232128" cy="1508979"/>
          </a:xfrm>
        </p:spPr>
        <p:txBody>
          <a:bodyPr/>
          <a:lstStyle/>
          <a:p>
            <a:pPr marL="398463" indent="0">
              <a:buNone/>
            </a:pPr>
            <a:r>
              <a:rPr lang="en-IN" sz="2400" b="1" dirty="0">
                <a:solidFill>
                  <a:schemeClr val="tx2"/>
                </a:solidFill>
              </a:rPr>
              <a:t>A.</a:t>
            </a:r>
            <a:r>
              <a:rPr lang="en-IN" sz="2400" dirty="0">
                <a:solidFill>
                  <a:schemeClr val="tx2"/>
                </a:solidFill>
              </a:rPr>
              <a:t> </a:t>
            </a:r>
            <a:r>
              <a:rPr lang="en-IN" sz="2400" dirty="0"/>
              <a:t>a temperature change</a:t>
            </a:r>
          </a:p>
          <a:p>
            <a:pPr marL="398463" indent="0">
              <a:buNone/>
            </a:pPr>
            <a:r>
              <a:rPr lang="en-IN" sz="2400" b="1" dirty="0">
                <a:solidFill>
                  <a:schemeClr val="tx2"/>
                </a:solidFill>
              </a:rPr>
              <a:t>B.</a:t>
            </a:r>
            <a:r>
              <a:rPr lang="en-IN" sz="2400" dirty="0">
                <a:solidFill>
                  <a:schemeClr val="tx2"/>
                </a:solidFill>
              </a:rPr>
              <a:t> </a:t>
            </a:r>
            <a:r>
              <a:rPr lang="en-IN" sz="2400" dirty="0"/>
              <a:t>a constant temperature</a:t>
            </a:r>
          </a:p>
          <a:p>
            <a:pPr marL="398463" indent="0">
              <a:buNone/>
            </a:pPr>
            <a:r>
              <a:rPr lang="en-IN" sz="2400" b="1" dirty="0">
                <a:solidFill>
                  <a:schemeClr val="tx2"/>
                </a:solidFill>
              </a:rPr>
              <a:t>C.</a:t>
            </a:r>
            <a:r>
              <a:rPr lang="en-IN" sz="2400" dirty="0">
                <a:solidFill>
                  <a:schemeClr val="tx2"/>
                </a:solidFill>
              </a:rPr>
              <a:t> </a:t>
            </a:r>
            <a:r>
              <a:rPr lang="en-IN" sz="2400" dirty="0"/>
              <a:t>a change of state</a:t>
            </a:r>
          </a:p>
        </p:txBody>
      </p:sp>
    </p:spTree>
    <p:extLst>
      <p:ext uri="{BB962C8B-B14F-4D97-AF65-F5344CB8AC3E}">
        <p14:creationId xmlns:p14="http://schemas.microsoft.com/office/powerpoint/2010/main" val="39077468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A993-4467-4851-A8E8-545D156BD4CD}"/>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ABEEC1CF-2699-43E5-98D9-229BA8A11FF9}"/>
              </a:ext>
            </a:extLst>
          </p:cNvPr>
          <p:cNvSpPr>
            <a:spLocks noGrp="1"/>
          </p:cNvSpPr>
          <p:nvPr>
            <p:ph sz="quarter" idx="14"/>
          </p:nvPr>
        </p:nvSpPr>
        <p:spPr>
          <a:xfrm>
            <a:off x="459728" y="1581615"/>
            <a:ext cx="8229600" cy="426961"/>
          </a:xfrm>
        </p:spPr>
        <p:txBody>
          <a:bodyPr/>
          <a:lstStyle/>
          <a:p>
            <a:pPr marL="432000" indent="-432000">
              <a:buFont typeface="+mj-lt"/>
              <a:buAutoNum type="arabicPeriod"/>
            </a:pPr>
            <a:r>
              <a:rPr lang="en-IN" sz="2400" dirty="0"/>
              <a:t>A plateau (horizontal line) on a heating curve represents</a:t>
            </a:r>
          </a:p>
        </p:txBody>
      </p:sp>
      <p:sp>
        <p:nvSpPr>
          <p:cNvPr id="5" name="Content Placeholder 4">
            <a:extLst>
              <a:ext uri="{FF2B5EF4-FFF2-40B4-BE49-F238E27FC236}">
                <a16:creationId xmlns:a16="http://schemas.microsoft.com/office/drawing/2014/main" id="{E24A2427-26F6-4BCC-A25B-B35EFB1937E3}"/>
              </a:ext>
            </a:extLst>
          </p:cNvPr>
          <p:cNvSpPr>
            <a:spLocks noGrp="1"/>
          </p:cNvSpPr>
          <p:nvPr>
            <p:ph sz="quarter" idx="15"/>
          </p:nvPr>
        </p:nvSpPr>
        <p:spPr>
          <a:xfrm>
            <a:off x="454672" y="2226242"/>
            <a:ext cx="8232128" cy="1038249"/>
          </a:xfrm>
        </p:spPr>
        <p:txBody>
          <a:bodyPr/>
          <a:lstStyle/>
          <a:p>
            <a:pPr marL="398463" indent="0">
              <a:buNone/>
            </a:pPr>
            <a:r>
              <a:rPr lang="en-IN" sz="2400" b="1" dirty="0">
                <a:solidFill>
                  <a:schemeClr val="tx2"/>
                </a:solidFill>
              </a:rPr>
              <a:t>B. </a:t>
            </a:r>
            <a:r>
              <a:rPr lang="en-IN" sz="2400" b="1" dirty="0"/>
              <a:t>a constant temperature</a:t>
            </a:r>
          </a:p>
          <a:p>
            <a:pPr marL="398463" indent="0">
              <a:buNone/>
            </a:pPr>
            <a:r>
              <a:rPr lang="en-IN" sz="2400" b="1" dirty="0">
                <a:solidFill>
                  <a:schemeClr val="tx2"/>
                </a:solidFill>
              </a:rPr>
              <a:t>C. </a:t>
            </a:r>
            <a:r>
              <a:rPr lang="en-IN" sz="2400" b="1" dirty="0"/>
              <a:t>a change of state</a:t>
            </a:r>
          </a:p>
        </p:txBody>
      </p:sp>
      <p:sp>
        <p:nvSpPr>
          <p:cNvPr id="3" name="Content Placeholder 2">
            <a:extLst>
              <a:ext uri="{FF2B5EF4-FFF2-40B4-BE49-F238E27FC236}">
                <a16:creationId xmlns:a16="http://schemas.microsoft.com/office/drawing/2014/main" id="{BE1A7111-E504-4858-8A68-F485C6347EBA}"/>
              </a:ext>
            </a:extLst>
          </p:cNvPr>
          <p:cNvSpPr>
            <a:spLocks noGrp="1"/>
          </p:cNvSpPr>
          <p:nvPr>
            <p:ph sz="quarter" idx="16"/>
          </p:nvPr>
        </p:nvSpPr>
        <p:spPr>
          <a:xfrm>
            <a:off x="459728" y="3523170"/>
            <a:ext cx="8232128" cy="426960"/>
          </a:xfrm>
        </p:spPr>
        <p:txBody>
          <a:bodyPr/>
          <a:lstStyle/>
          <a:p>
            <a:pPr marL="432000" indent="-432000">
              <a:buFont typeface="+mj-lt"/>
              <a:buAutoNum type="arabicPeriod" startAt="2"/>
            </a:pPr>
            <a:r>
              <a:rPr lang="en-IN" sz="2400" dirty="0"/>
              <a:t>A sloped line on a heating curve represents</a:t>
            </a:r>
          </a:p>
        </p:txBody>
      </p:sp>
      <p:sp>
        <p:nvSpPr>
          <p:cNvPr id="6" name="Content Placeholder 5">
            <a:extLst>
              <a:ext uri="{FF2B5EF4-FFF2-40B4-BE49-F238E27FC236}">
                <a16:creationId xmlns:a16="http://schemas.microsoft.com/office/drawing/2014/main" id="{5CDEC8E4-F82D-4F48-97BA-44F7A5391DBE}"/>
              </a:ext>
            </a:extLst>
          </p:cNvPr>
          <p:cNvSpPr>
            <a:spLocks noGrp="1"/>
          </p:cNvSpPr>
          <p:nvPr>
            <p:ph sz="quarter" idx="17"/>
          </p:nvPr>
        </p:nvSpPr>
        <p:spPr>
          <a:xfrm>
            <a:off x="457200" y="4219096"/>
            <a:ext cx="8232128" cy="426960"/>
          </a:xfrm>
        </p:spPr>
        <p:txBody>
          <a:bodyPr/>
          <a:lstStyle/>
          <a:p>
            <a:pPr marL="398463" indent="0">
              <a:buNone/>
            </a:pPr>
            <a:r>
              <a:rPr lang="en-IN" sz="2400" b="1" dirty="0">
                <a:solidFill>
                  <a:schemeClr val="tx2"/>
                </a:solidFill>
              </a:rPr>
              <a:t>A. </a:t>
            </a:r>
            <a:r>
              <a:rPr lang="en-IN" sz="2400" b="1" dirty="0"/>
              <a:t>a temperature change</a:t>
            </a:r>
          </a:p>
        </p:txBody>
      </p:sp>
    </p:spTree>
    <p:extLst>
      <p:ext uri="{BB962C8B-B14F-4D97-AF65-F5344CB8AC3E}">
        <p14:creationId xmlns:p14="http://schemas.microsoft.com/office/powerpoint/2010/main" val="2533694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45442" y="1658315"/>
            <a:ext cx="8452373" cy="399085"/>
          </a:xfrm>
        </p:spPr>
        <p:txBody>
          <a:bodyPr/>
          <a:lstStyle/>
          <a:p>
            <a:pPr marL="0" indent="0">
              <a:buNone/>
            </a:pPr>
            <a:r>
              <a:rPr lang="en-IN" sz="2200" dirty="0"/>
              <a:t>Use the cooling curve for water to answer each of the following:</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9728" y="2134738"/>
            <a:ext cx="8048171" cy="362278"/>
          </a:xfrm>
        </p:spPr>
        <p:txBody>
          <a:bodyPr/>
          <a:lstStyle/>
          <a:p>
            <a:pPr marL="432000" indent="-432000">
              <a:buFont typeface="+mj-lt"/>
              <a:buAutoNum type="arabicPeriod"/>
            </a:pPr>
            <a:r>
              <a:rPr lang="en-IN" sz="2200" dirty="0"/>
              <a:t>Water condenses at a temperature of</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920228" y="2627729"/>
            <a:ext cx="421264" cy="399085"/>
          </a:xfrm>
        </p:spPr>
        <p:txBody>
          <a:bodyPr/>
          <a:lstStyle/>
          <a:p>
            <a:pPr marL="0" indent="0">
              <a:buNone/>
            </a:pPr>
            <a:r>
              <a:rPr lang="en-IN" sz="2200" b="1" dirty="0">
                <a:solidFill>
                  <a:schemeClr val="tx2"/>
                </a:solidFill>
              </a:rPr>
              <a:t>A.</a:t>
            </a:r>
            <a:endParaRPr lang="en-IN" sz="2200" dirty="0">
              <a:solidFill>
                <a:schemeClr val="tx2"/>
              </a:solidFill>
            </a:endParaRPr>
          </a:p>
        </p:txBody>
      </p:sp>
      <p:graphicFrame>
        <p:nvGraphicFramePr>
          <p:cNvPr id="23" name="Object 22" descr="0 degrees Celsius">
            <a:extLst>
              <a:ext uri="{FF2B5EF4-FFF2-40B4-BE49-F238E27FC236}">
                <a16:creationId xmlns:a16="http://schemas.microsoft.com/office/drawing/2014/main" id="{2CA17440-885A-445E-9696-21497B2BECA0}"/>
              </a:ext>
            </a:extLst>
          </p:cNvPr>
          <p:cNvGraphicFramePr>
            <a:graphicFrameLocks noChangeAspect="1"/>
          </p:cNvGraphicFramePr>
          <p:nvPr>
            <p:extLst/>
          </p:nvPr>
        </p:nvGraphicFramePr>
        <p:xfrm>
          <a:off x="1470404" y="2657965"/>
          <a:ext cx="558800" cy="279400"/>
        </p:xfrm>
        <a:graphic>
          <a:graphicData uri="http://schemas.openxmlformats.org/presentationml/2006/ole">
            <mc:AlternateContent xmlns:mc="http://schemas.openxmlformats.org/markup-compatibility/2006">
              <mc:Choice xmlns:v="urn:schemas-microsoft-com:vml" Requires="v">
                <p:oleObj spid="_x0000_s58370" name="Equation" r:id="rId3" imgW="507960" imgH="253800" progId="Equation.DSMT4">
                  <p:embed/>
                </p:oleObj>
              </mc:Choice>
              <mc:Fallback>
                <p:oleObj name="Equation" r:id="rId3" imgW="507960" imgH="253800" progId="Equation.DSMT4">
                  <p:embed/>
                  <p:pic>
                    <p:nvPicPr>
                      <p:cNvPr id="23" name="Object 22" descr="0 degrees Celsius">
                        <a:extLst>
                          <a:ext uri="{FF2B5EF4-FFF2-40B4-BE49-F238E27FC236}">
                            <a16:creationId xmlns:a16="http://schemas.microsoft.com/office/drawing/2014/main" id="{2CA17440-885A-445E-9696-21497B2BECA0}"/>
                          </a:ext>
                        </a:extLst>
                      </p:cNvPr>
                      <p:cNvPicPr/>
                      <p:nvPr/>
                    </p:nvPicPr>
                    <p:blipFill>
                      <a:blip r:embed="rId4"/>
                      <a:stretch>
                        <a:fillRect/>
                      </a:stretch>
                    </p:blipFill>
                    <p:spPr>
                      <a:xfrm>
                        <a:off x="1470404" y="2657965"/>
                        <a:ext cx="558800" cy="2794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2892430" y="2604596"/>
            <a:ext cx="416832" cy="368602"/>
          </a:xfrm>
        </p:spPr>
        <p:txBody>
          <a:bodyPr/>
          <a:lstStyle/>
          <a:p>
            <a:pPr marL="432" indent="0">
              <a:buNone/>
            </a:pPr>
            <a:r>
              <a:rPr lang="en-IN" sz="2200" b="1" dirty="0">
                <a:solidFill>
                  <a:schemeClr val="tx2"/>
                </a:solidFill>
              </a:rPr>
              <a:t>B.</a:t>
            </a:r>
            <a:endParaRPr lang="en-IN" sz="2200" dirty="0">
              <a:solidFill>
                <a:schemeClr val="tx2"/>
              </a:solidFill>
            </a:endParaRPr>
          </a:p>
        </p:txBody>
      </p:sp>
      <p:graphicFrame>
        <p:nvGraphicFramePr>
          <p:cNvPr id="24" name="Object 23" descr="50 degrees Celsius">
            <a:extLst>
              <a:ext uri="{FF2B5EF4-FFF2-40B4-BE49-F238E27FC236}">
                <a16:creationId xmlns:a16="http://schemas.microsoft.com/office/drawing/2014/main" id="{F723873B-84AD-4325-80FB-BC3D59561951}"/>
              </a:ext>
            </a:extLst>
          </p:cNvPr>
          <p:cNvGraphicFramePr>
            <a:graphicFrameLocks noChangeAspect="1"/>
          </p:cNvGraphicFramePr>
          <p:nvPr>
            <p:extLst/>
          </p:nvPr>
        </p:nvGraphicFramePr>
        <p:xfrm>
          <a:off x="3439001" y="2650708"/>
          <a:ext cx="712787" cy="279400"/>
        </p:xfrm>
        <a:graphic>
          <a:graphicData uri="http://schemas.openxmlformats.org/presentationml/2006/ole">
            <mc:AlternateContent xmlns:mc="http://schemas.openxmlformats.org/markup-compatibility/2006">
              <mc:Choice xmlns:v="urn:schemas-microsoft-com:vml" Requires="v">
                <p:oleObj spid="_x0000_s58371" name="Equation" r:id="rId5" imgW="647640" imgH="253800" progId="Equation.DSMT4">
                  <p:embed/>
                </p:oleObj>
              </mc:Choice>
              <mc:Fallback>
                <p:oleObj name="Equation" r:id="rId5" imgW="647640" imgH="253800" progId="Equation.DSMT4">
                  <p:embed/>
                  <p:pic>
                    <p:nvPicPr>
                      <p:cNvPr id="24" name="Object 23" descr="50 degrees Celsius">
                        <a:extLst>
                          <a:ext uri="{FF2B5EF4-FFF2-40B4-BE49-F238E27FC236}">
                            <a16:creationId xmlns:a16="http://schemas.microsoft.com/office/drawing/2014/main" id="{F723873B-84AD-4325-80FB-BC3D59561951}"/>
                          </a:ext>
                        </a:extLst>
                      </p:cNvPr>
                      <p:cNvPicPr/>
                      <p:nvPr/>
                    </p:nvPicPr>
                    <p:blipFill>
                      <a:blip r:embed="rId6"/>
                      <a:stretch>
                        <a:fillRect/>
                      </a:stretch>
                    </p:blipFill>
                    <p:spPr>
                      <a:xfrm>
                        <a:off x="3439001" y="2650708"/>
                        <a:ext cx="712787" cy="2794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2660D82-A46D-455F-8B21-32925BB333B5}"/>
              </a:ext>
            </a:extLst>
          </p:cNvPr>
          <p:cNvSpPr>
            <a:spLocks noGrp="1"/>
          </p:cNvSpPr>
          <p:nvPr>
            <p:ph sz="quarter" idx="18"/>
          </p:nvPr>
        </p:nvSpPr>
        <p:spPr>
          <a:xfrm>
            <a:off x="5171171" y="2606927"/>
            <a:ext cx="416832" cy="366272"/>
          </a:xfrm>
        </p:spPr>
        <p:txBody>
          <a:bodyPr/>
          <a:lstStyle/>
          <a:p>
            <a:pPr marL="432" indent="0">
              <a:buNone/>
            </a:pPr>
            <a:r>
              <a:rPr lang="en-US" sz="2200" b="1" dirty="0">
                <a:solidFill>
                  <a:schemeClr val="tx2"/>
                </a:solidFill>
              </a:rPr>
              <a:t>C.</a:t>
            </a:r>
            <a:endParaRPr lang="en-IN" sz="2200" b="1" dirty="0">
              <a:solidFill>
                <a:schemeClr val="tx2"/>
              </a:solidFill>
            </a:endParaRPr>
          </a:p>
        </p:txBody>
      </p:sp>
      <p:graphicFrame>
        <p:nvGraphicFramePr>
          <p:cNvPr id="25" name="Object 24" descr="100 degrees Celsius">
            <a:extLst>
              <a:ext uri="{FF2B5EF4-FFF2-40B4-BE49-F238E27FC236}">
                <a16:creationId xmlns:a16="http://schemas.microsoft.com/office/drawing/2014/main" id="{750D0032-D2BC-4F8B-A853-C92668CF6159}"/>
              </a:ext>
            </a:extLst>
          </p:cNvPr>
          <p:cNvGraphicFramePr>
            <a:graphicFrameLocks noChangeAspect="1"/>
          </p:cNvGraphicFramePr>
          <p:nvPr>
            <p:extLst/>
          </p:nvPr>
        </p:nvGraphicFramePr>
        <p:xfrm>
          <a:off x="5745077" y="2586946"/>
          <a:ext cx="852488" cy="279400"/>
        </p:xfrm>
        <a:graphic>
          <a:graphicData uri="http://schemas.openxmlformats.org/presentationml/2006/ole">
            <mc:AlternateContent xmlns:mc="http://schemas.openxmlformats.org/markup-compatibility/2006">
              <mc:Choice xmlns:v="urn:schemas-microsoft-com:vml" Requires="v">
                <p:oleObj spid="_x0000_s58372" name="Equation" r:id="rId7" imgW="774360" imgH="253800" progId="Equation.DSMT4">
                  <p:embed/>
                </p:oleObj>
              </mc:Choice>
              <mc:Fallback>
                <p:oleObj name="Equation" r:id="rId7" imgW="774360" imgH="253800" progId="Equation.DSMT4">
                  <p:embed/>
                  <p:pic>
                    <p:nvPicPr>
                      <p:cNvPr id="25" name="Object 24" descr="100 degrees Celsius">
                        <a:extLst>
                          <a:ext uri="{FF2B5EF4-FFF2-40B4-BE49-F238E27FC236}">
                            <a16:creationId xmlns:a16="http://schemas.microsoft.com/office/drawing/2014/main" id="{750D0032-D2BC-4F8B-A853-C92668CF6159}"/>
                          </a:ext>
                        </a:extLst>
                      </p:cNvPr>
                      <p:cNvPicPr/>
                      <p:nvPr/>
                    </p:nvPicPr>
                    <p:blipFill>
                      <a:blip r:embed="rId8"/>
                      <a:stretch>
                        <a:fillRect/>
                      </a:stretch>
                    </p:blipFill>
                    <p:spPr>
                      <a:xfrm>
                        <a:off x="5745077" y="2586946"/>
                        <a:ext cx="852488" cy="2794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F3450D3-C0B7-4A77-ADB4-5C97DAF45895}"/>
              </a:ext>
            </a:extLst>
          </p:cNvPr>
          <p:cNvSpPr>
            <a:spLocks noGrp="1"/>
          </p:cNvSpPr>
          <p:nvPr>
            <p:ph sz="quarter" idx="19"/>
          </p:nvPr>
        </p:nvSpPr>
        <p:spPr>
          <a:xfrm>
            <a:off x="459729" y="3237176"/>
            <a:ext cx="2980157" cy="377092"/>
          </a:xfrm>
        </p:spPr>
        <p:txBody>
          <a:bodyPr/>
          <a:lstStyle/>
          <a:p>
            <a:pPr marL="432000" indent="-432000">
              <a:buFont typeface="+mj-lt"/>
              <a:buAutoNum type="arabicPeriod" startAt="2"/>
            </a:pPr>
            <a:r>
              <a:rPr lang="en-IN" sz="2200" dirty="0"/>
              <a:t>At a temperature of</a:t>
            </a:r>
          </a:p>
        </p:txBody>
      </p:sp>
      <p:graphicFrame>
        <p:nvGraphicFramePr>
          <p:cNvPr id="26" name="Object 25" descr="0 degrees Celsius">
            <a:extLst>
              <a:ext uri="{FF2B5EF4-FFF2-40B4-BE49-F238E27FC236}">
                <a16:creationId xmlns:a16="http://schemas.microsoft.com/office/drawing/2014/main" id="{B3469931-9CE4-4851-9C25-807105C3D224}"/>
              </a:ext>
            </a:extLst>
          </p:cNvPr>
          <p:cNvGraphicFramePr>
            <a:graphicFrameLocks noChangeAspect="1"/>
          </p:cNvGraphicFramePr>
          <p:nvPr>
            <p:extLst/>
          </p:nvPr>
        </p:nvGraphicFramePr>
        <p:xfrm>
          <a:off x="3486051" y="3266133"/>
          <a:ext cx="675799" cy="337027"/>
        </p:xfrm>
        <a:graphic>
          <a:graphicData uri="http://schemas.openxmlformats.org/presentationml/2006/ole">
            <mc:AlternateContent xmlns:mc="http://schemas.openxmlformats.org/markup-compatibility/2006">
              <mc:Choice xmlns:v="urn:schemas-microsoft-com:vml" Requires="v">
                <p:oleObj spid="_x0000_s58373" name="Equation" r:id="rId9" imgW="558720" imgH="279360" progId="Equation.DSMT4">
                  <p:embed/>
                </p:oleObj>
              </mc:Choice>
              <mc:Fallback>
                <p:oleObj name="Equation" r:id="rId9" imgW="558720" imgH="279360" progId="Equation.DSMT4">
                  <p:embed/>
                  <p:pic>
                    <p:nvPicPr>
                      <p:cNvPr id="26" name="Object 25" descr="0 degrees Celsius">
                        <a:extLst>
                          <a:ext uri="{FF2B5EF4-FFF2-40B4-BE49-F238E27FC236}">
                            <a16:creationId xmlns:a16="http://schemas.microsoft.com/office/drawing/2014/main" id="{B3469931-9CE4-4851-9C25-807105C3D224}"/>
                          </a:ext>
                        </a:extLst>
                      </p:cNvPr>
                      <p:cNvPicPr/>
                      <p:nvPr/>
                    </p:nvPicPr>
                    <p:blipFill>
                      <a:blip r:embed="rId10"/>
                      <a:stretch>
                        <a:fillRect/>
                      </a:stretch>
                    </p:blipFill>
                    <p:spPr>
                      <a:xfrm>
                        <a:off x="3486051" y="3266133"/>
                        <a:ext cx="675799" cy="337027"/>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55556C0-63B1-4DA5-B865-ED7EBB1C8A43}"/>
              </a:ext>
            </a:extLst>
          </p:cNvPr>
          <p:cNvSpPr>
            <a:spLocks noGrp="1"/>
          </p:cNvSpPr>
          <p:nvPr>
            <p:ph sz="quarter" idx="20"/>
          </p:nvPr>
        </p:nvSpPr>
        <p:spPr>
          <a:xfrm>
            <a:off x="4251558" y="3243578"/>
            <a:ext cx="1554158" cy="401556"/>
          </a:xfrm>
        </p:spPr>
        <p:txBody>
          <a:bodyPr/>
          <a:lstStyle/>
          <a:p>
            <a:pPr marL="0" indent="0">
              <a:buNone/>
            </a:pPr>
            <a:r>
              <a:rPr lang="en-IN" sz="2200" dirty="0"/>
              <a:t>liquid water</a:t>
            </a:r>
          </a:p>
        </p:txBody>
      </p:sp>
      <p:sp>
        <p:nvSpPr>
          <p:cNvPr id="10" name="Content Placeholder 9">
            <a:extLst>
              <a:ext uri="{FF2B5EF4-FFF2-40B4-BE49-F238E27FC236}">
                <a16:creationId xmlns:a16="http://schemas.microsoft.com/office/drawing/2014/main" id="{8B8E351B-25DD-44F6-BC12-1C6981365991}"/>
              </a:ext>
            </a:extLst>
          </p:cNvPr>
          <p:cNvSpPr>
            <a:spLocks noGrp="1"/>
          </p:cNvSpPr>
          <p:nvPr>
            <p:ph sz="quarter" idx="21"/>
          </p:nvPr>
        </p:nvSpPr>
        <p:spPr>
          <a:xfrm>
            <a:off x="866706" y="3816155"/>
            <a:ext cx="1455577" cy="373359"/>
          </a:xfrm>
        </p:spPr>
        <p:txBody>
          <a:bodyPr/>
          <a:lstStyle/>
          <a:p>
            <a:pPr marL="432" indent="0">
              <a:buNone/>
            </a:pPr>
            <a:r>
              <a:rPr lang="en-IN" sz="2200" b="1" dirty="0">
                <a:solidFill>
                  <a:schemeClr val="tx2"/>
                </a:solidFill>
              </a:rPr>
              <a:t>A.</a:t>
            </a:r>
            <a:r>
              <a:rPr lang="en-IN" sz="2200" dirty="0">
                <a:solidFill>
                  <a:schemeClr val="tx2"/>
                </a:solidFill>
              </a:rPr>
              <a:t> </a:t>
            </a:r>
            <a:r>
              <a:rPr lang="en-IN" sz="2200" dirty="0"/>
              <a:t>freezes</a:t>
            </a:r>
          </a:p>
        </p:txBody>
      </p:sp>
      <p:sp>
        <p:nvSpPr>
          <p:cNvPr id="11" name="Content Placeholder 10">
            <a:extLst>
              <a:ext uri="{FF2B5EF4-FFF2-40B4-BE49-F238E27FC236}">
                <a16:creationId xmlns:a16="http://schemas.microsoft.com/office/drawing/2014/main" id="{79C48927-324E-47CC-85AF-027497919519}"/>
              </a:ext>
            </a:extLst>
          </p:cNvPr>
          <p:cNvSpPr>
            <a:spLocks noGrp="1"/>
          </p:cNvSpPr>
          <p:nvPr>
            <p:ph sz="quarter" idx="22"/>
          </p:nvPr>
        </p:nvSpPr>
        <p:spPr>
          <a:xfrm>
            <a:off x="2892429" y="3811367"/>
            <a:ext cx="1215113" cy="392536"/>
          </a:xfrm>
        </p:spPr>
        <p:txBody>
          <a:bodyPr/>
          <a:lstStyle/>
          <a:p>
            <a:pPr marL="432" indent="0">
              <a:buNone/>
            </a:pPr>
            <a:r>
              <a:rPr lang="en-IN" sz="2200" b="1" dirty="0">
                <a:solidFill>
                  <a:schemeClr val="tx2"/>
                </a:solidFill>
              </a:rPr>
              <a:t>B.</a:t>
            </a:r>
            <a:r>
              <a:rPr lang="en-IN" sz="2200" dirty="0">
                <a:solidFill>
                  <a:schemeClr val="tx2"/>
                </a:solidFill>
              </a:rPr>
              <a:t> </a:t>
            </a:r>
            <a:r>
              <a:rPr lang="en-IN" sz="2200" dirty="0"/>
              <a:t>melts</a:t>
            </a:r>
          </a:p>
        </p:txBody>
      </p:sp>
      <p:sp>
        <p:nvSpPr>
          <p:cNvPr id="12" name="Content Placeholder 11">
            <a:extLst>
              <a:ext uri="{FF2B5EF4-FFF2-40B4-BE49-F238E27FC236}">
                <a16:creationId xmlns:a16="http://schemas.microsoft.com/office/drawing/2014/main" id="{084E039F-DB65-4CAA-BE01-F58C3E7DB120}"/>
              </a:ext>
            </a:extLst>
          </p:cNvPr>
          <p:cNvSpPr>
            <a:spLocks noGrp="1"/>
          </p:cNvSpPr>
          <p:nvPr>
            <p:ph sz="quarter" idx="23"/>
          </p:nvPr>
        </p:nvSpPr>
        <p:spPr>
          <a:xfrm>
            <a:off x="5171171" y="3808197"/>
            <a:ext cx="2681058" cy="376148"/>
          </a:xfrm>
        </p:spPr>
        <p:txBody>
          <a:bodyPr/>
          <a:lstStyle/>
          <a:p>
            <a:pPr marL="432" indent="0">
              <a:buNone/>
            </a:pPr>
            <a:r>
              <a:rPr lang="en-IN" sz="2200" b="1" dirty="0">
                <a:solidFill>
                  <a:schemeClr val="tx2"/>
                </a:solidFill>
              </a:rPr>
              <a:t>C.</a:t>
            </a:r>
            <a:r>
              <a:rPr lang="en-IN" sz="2200" dirty="0">
                <a:solidFill>
                  <a:schemeClr val="tx2"/>
                </a:solidFill>
              </a:rPr>
              <a:t> </a:t>
            </a:r>
            <a:r>
              <a:rPr lang="en-IN" sz="2200" dirty="0"/>
              <a:t>changes to a gas</a:t>
            </a:r>
          </a:p>
        </p:txBody>
      </p:sp>
      <p:sp>
        <p:nvSpPr>
          <p:cNvPr id="13" name="Content Placeholder 12">
            <a:extLst>
              <a:ext uri="{FF2B5EF4-FFF2-40B4-BE49-F238E27FC236}">
                <a16:creationId xmlns:a16="http://schemas.microsoft.com/office/drawing/2014/main" id="{D7A2CB86-18A9-4B01-800A-784A25DE6EE4}"/>
              </a:ext>
            </a:extLst>
          </p:cNvPr>
          <p:cNvSpPr>
            <a:spLocks noGrp="1"/>
          </p:cNvSpPr>
          <p:nvPr>
            <p:ph sz="quarter" idx="24"/>
          </p:nvPr>
        </p:nvSpPr>
        <p:spPr>
          <a:xfrm>
            <a:off x="450850" y="4370916"/>
            <a:ext cx="826407" cy="375581"/>
          </a:xfrm>
        </p:spPr>
        <p:txBody>
          <a:bodyPr/>
          <a:lstStyle/>
          <a:p>
            <a:pPr marL="432000" indent="-432000">
              <a:buFont typeface="+mj-lt"/>
              <a:buAutoNum type="arabicPeriod" startAt="3"/>
            </a:pPr>
            <a:r>
              <a:rPr lang="en-IN" sz="2200" dirty="0">
                <a:latin typeface="+mn-lt"/>
              </a:rPr>
              <a:t>At</a:t>
            </a:r>
          </a:p>
        </p:txBody>
      </p:sp>
      <p:graphicFrame>
        <p:nvGraphicFramePr>
          <p:cNvPr id="27" name="Object 26" descr="40 degrees Celsius">
            <a:extLst>
              <a:ext uri="{FF2B5EF4-FFF2-40B4-BE49-F238E27FC236}">
                <a16:creationId xmlns:a16="http://schemas.microsoft.com/office/drawing/2014/main" id="{5C236CC4-DDC5-48F9-9CE1-2CDAC3FF6DD1}"/>
              </a:ext>
            </a:extLst>
          </p:cNvPr>
          <p:cNvGraphicFramePr>
            <a:graphicFrameLocks noChangeAspect="1"/>
          </p:cNvGraphicFramePr>
          <p:nvPr>
            <p:extLst/>
          </p:nvPr>
        </p:nvGraphicFramePr>
        <p:xfrm>
          <a:off x="1366646" y="4416198"/>
          <a:ext cx="686629" cy="285016"/>
        </p:xfrm>
        <a:graphic>
          <a:graphicData uri="http://schemas.openxmlformats.org/presentationml/2006/ole">
            <mc:AlternateContent xmlns:mc="http://schemas.openxmlformats.org/markup-compatibility/2006">
              <mc:Choice xmlns:v="urn:schemas-microsoft-com:vml" Requires="v">
                <p:oleObj spid="_x0000_s58374" name="Equation" r:id="rId11" imgW="672840" imgH="279360" progId="Equation.DSMT4">
                  <p:embed/>
                </p:oleObj>
              </mc:Choice>
              <mc:Fallback>
                <p:oleObj name="Equation" r:id="rId11" imgW="672840" imgH="279360" progId="Equation.DSMT4">
                  <p:embed/>
                  <p:pic>
                    <p:nvPicPr>
                      <p:cNvPr id="27" name="Object 26" descr="40 degrees Celsius">
                        <a:extLst>
                          <a:ext uri="{FF2B5EF4-FFF2-40B4-BE49-F238E27FC236}">
                            <a16:creationId xmlns:a16="http://schemas.microsoft.com/office/drawing/2014/main" id="{5C236CC4-DDC5-48F9-9CE1-2CDAC3FF6DD1}"/>
                          </a:ext>
                        </a:extLst>
                      </p:cNvPr>
                      <p:cNvPicPr/>
                      <p:nvPr/>
                    </p:nvPicPr>
                    <p:blipFill>
                      <a:blip r:embed="rId12"/>
                      <a:stretch>
                        <a:fillRect/>
                      </a:stretch>
                    </p:blipFill>
                    <p:spPr>
                      <a:xfrm>
                        <a:off x="1366646" y="4416198"/>
                        <a:ext cx="686629" cy="285016"/>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F0BEBD0C-4D63-471F-803B-4DF13BB3538F}"/>
              </a:ext>
            </a:extLst>
          </p:cNvPr>
          <p:cNvSpPr>
            <a:spLocks noGrp="1"/>
          </p:cNvSpPr>
          <p:nvPr>
            <p:ph sz="quarter" idx="25"/>
          </p:nvPr>
        </p:nvSpPr>
        <p:spPr>
          <a:xfrm>
            <a:off x="2157178" y="4351444"/>
            <a:ext cx="1340765" cy="379954"/>
          </a:xfrm>
        </p:spPr>
        <p:txBody>
          <a:bodyPr/>
          <a:lstStyle/>
          <a:p>
            <a:pPr marL="0" indent="0">
              <a:buNone/>
            </a:pPr>
            <a:r>
              <a:rPr lang="en-IN" sz="2200" dirty="0"/>
              <a:t>water is a</a:t>
            </a:r>
            <a:endParaRPr lang="en-IN" sz="2200" dirty="0">
              <a:latin typeface="+mn-lt"/>
            </a:endParaRPr>
          </a:p>
        </p:txBody>
      </p:sp>
      <p:sp>
        <p:nvSpPr>
          <p:cNvPr id="15" name="Content Placeholder 14">
            <a:extLst>
              <a:ext uri="{FF2B5EF4-FFF2-40B4-BE49-F238E27FC236}">
                <a16:creationId xmlns:a16="http://schemas.microsoft.com/office/drawing/2014/main" id="{23E23E18-7CBD-4CF6-9241-0D2E2BA345F1}"/>
              </a:ext>
            </a:extLst>
          </p:cNvPr>
          <p:cNvSpPr>
            <a:spLocks noGrp="1"/>
          </p:cNvSpPr>
          <p:nvPr>
            <p:ph sz="quarter" idx="26"/>
          </p:nvPr>
        </p:nvSpPr>
        <p:spPr>
          <a:xfrm>
            <a:off x="866706" y="4867937"/>
            <a:ext cx="1092723" cy="369489"/>
          </a:xfrm>
        </p:spPr>
        <p:txBody>
          <a:bodyPr/>
          <a:lstStyle/>
          <a:p>
            <a:pPr marL="0" indent="0">
              <a:buNone/>
            </a:pPr>
            <a:r>
              <a:rPr lang="en-IN" sz="2200" b="1" dirty="0">
                <a:solidFill>
                  <a:schemeClr val="tx2"/>
                </a:solidFill>
                <a:latin typeface="+mn-lt"/>
              </a:rPr>
              <a:t>A.</a:t>
            </a:r>
            <a:r>
              <a:rPr lang="en-IN" sz="2200" dirty="0">
                <a:solidFill>
                  <a:schemeClr val="tx2"/>
                </a:solidFill>
                <a:latin typeface="+mn-lt"/>
              </a:rPr>
              <a:t> </a:t>
            </a:r>
            <a:r>
              <a:rPr lang="en-IN" sz="2200" dirty="0">
                <a:latin typeface="+mn-lt"/>
              </a:rPr>
              <a:t>solid</a:t>
            </a:r>
          </a:p>
        </p:txBody>
      </p:sp>
      <p:sp>
        <p:nvSpPr>
          <p:cNvPr id="16" name="Content Placeholder 15">
            <a:extLst>
              <a:ext uri="{FF2B5EF4-FFF2-40B4-BE49-F238E27FC236}">
                <a16:creationId xmlns:a16="http://schemas.microsoft.com/office/drawing/2014/main" id="{0749B994-8A21-4FC8-99E0-1D8F743A1851}"/>
              </a:ext>
            </a:extLst>
          </p:cNvPr>
          <p:cNvSpPr>
            <a:spLocks noGrp="1"/>
          </p:cNvSpPr>
          <p:nvPr>
            <p:ph sz="quarter" idx="27"/>
          </p:nvPr>
        </p:nvSpPr>
        <p:spPr>
          <a:xfrm>
            <a:off x="2892431" y="4876733"/>
            <a:ext cx="1461854" cy="389721"/>
          </a:xfrm>
        </p:spPr>
        <p:txBody>
          <a:bodyPr/>
          <a:lstStyle/>
          <a:p>
            <a:pPr marL="0" indent="0">
              <a:buNone/>
            </a:pPr>
            <a:r>
              <a:rPr lang="en-IN" sz="2200" b="1" dirty="0">
                <a:solidFill>
                  <a:schemeClr val="tx2"/>
                </a:solidFill>
                <a:latin typeface="+mn-lt"/>
              </a:rPr>
              <a:t>B.</a:t>
            </a:r>
            <a:r>
              <a:rPr lang="en-IN" sz="2200" dirty="0">
                <a:solidFill>
                  <a:schemeClr val="tx2"/>
                </a:solidFill>
                <a:latin typeface="+mn-lt"/>
              </a:rPr>
              <a:t> </a:t>
            </a:r>
            <a:r>
              <a:rPr lang="en-IN" sz="2200" dirty="0">
                <a:latin typeface="+mn-lt"/>
              </a:rPr>
              <a:t>Liquid</a:t>
            </a:r>
          </a:p>
        </p:txBody>
      </p:sp>
      <p:sp>
        <p:nvSpPr>
          <p:cNvPr id="17" name="Content Placeholder 16">
            <a:extLst>
              <a:ext uri="{FF2B5EF4-FFF2-40B4-BE49-F238E27FC236}">
                <a16:creationId xmlns:a16="http://schemas.microsoft.com/office/drawing/2014/main" id="{824232DC-DB20-4993-A81E-C15EB3EF9578}"/>
              </a:ext>
            </a:extLst>
          </p:cNvPr>
          <p:cNvSpPr>
            <a:spLocks noGrp="1"/>
          </p:cNvSpPr>
          <p:nvPr>
            <p:ph sz="quarter" idx="28"/>
          </p:nvPr>
        </p:nvSpPr>
        <p:spPr>
          <a:xfrm>
            <a:off x="5171171" y="4877937"/>
            <a:ext cx="1084486" cy="371888"/>
          </a:xfrm>
        </p:spPr>
        <p:txBody>
          <a:bodyPr/>
          <a:lstStyle/>
          <a:p>
            <a:pPr marL="0" indent="0">
              <a:buNone/>
            </a:pPr>
            <a:r>
              <a:rPr lang="en-IN" sz="2200" b="1" dirty="0">
                <a:solidFill>
                  <a:schemeClr val="tx2"/>
                </a:solidFill>
                <a:latin typeface="+mn-lt"/>
              </a:rPr>
              <a:t>C.</a:t>
            </a:r>
            <a:r>
              <a:rPr lang="en-IN" sz="2200" dirty="0">
                <a:solidFill>
                  <a:schemeClr val="tx2"/>
                </a:solidFill>
                <a:latin typeface="+mn-lt"/>
              </a:rPr>
              <a:t> </a:t>
            </a:r>
            <a:r>
              <a:rPr lang="en-IN" sz="2200" dirty="0">
                <a:latin typeface="+mn-lt"/>
              </a:rPr>
              <a:t>Gas</a:t>
            </a:r>
          </a:p>
        </p:txBody>
      </p:sp>
      <p:sp>
        <p:nvSpPr>
          <p:cNvPr id="18" name="Content Placeholder 17">
            <a:extLst>
              <a:ext uri="{FF2B5EF4-FFF2-40B4-BE49-F238E27FC236}">
                <a16:creationId xmlns:a16="http://schemas.microsoft.com/office/drawing/2014/main" id="{B4E46835-DBC3-4AB1-95FB-75F3A0B24E35}"/>
              </a:ext>
            </a:extLst>
          </p:cNvPr>
          <p:cNvSpPr>
            <a:spLocks noGrp="1"/>
          </p:cNvSpPr>
          <p:nvPr>
            <p:ph sz="quarter" idx="29"/>
          </p:nvPr>
        </p:nvSpPr>
        <p:spPr>
          <a:xfrm>
            <a:off x="447675" y="5434731"/>
            <a:ext cx="4080782" cy="383268"/>
          </a:xfrm>
        </p:spPr>
        <p:txBody>
          <a:bodyPr/>
          <a:lstStyle/>
          <a:p>
            <a:pPr marL="432000" indent="-432000">
              <a:buFont typeface="+mj-lt"/>
              <a:buAutoNum type="arabicPeriod" startAt="4"/>
            </a:pPr>
            <a:r>
              <a:rPr lang="en-IN" sz="2200" dirty="0">
                <a:latin typeface="+mn-lt"/>
              </a:rPr>
              <a:t>When water freezes, heat is</a:t>
            </a:r>
          </a:p>
        </p:txBody>
      </p:sp>
      <p:sp>
        <p:nvSpPr>
          <p:cNvPr id="19" name="Content Placeholder 18">
            <a:extLst>
              <a:ext uri="{FF2B5EF4-FFF2-40B4-BE49-F238E27FC236}">
                <a16:creationId xmlns:a16="http://schemas.microsoft.com/office/drawing/2014/main" id="{D5912F52-0EA1-49F5-B41F-92323D0D0D47}"/>
              </a:ext>
            </a:extLst>
          </p:cNvPr>
          <p:cNvSpPr>
            <a:spLocks noGrp="1"/>
          </p:cNvSpPr>
          <p:nvPr>
            <p:ph sz="quarter" idx="30"/>
          </p:nvPr>
        </p:nvSpPr>
        <p:spPr>
          <a:xfrm>
            <a:off x="866706" y="5952481"/>
            <a:ext cx="1571694" cy="388030"/>
          </a:xfrm>
        </p:spPr>
        <p:txBody>
          <a:bodyPr/>
          <a:lstStyle/>
          <a:p>
            <a:pPr marL="0" indent="0">
              <a:buNone/>
            </a:pPr>
            <a:r>
              <a:rPr lang="en-IN" sz="2200" b="1" dirty="0">
                <a:solidFill>
                  <a:schemeClr val="tx2"/>
                </a:solidFill>
                <a:latin typeface="+mn-lt"/>
              </a:rPr>
              <a:t>A.</a:t>
            </a:r>
            <a:r>
              <a:rPr lang="en-IN" sz="2200" dirty="0">
                <a:solidFill>
                  <a:schemeClr val="tx2"/>
                </a:solidFill>
                <a:latin typeface="+mn-lt"/>
              </a:rPr>
              <a:t> </a:t>
            </a:r>
            <a:r>
              <a:rPr lang="en-IN" sz="2200" dirty="0">
                <a:latin typeface="+mn-lt"/>
              </a:rPr>
              <a:t>removed</a:t>
            </a:r>
          </a:p>
        </p:txBody>
      </p:sp>
      <p:sp>
        <p:nvSpPr>
          <p:cNvPr id="20" name="Content Placeholder 19">
            <a:extLst>
              <a:ext uri="{FF2B5EF4-FFF2-40B4-BE49-F238E27FC236}">
                <a16:creationId xmlns:a16="http://schemas.microsoft.com/office/drawing/2014/main" id="{2ED35556-15E7-4069-B3D1-FA70B5C44B15}"/>
              </a:ext>
            </a:extLst>
          </p:cNvPr>
          <p:cNvSpPr>
            <a:spLocks noGrp="1"/>
          </p:cNvSpPr>
          <p:nvPr>
            <p:ph sz="quarter" idx="31"/>
          </p:nvPr>
        </p:nvSpPr>
        <p:spPr>
          <a:xfrm>
            <a:off x="2892431" y="5930253"/>
            <a:ext cx="1606998" cy="424773"/>
          </a:xfrm>
        </p:spPr>
        <p:txBody>
          <a:bodyPr/>
          <a:lstStyle/>
          <a:p>
            <a:pPr marL="0" indent="0">
              <a:buNone/>
            </a:pPr>
            <a:r>
              <a:rPr lang="en-IN" sz="2200" b="1" dirty="0">
                <a:solidFill>
                  <a:schemeClr val="tx2"/>
                </a:solidFill>
                <a:latin typeface="+mn-lt"/>
              </a:rPr>
              <a:t>B.</a:t>
            </a:r>
            <a:r>
              <a:rPr lang="en-IN" sz="2200" dirty="0">
                <a:solidFill>
                  <a:schemeClr val="tx2"/>
                </a:solidFill>
                <a:latin typeface="+mn-lt"/>
              </a:rPr>
              <a:t> </a:t>
            </a:r>
            <a:r>
              <a:rPr lang="en-IN" sz="2200" dirty="0">
                <a:latin typeface="+mn-lt"/>
              </a:rPr>
              <a:t>added</a:t>
            </a:r>
          </a:p>
        </p:txBody>
      </p:sp>
    </p:spTree>
    <p:extLst>
      <p:ext uri="{BB962C8B-B14F-4D97-AF65-F5344CB8AC3E}">
        <p14:creationId xmlns:p14="http://schemas.microsoft.com/office/powerpoint/2010/main" val="1075796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45442" y="1658315"/>
            <a:ext cx="8452373" cy="399085"/>
          </a:xfrm>
        </p:spPr>
        <p:txBody>
          <a:bodyPr/>
          <a:lstStyle/>
          <a:p>
            <a:pPr marL="0" indent="0">
              <a:buNone/>
            </a:pPr>
            <a:r>
              <a:rPr lang="en-IN" sz="2200" dirty="0"/>
              <a:t>Use the cooling curve for water to answer each of the following:</a:t>
            </a:r>
          </a:p>
        </p:txBody>
      </p:sp>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459728" y="2134738"/>
            <a:ext cx="8048171" cy="362278"/>
          </a:xfrm>
        </p:spPr>
        <p:txBody>
          <a:bodyPr/>
          <a:lstStyle/>
          <a:p>
            <a:pPr marL="432000" indent="-432000">
              <a:buFont typeface="+mj-lt"/>
              <a:buAutoNum type="arabicPeriod"/>
            </a:pPr>
            <a:r>
              <a:rPr lang="en-IN" sz="2200" dirty="0"/>
              <a:t>Water condenses at a temperature of</a:t>
            </a:r>
          </a:p>
        </p:txBody>
      </p:sp>
      <p:sp>
        <p:nvSpPr>
          <p:cNvPr id="7" name="Content Placeholder 6">
            <a:extLst>
              <a:ext uri="{FF2B5EF4-FFF2-40B4-BE49-F238E27FC236}">
                <a16:creationId xmlns:a16="http://schemas.microsoft.com/office/drawing/2014/main" id="{52660D82-A46D-455F-8B21-32925BB333B5}"/>
              </a:ext>
            </a:extLst>
          </p:cNvPr>
          <p:cNvSpPr>
            <a:spLocks noGrp="1"/>
          </p:cNvSpPr>
          <p:nvPr>
            <p:ph sz="quarter" idx="18"/>
          </p:nvPr>
        </p:nvSpPr>
        <p:spPr>
          <a:xfrm>
            <a:off x="884329" y="2652225"/>
            <a:ext cx="416832" cy="366272"/>
          </a:xfrm>
        </p:spPr>
        <p:txBody>
          <a:bodyPr/>
          <a:lstStyle/>
          <a:p>
            <a:pPr marL="432" indent="0">
              <a:buNone/>
            </a:pPr>
            <a:r>
              <a:rPr lang="en-US" sz="2200" b="1" dirty="0">
                <a:solidFill>
                  <a:schemeClr val="tx2"/>
                </a:solidFill>
              </a:rPr>
              <a:t>C.</a:t>
            </a:r>
            <a:endParaRPr lang="en-IN" sz="2200" b="1" dirty="0">
              <a:solidFill>
                <a:schemeClr val="tx2"/>
              </a:solidFill>
            </a:endParaRPr>
          </a:p>
        </p:txBody>
      </p:sp>
      <p:graphicFrame>
        <p:nvGraphicFramePr>
          <p:cNvPr id="25" name="Object 24" descr="100 degrees Celsius">
            <a:extLst>
              <a:ext uri="{FF2B5EF4-FFF2-40B4-BE49-F238E27FC236}">
                <a16:creationId xmlns:a16="http://schemas.microsoft.com/office/drawing/2014/main" id="{750D0032-D2BC-4F8B-A853-C92668CF6159}"/>
              </a:ext>
            </a:extLst>
          </p:cNvPr>
          <p:cNvGraphicFramePr>
            <a:graphicFrameLocks noChangeAspect="1"/>
          </p:cNvGraphicFramePr>
          <p:nvPr>
            <p:extLst/>
          </p:nvPr>
        </p:nvGraphicFramePr>
        <p:xfrm>
          <a:off x="1443245" y="2692204"/>
          <a:ext cx="852488" cy="279400"/>
        </p:xfrm>
        <a:graphic>
          <a:graphicData uri="http://schemas.openxmlformats.org/presentationml/2006/ole">
            <mc:AlternateContent xmlns:mc="http://schemas.openxmlformats.org/markup-compatibility/2006">
              <mc:Choice xmlns:v="urn:schemas-microsoft-com:vml" Requires="v">
                <p:oleObj spid="_x0000_s59394" name="Equation" r:id="rId3" imgW="774360" imgH="253800" progId="Equation.DSMT4">
                  <p:embed/>
                </p:oleObj>
              </mc:Choice>
              <mc:Fallback>
                <p:oleObj name="Equation" r:id="rId3" imgW="774360" imgH="253800" progId="Equation.DSMT4">
                  <p:embed/>
                  <p:pic>
                    <p:nvPicPr>
                      <p:cNvPr id="25" name="Object 24" descr="100 degrees Celsius">
                        <a:extLst>
                          <a:ext uri="{FF2B5EF4-FFF2-40B4-BE49-F238E27FC236}">
                            <a16:creationId xmlns:a16="http://schemas.microsoft.com/office/drawing/2014/main" id="{750D0032-D2BC-4F8B-A853-C92668CF6159}"/>
                          </a:ext>
                        </a:extLst>
                      </p:cNvPr>
                      <p:cNvPicPr/>
                      <p:nvPr/>
                    </p:nvPicPr>
                    <p:blipFill>
                      <a:blip r:embed="rId4"/>
                      <a:stretch>
                        <a:fillRect/>
                      </a:stretch>
                    </p:blipFill>
                    <p:spPr>
                      <a:xfrm>
                        <a:off x="1443245" y="2692204"/>
                        <a:ext cx="852488" cy="2794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F3450D3-C0B7-4A77-ADB4-5C97DAF45895}"/>
              </a:ext>
            </a:extLst>
          </p:cNvPr>
          <p:cNvSpPr>
            <a:spLocks noGrp="1"/>
          </p:cNvSpPr>
          <p:nvPr>
            <p:ph sz="quarter" idx="19"/>
          </p:nvPr>
        </p:nvSpPr>
        <p:spPr>
          <a:xfrm>
            <a:off x="459729" y="3237176"/>
            <a:ext cx="2980157" cy="377092"/>
          </a:xfrm>
        </p:spPr>
        <p:txBody>
          <a:bodyPr/>
          <a:lstStyle/>
          <a:p>
            <a:pPr marL="432000" indent="-432000">
              <a:buFont typeface="+mj-lt"/>
              <a:buAutoNum type="arabicPeriod" startAt="2"/>
            </a:pPr>
            <a:r>
              <a:rPr lang="en-IN" sz="2200" dirty="0"/>
              <a:t>At a temperature of</a:t>
            </a:r>
          </a:p>
        </p:txBody>
      </p:sp>
      <p:graphicFrame>
        <p:nvGraphicFramePr>
          <p:cNvPr id="26" name="Object 25" descr="0 degrees Celsius">
            <a:extLst>
              <a:ext uri="{FF2B5EF4-FFF2-40B4-BE49-F238E27FC236}">
                <a16:creationId xmlns:a16="http://schemas.microsoft.com/office/drawing/2014/main" id="{B3469931-9CE4-4851-9C25-807105C3D224}"/>
              </a:ext>
            </a:extLst>
          </p:cNvPr>
          <p:cNvGraphicFramePr>
            <a:graphicFrameLocks noChangeAspect="1"/>
          </p:cNvGraphicFramePr>
          <p:nvPr>
            <p:extLst/>
          </p:nvPr>
        </p:nvGraphicFramePr>
        <p:xfrm>
          <a:off x="3516769" y="3281452"/>
          <a:ext cx="614363" cy="306388"/>
        </p:xfrm>
        <a:graphic>
          <a:graphicData uri="http://schemas.openxmlformats.org/presentationml/2006/ole">
            <mc:AlternateContent xmlns:mc="http://schemas.openxmlformats.org/markup-compatibility/2006">
              <mc:Choice xmlns:v="urn:schemas-microsoft-com:vml" Requires="v">
                <p:oleObj spid="_x0000_s59395" name="Equation" r:id="rId5" imgW="558720" imgH="279360" progId="Equation.DSMT4">
                  <p:embed/>
                </p:oleObj>
              </mc:Choice>
              <mc:Fallback>
                <p:oleObj name="Equation" r:id="rId5" imgW="558720" imgH="279360" progId="Equation.DSMT4">
                  <p:embed/>
                  <p:pic>
                    <p:nvPicPr>
                      <p:cNvPr id="26" name="Object 25" descr="0 degrees Celsius">
                        <a:extLst>
                          <a:ext uri="{FF2B5EF4-FFF2-40B4-BE49-F238E27FC236}">
                            <a16:creationId xmlns:a16="http://schemas.microsoft.com/office/drawing/2014/main" id="{B3469931-9CE4-4851-9C25-807105C3D224}"/>
                          </a:ext>
                        </a:extLst>
                      </p:cNvPr>
                      <p:cNvPicPr/>
                      <p:nvPr/>
                    </p:nvPicPr>
                    <p:blipFill>
                      <a:blip r:embed="rId6"/>
                      <a:stretch>
                        <a:fillRect/>
                      </a:stretch>
                    </p:blipFill>
                    <p:spPr>
                      <a:xfrm>
                        <a:off x="3516769" y="3281452"/>
                        <a:ext cx="614363" cy="306388"/>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55556C0-63B1-4DA5-B865-ED7EBB1C8A43}"/>
              </a:ext>
            </a:extLst>
          </p:cNvPr>
          <p:cNvSpPr>
            <a:spLocks noGrp="1"/>
          </p:cNvSpPr>
          <p:nvPr>
            <p:ph sz="quarter" idx="20"/>
          </p:nvPr>
        </p:nvSpPr>
        <p:spPr>
          <a:xfrm>
            <a:off x="4251558" y="3243578"/>
            <a:ext cx="1554158" cy="401556"/>
          </a:xfrm>
        </p:spPr>
        <p:txBody>
          <a:bodyPr/>
          <a:lstStyle/>
          <a:p>
            <a:pPr marL="0" indent="0">
              <a:buNone/>
            </a:pPr>
            <a:r>
              <a:rPr lang="en-IN" sz="2200" dirty="0"/>
              <a:t>liquid water</a:t>
            </a:r>
          </a:p>
        </p:txBody>
      </p:sp>
      <p:sp>
        <p:nvSpPr>
          <p:cNvPr id="10" name="Content Placeholder 9">
            <a:extLst>
              <a:ext uri="{FF2B5EF4-FFF2-40B4-BE49-F238E27FC236}">
                <a16:creationId xmlns:a16="http://schemas.microsoft.com/office/drawing/2014/main" id="{8B8E351B-25DD-44F6-BC12-1C6981365991}"/>
              </a:ext>
            </a:extLst>
          </p:cNvPr>
          <p:cNvSpPr>
            <a:spLocks noGrp="1"/>
          </p:cNvSpPr>
          <p:nvPr>
            <p:ph sz="quarter" idx="21"/>
          </p:nvPr>
        </p:nvSpPr>
        <p:spPr>
          <a:xfrm>
            <a:off x="866706" y="3816155"/>
            <a:ext cx="1455577" cy="373359"/>
          </a:xfrm>
        </p:spPr>
        <p:txBody>
          <a:bodyPr/>
          <a:lstStyle/>
          <a:p>
            <a:pPr marL="432" indent="0">
              <a:buNone/>
            </a:pPr>
            <a:r>
              <a:rPr lang="en-IN" sz="2200" b="1" dirty="0">
                <a:solidFill>
                  <a:schemeClr val="tx2"/>
                </a:solidFill>
              </a:rPr>
              <a:t>A.</a:t>
            </a:r>
            <a:r>
              <a:rPr lang="en-IN" sz="2200" dirty="0">
                <a:solidFill>
                  <a:schemeClr val="tx2"/>
                </a:solidFill>
              </a:rPr>
              <a:t> </a:t>
            </a:r>
            <a:r>
              <a:rPr lang="en-IN" sz="2200" dirty="0"/>
              <a:t>freezes</a:t>
            </a:r>
          </a:p>
        </p:txBody>
      </p:sp>
      <p:sp>
        <p:nvSpPr>
          <p:cNvPr id="13" name="Content Placeholder 12">
            <a:extLst>
              <a:ext uri="{FF2B5EF4-FFF2-40B4-BE49-F238E27FC236}">
                <a16:creationId xmlns:a16="http://schemas.microsoft.com/office/drawing/2014/main" id="{D7A2CB86-18A9-4B01-800A-784A25DE6EE4}"/>
              </a:ext>
            </a:extLst>
          </p:cNvPr>
          <p:cNvSpPr>
            <a:spLocks noGrp="1"/>
          </p:cNvSpPr>
          <p:nvPr>
            <p:ph sz="quarter" idx="24"/>
          </p:nvPr>
        </p:nvSpPr>
        <p:spPr>
          <a:xfrm>
            <a:off x="450850" y="4370916"/>
            <a:ext cx="826407" cy="375581"/>
          </a:xfrm>
        </p:spPr>
        <p:txBody>
          <a:bodyPr/>
          <a:lstStyle/>
          <a:p>
            <a:pPr marL="432000" indent="-432000">
              <a:buFont typeface="+mj-lt"/>
              <a:buAutoNum type="arabicPeriod" startAt="3"/>
            </a:pPr>
            <a:r>
              <a:rPr lang="en-IN" sz="2200" dirty="0">
                <a:latin typeface="+mn-lt"/>
              </a:rPr>
              <a:t>At</a:t>
            </a:r>
          </a:p>
        </p:txBody>
      </p:sp>
      <p:graphicFrame>
        <p:nvGraphicFramePr>
          <p:cNvPr id="27" name="Object 26" descr="40 degrees Celsius">
            <a:extLst>
              <a:ext uri="{FF2B5EF4-FFF2-40B4-BE49-F238E27FC236}">
                <a16:creationId xmlns:a16="http://schemas.microsoft.com/office/drawing/2014/main" id="{5C236CC4-DDC5-48F9-9CE1-2CDAC3FF6DD1}"/>
              </a:ext>
            </a:extLst>
          </p:cNvPr>
          <p:cNvGraphicFramePr>
            <a:graphicFrameLocks noChangeAspect="1"/>
          </p:cNvGraphicFramePr>
          <p:nvPr/>
        </p:nvGraphicFramePr>
        <p:xfrm>
          <a:off x="1366646" y="4416198"/>
          <a:ext cx="686629" cy="285016"/>
        </p:xfrm>
        <a:graphic>
          <a:graphicData uri="http://schemas.openxmlformats.org/presentationml/2006/ole">
            <mc:AlternateContent xmlns:mc="http://schemas.openxmlformats.org/markup-compatibility/2006">
              <mc:Choice xmlns:v="urn:schemas-microsoft-com:vml" Requires="v">
                <p:oleObj spid="_x0000_s59396" name="Equation" r:id="rId7" imgW="672840" imgH="279360" progId="Equation.DSMT4">
                  <p:embed/>
                </p:oleObj>
              </mc:Choice>
              <mc:Fallback>
                <p:oleObj name="Equation" r:id="rId7" imgW="672840" imgH="279360" progId="Equation.DSMT4">
                  <p:embed/>
                  <p:pic>
                    <p:nvPicPr>
                      <p:cNvPr id="27" name="Object 26" descr="40 degrees Celsius">
                        <a:extLst>
                          <a:ext uri="{FF2B5EF4-FFF2-40B4-BE49-F238E27FC236}">
                            <a16:creationId xmlns:a16="http://schemas.microsoft.com/office/drawing/2014/main" id="{5C236CC4-DDC5-48F9-9CE1-2CDAC3FF6DD1}"/>
                          </a:ext>
                        </a:extLst>
                      </p:cNvPr>
                      <p:cNvPicPr/>
                      <p:nvPr/>
                    </p:nvPicPr>
                    <p:blipFill>
                      <a:blip r:embed="rId8"/>
                      <a:stretch>
                        <a:fillRect/>
                      </a:stretch>
                    </p:blipFill>
                    <p:spPr>
                      <a:xfrm>
                        <a:off x="1366646" y="4416198"/>
                        <a:ext cx="686629" cy="285016"/>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F0BEBD0C-4D63-471F-803B-4DF13BB3538F}"/>
              </a:ext>
            </a:extLst>
          </p:cNvPr>
          <p:cNvSpPr>
            <a:spLocks noGrp="1"/>
          </p:cNvSpPr>
          <p:nvPr>
            <p:ph sz="quarter" idx="25"/>
          </p:nvPr>
        </p:nvSpPr>
        <p:spPr>
          <a:xfrm>
            <a:off x="2157178" y="4351444"/>
            <a:ext cx="1340765" cy="379954"/>
          </a:xfrm>
        </p:spPr>
        <p:txBody>
          <a:bodyPr/>
          <a:lstStyle/>
          <a:p>
            <a:pPr marL="0" indent="0">
              <a:buNone/>
            </a:pPr>
            <a:r>
              <a:rPr lang="en-IN" sz="2200" dirty="0"/>
              <a:t>water is a</a:t>
            </a:r>
            <a:endParaRPr lang="en-IN" sz="2200" dirty="0">
              <a:latin typeface="+mn-lt"/>
            </a:endParaRPr>
          </a:p>
        </p:txBody>
      </p:sp>
      <p:sp>
        <p:nvSpPr>
          <p:cNvPr id="16" name="Content Placeholder 15">
            <a:extLst>
              <a:ext uri="{FF2B5EF4-FFF2-40B4-BE49-F238E27FC236}">
                <a16:creationId xmlns:a16="http://schemas.microsoft.com/office/drawing/2014/main" id="{0749B994-8A21-4FC8-99E0-1D8F743A1851}"/>
              </a:ext>
            </a:extLst>
          </p:cNvPr>
          <p:cNvSpPr>
            <a:spLocks noGrp="1"/>
          </p:cNvSpPr>
          <p:nvPr>
            <p:ph sz="quarter" idx="27"/>
          </p:nvPr>
        </p:nvSpPr>
        <p:spPr>
          <a:xfrm>
            <a:off x="866706" y="4893134"/>
            <a:ext cx="1461854" cy="389721"/>
          </a:xfrm>
        </p:spPr>
        <p:txBody>
          <a:bodyPr/>
          <a:lstStyle/>
          <a:p>
            <a:pPr marL="0" indent="0">
              <a:buNone/>
            </a:pPr>
            <a:r>
              <a:rPr lang="en-IN" sz="2200" b="1" dirty="0">
                <a:solidFill>
                  <a:schemeClr val="tx2"/>
                </a:solidFill>
                <a:latin typeface="+mn-lt"/>
              </a:rPr>
              <a:t>B.</a:t>
            </a:r>
            <a:r>
              <a:rPr lang="en-IN" sz="2200" dirty="0">
                <a:solidFill>
                  <a:schemeClr val="tx2"/>
                </a:solidFill>
                <a:latin typeface="+mn-lt"/>
              </a:rPr>
              <a:t> </a:t>
            </a:r>
            <a:r>
              <a:rPr lang="en-IN" sz="2200" dirty="0">
                <a:latin typeface="+mn-lt"/>
              </a:rPr>
              <a:t>Liquid</a:t>
            </a:r>
          </a:p>
        </p:txBody>
      </p:sp>
      <p:sp>
        <p:nvSpPr>
          <p:cNvPr id="18" name="Content Placeholder 17">
            <a:extLst>
              <a:ext uri="{FF2B5EF4-FFF2-40B4-BE49-F238E27FC236}">
                <a16:creationId xmlns:a16="http://schemas.microsoft.com/office/drawing/2014/main" id="{B4E46835-DBC3-4AB1-95FB-75F3A0B24E35}"/>
              </a:ext>
            </a:extLst>
          </p:cNvPr>
          <p:cNvSpPr>
            <a:spLocks noGrp="1"/>
          </p:cNvSpPr>
          <p:nvPr>
            <p:ph sz="quarter" idx="29"/>
          </p:nvPr>
        </p:nvSpPr>
        <p:spPr>
          <a:xfrm>
            <a:off x="447675" y="5434731"/>
            <a:ext cx="4080782" cy="383268"/>
          </a:xfrm>
        </p:spPr>
        <p:txBody>
          <a:bodyPr/>
          <a:lstStyle/>
          <a:p>
            <a:pPr marL="432000" indent="-432000">
              <a:buFont typeface="+mj-lt"/>
              <a:buAutoNum type="arabicPeriod" startAt="4"/>
            </a:pPr>
            <a:r>
              <a:rPr lang="en-IN" sz="2200" dirty="0">
                <a:latin typeface="+mn-lt"/>
              </a:rPr>
              <a:t>When water freezes, heat is</a:t>
            </a:r>
          </a:p>
        </p:txBody>
      </p:sp>
      <p:sp>
        <p:nvSpPr>
          <p:cNvPr id="19" name="Content Placeholder 18">
            <a:extLst>
              <a:ext uri="{FF2B5EF4-FFF2-40B4-BE49-F238E27FC236}">
                <a16:creationId xmlns:a16="http://schemas.microsoft.com/office/drawing/2014/main" id="{D5912F52-0EA1-49F5-B41F-92323D0D0D47}"/>
              </a:ext>
            </a:extLst>
          </p:cNvPr>
          <p:cNvSpPr>
            <a:spLocks noGrp="1"/>
          </p:cNvSpPr>
          <p:nvPr>
            <p:ph sz="quarter" idx="30"/>
          </p:nvPr>
        </p:nvSpPr>
        <p:spPr>
          <a:xfrm>
            <a:off x="866706" y="5952481"/>
            <a:ext cx="1571694" cy="388030"/>
          </a:xfrm>
        </p:spPr>
        <p:txBody>
          <a:bodyPr/>
          <a:lstStyle/>
          <a:p>
            <a:pPr marL="0" indent="0">
              <a:buNone/>
            </a:pPr>
            <a:r>
              <a:rPr lang="en-IN" sz="2200" b="1" dirty="0">
                <a:solidFill>
                  <a:schemeClr val="tx2"/>
                </a:solidFill>
                <a:latin typeface="+mn-lt"/>
              </a:rPr>
              <a:t>A.</a:t>
            </a:r>
            <a:r>
              <a:rPr lang="en-IN" sz="2200" dirty="0">
                <a:solidFill>
                  <a:schemeClr val="tx2"/>
                </a:solidFill>
                <a:latin typeface="+mn-lt"/>
              </a:rPr>
              <a:t> </a:t>
            </a:r>
            <a:r>
              <a:rPr lang="en-IN" sz="2200" dirty="0">
                <a:latin typeface="+mn-lt"/>
              </a:rPr>
              <a:t>removed</a:t>
            </a:r>
          </a:p>
        </p:txBody>
      </p:sp>
    </p:spTree>
    <p:extLst>
      <p:ext uri="{BB962C8B-B14F-4D97-AF65-F5344CB8AC3E}">
        <p14:creationId xmlns:p14="http://schemas.microsoft.com/office/powerpoint/2010/main" val="20684430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Learning Check 5</a:t>
            </a:r>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1550046"/>
            <a:ext cx="3902410" cy="409383"/>
          </a:xfrm>
        </p:spPr>
        <p:txBody>
          <a:bodyPr/>
          <a:lstStyle/>
          <a:p>
            <a:pPr marL="432" indent="0">
              <a:buNone/>
            </a:pPr>
            <a:r>
              <a:rPr lang="en-IN" sz="2400" dirty="0"/>
              <a:t>A 175-g</a:t>
            </a:r>
            <a:r>
              <a:rPr lang="en-IN" sz="100" dirty="0">
                <a:solidFill>
                  <a:schemeClr val="bg1"/>
                </a:solidFill>
              </a:rPr>
              <a:t>rams</a:t>
            </a:r>
            <a:r>
              <a:rPr lang="en-IN" sz="2400" dirty="0"/>
              <a:t> sample of steam at</a:t>
            </a:r>
          </a:p>
        </p:txBody>
      </p:sp>
      <p:graphicFrame>
        <p:nvGraphicFramePr>
          <p:cNvPr id="23" name="Object 22" descr="100 degrees Celsius">
            <a:extLst>
              <a:ext uri="{FF2B5EF4-FFF2-40B4-BE49-F238E27FC236}">
                <a16:creationId xmlns:a16="http://schemas.microsoft.com/office/drawing/2014/main" id="{EEA164E2-2C57-40C4-8D68-8CF5CB642A8A}"/>
              </a:ext>
            </a:extLst>
          </p:cNvPr>
          <p:cNvGraphicFramePr>
            <a:graphicFrameLocks noChangeAspect="1"/>
          </p:cNvGraphicFramePr>
          <p:nvPr>
            <p:extLst/>
          </p:nvPr>
        </p:nvGraphicFramePr>
        <p:xfrm>
          <a:off x="4428128" y="1601649"/>
          <a:ext cx="810260" cy="279400"/>
        </p:xfrm>
        <a:graphic>
          <a:graphicData uri="http://schemas.openxmlformats.org/presentationml/2006/ole">
            <mc:AlternateContent xmlns:mc="http://schemas.openxmlformats.org/markup-compatibility/2006">
              <mc:Choice xmlns:v="urn:schemas-microsoft-com:vml" Requires="v">
                <p:oleObj spid="_x0000_s60418" name="Equation" r:id="rId3" imgW="736560" imgH="253800" progId="Equation.DSMT4">
                  <p:embed/>
                </p:oleObj>
              </mc:Choice>
              <mc:Fallback>
                <p:oleObj name="Equation" r:id="rId3" imgW="736560" imgH="253800" progId="Equation.DSMT4">
                  <p:embed/>
                  <p:pic>
                    <p:nvPicPr>
                      <p:cNvPr id="23" name="Object 22" descr="100 degrees Celsius">
                        <a:extLst>
                          <a:ext uri="{FF2B5EF4-FFF2-40B4-BE49-F238E27FC236}">
                            <a16:creationId xmlns:a16="http://schemas.microsoft.com/office/drawing/2014/main" id="{EEA164E2-2C57-40C4-8D68-8CF5CB642A8A}"/>
                          </a:ext>
                        </a:extLst>
                      </p:cNvPr>
                      <p:cNvPicPr/>
                      <p:nvPr/>
                    </p:nvPicPr>
                    <p:blipFill>
                      <a:blip r:embed="rId4"/>
                      <a:stretch>
                        <a:fillRect/>
                      </a:stretch>
                    </p:blipFill>
                    <p:spPr>
                      <a:xfrm>
                        <a:off x="4428128" y="1601649"/>
                        <a:ext cx="810260"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5388119" y="1524184"/>
            <a:ext cx="2478344" cy="404349"/>
          </a:xfrm>
        </p:spPr>
        <p:txBody>
          <a:bodyPr/>
          <a:lstStyle/>
          <a:p>
            <a:pPr marL="432" indent="0">
              <a:buNone/>
            </a:pPr>
            <a:r>
              <a:rPr lang="en-IN" sz="2400" dirty="0"/>
              <a:t>is emitted from a</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9728" y="2046588"/>
            <a:ext cx="6840482" cy="403680"/>
          </a:xfrm>
        </p:spPr>
        <p:txBody>
          <a:bodyPr/>
          <a:lstStyle/>
          <a:p>
            <a:pPr marL="432" indent="0">
              <a:buNone/>
            </a:pPr>
            <a:r>
              <a:rPr lang="en-IN" sz="2400" dirty="0"/>
              <a:t>volcano. It condenses, cools, and falls as snow at</a:t>
            </a:r>
          </a:p>
        </p:txBody>
      </p:sp>
      <p:graphicFrame>
        <p:nvGraphicFramePr>
          <p:cNvPr id="24" name="Object 23" descr="0.0 degrees Celsius.">
            <a:extLst>
              <a:ext uri="{FF2B5EF4-FFF2-40B4-BE49-F238E27FC236}">
                <a16:creationId xmlns:a16="http://schemas.microsoft.com/office/drawing/2014/main" id="{58345F85-3B9B-41C9-ADC9-D35A334BD68F}"/>
              </a:ext>
            </a:extLst>
          </p:cNvPr>
          <p:cNvGraphicFramePr>
            <a:graphicFrameLocks noChangeAspect="1"/>
          </p:cNvGraphicFramePr>
          <p:nvPr>
            <p:extLst/>
          </p:nvPr>
        </p:nvGraphicFramePr>
        <p:xfrm>
          <a:off x="7410398" y="2100146"/>
          <a:ext cx="852170" cy="279400"/>
        </p:xfrm>
        <a:graphic>
          <a:graphicData uri="http://schemas.openxmlformats.org/presentationml/2006/ole">
            <mc:AlternateContent xmlns:mc="http://schemas.openxmlformats.org/markup-compatibility/2006">
              <mc:Choice xmlns:v="urn:schemas-microsoft-com:vml" Requires="v">
                <p:oleObj spid="_x0000_s60419" name="Equation" r:id="rId5" imgW="774360" imgH="253800" progId="Equation.DSMT4">
                  <p:embed/>
                </p:oleObj>
              </mc:Choice>
              <mc:Fallback>
                <p:oleObj name="Equation" r:id="rId5" imgW="774360" imgH="253800" progId="Equation.DSMT4">
                  <p:embed/>
                  <p:pic>
                    <p:nvPicPr>
                      <p:cNvPr id="24" name="Object 23" descr="0.0 degrees Celsius.">
                        <a:extLst>
                          <a:ext uri="{FF2B5EF4-FFF2-40B4-BE49-F238E27FC236}">
                            <a16:creationId xmlns:a16="http://schemas.microsoft.com/office/drawing/2014/main" id="{58345F85-3B9B-41C9-ADC9-D35A334BD68F}"/>
                          </a:ext>
                        </a:extLst>
                      </p:cNvPr>
                      <p:cNvPicPr/>
                      <p:nvPr/>
                    </p:nvPicPr>
                    <p:blipFill>
                      <a:blip r:embed="rId6"/>
                      <a:stretch>
                        <a:fillRect/>
                      </a:stretch>
                    </p:blipFill>
                    <p:spPr>
                      <a:xfrm>
                        <a:off x="7410398" y="2100146"/>
                        <a:ext cx="852170" cy="2794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54025" y="2505227"/>
            <a:ext cx="5104946" cy="397631"/>
          </a:xfrm>
        </p:spPr>
        <p:txBody>
          <a:bodyPr/>
          <a:lstStyle/>
          <a:p>
            <a:pPr marL="432" indent="0">
              <a:buNone/>
            </a:pPr>
            <a:r>
              <a:rPr lang="en-IN" sz="2400" dirty="0"/>
              <a:t>How many kilojoules were released?</a:t>
            </a:r>
          </a:p>
        </p:txBody>
      </p:sp>
      <p:sp>
        <p:nvSpPr>
          <p:cNvPr id="7" name="Content Placeholder 6">
            <a:extLst>
              <a:ext uri="{FF2B5EF4-FFF2-40B4-BE49-F238E27FC236}">
                <a16:creationId xmlns:a16="http://schemas.microsoft.com/office/drawing/2014/main" id="{52660D82-A46D-455F-8B21-32925BB333B5}"/>
              </a:ext>
            </a:extLst>
          </p:cNvPr>
          <p:cNvSpPr>
            <a:spLocks noGrp="1"/>
          </p:cNvSpPr>
          <p:nvPr>
            <p:ph sz="quarter" idx="18"/>
          </p:nvPr>
        </p:nvSpPr>
        <p:spPr>
          <a:xfrm>
            <a:off x="454025" y="3001042"/>
            <a:ext cx="1679575" cy="1614500"/>
          </a:xfrm>
        </p:spPr>
        <p:txBody>
          <a:bodyPr/>
          <a:lstStyle/>
          <a:p>
            <a:pPr marL="432" indent="0">
              <a:buNone/>
            </a:pPr>
            <a:r>
              <a:rPr lang="en-IN" sz="2400" dirty="0">
                <a:solidFill>
                  <a:schemeClr val="tx2"/>
                </a:solidFill>
              </a:rPr>
              <a:t>A. </a:t>
            </a:r>
            <a:r>
              <a:rPr lang="en-IN" sz="2400" dirty="0"/>
              <a:t>396 k</a:t>
            </a:r>
            <a:r>
              <a:rPr lang="en-IN" sz="100" dirty="0">
                <a:solidFill>
                  <a:schemeClr val="bg1"/>
                </a:solidFill>
              </a:rPr>
              <a:t>ilo</a:t>
            </a:r>
            <a:r>
              <a:rPr lang="en-IN" sz="2400" dirty="0"/>
              <a:t>J</a:t>
            </a:r>
            <a:r>
              <a:rPr lang="en-IN" sz="100" dirty="0">
                <a:solidFill>
                  <a:schemeClr val="bg1"/>
                </a:solidFill>
              </a:rPr>
              <a:t>oules</a:t>
            </a:r>
          </a:p>
          <a:p>
            <a:pPr marL="432" indent="0">
              <a:buNone/>
            </a:pPr>
            <a:r>
              <a:rPr lang="en-IN" sz="2400" dirty="0">
                <a:solidFill>
                  <a:schemeClr val="tx2"/>
                </a:solidFill>
              </a:rPr>
              <a:t>B. </a:t>
            </a:r>
            <a:r>
              <a:rPr lang="en-IN" sz="2400" dirty="0"/>
              <a:t>528 k</a:t>
            </a:r>
            <a:r>
              <a:rPr lang="en-IN" sz="100" dirty="0">
                <a:solidFill>
                  <a:schemeClr val="bg1"/>
                </a:solidFill>
              </a:rPr>
              <a:t>ilo</a:t>
            </a:r>
            <a:r>
              <a:rPr lang="en-IN" sz="2400" dirty="0"/>
              <a:t>J</a:t>
            </a:r>
            <a:r>
              <a:rPr lang="en-IN" sz="100" dirty="0">
                <a:solidFill>
                  <a:schemeClr val="bg1"/>
                </a:solidFill>
              </a:rPr>
              <a:t>oules</a:t>
            </a:r>
          </a:p>
          <a:p>
            <a:pPr marL="432" indent="0">
              <a:buNone/>
            </a:pPr>
            <a:r>
              <a:rPr lang="en-IN" sz="2400" dirty="0">
                <a:solidFill>
                  <a:schemeClr val="tx2"/>
                </a:solidFill>
              </a:rPr>
              <a:t>C. </a:t>
            </a:r>
            <a:r>
              <a:rPr lang="en-IN" sz="2400" dirty="0"/>
              <a:t>133 k</a:t>
            </a:r>
            <a:r>
              <a:rPr lang="en-IN" sz="100" dirty="0">
                <a:solidFill>
                  <a:schemeClr val="bg1"/>
                </a:solidFill>
              </a:rPr>
              <a:t>ilo</a:t>
            </a:r>
            <a:r>
              <a:rPr lang="en-IN" sz="2400" dirty="0"/>
              <a:t>J</a:t>
            </a:r>
            <a:r>
              <a:rPr lang="en-IN" sz="100" dirty="0">
                <a:solidFill>
                  <a:schemeClr val="bg1"/>
                </a:solidFill>
              </a:rPr>
              <a:t>oules</a:t>
            </a:r>
          </a:p>
        </p:txBody>
      </p:sp>
    </p:spTree>
    <p:extLst>
      <p:ext uri="{BB962C8B-B14F-4D97-AF65-F5344CB8AC3E}">
        <p14:creationId xmlns:p14="http://schemas.microsoft.com/office/powerpoint/2010/main" val="29767590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5 </a:t>
            </a:r>
            <a:r>
              <a:rPr lang="en-IN" sz="2000" b="0" dirty="0"/>
              <a:t>(1 of 6)</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29915" y="1536796"/>
            <a:ext cx="3897086" cy="409383"/>
          </a:xfrm>
        </p:spPr>
        <p:txBody>
          <a:bodyPr/>
          <a:lstStyle/>
          <a:p>
            <a:pPr marL="432" indent="0">
              <a:buNone/>
            </a:pPr>
            <a:r>
              <a:rPr lang="en-IN" sz="2400" dirty="0"/>
              <a:t>A 175-g</a:t>
            </a:r>
            <a:r>
              <a:rPr lang="en-IN" sz="100" dirty="0">
                <a:solidFill>
                  <a:schemeClr val="bg1"/>
                </a:solidFill>
              </a:rPr>
              <a:t>rams</a:t>
            </a:r>
            <a:r>
              <a:rPr lang="en-IN" sz="2400" dirty="0"/>
              <a:t> sample of steam at</a:t>
            </a:r>
          </a:p>
        </p:txBody>
      </p:sp>
      <p:graphicFrame>
        <p:nvGraphicFramePr>
          <p:cNvPr id="23" name="Object 22" descr="100 degrees Celsius">
            <a:extLst>
              <a:ext uri="{FF2B5EF4-FFF2-40B4-BE49-F238E27FC236}">
                <a16:creationId xmlns:a16="http://schemas.microsoft.com/office/drawing/2014/main" id="{EEA164E2-2C57-40C4-8D68-8CF5CB642A8A}"/>
              </a:ext>
            </a:extLst>
          </p:cNvPr>
          <p:cNvGraphicFramePr>
            <a:graphicFrameLocks noChangeAspect="1"/>
          </p:cNvGraphicFramePr>
          <p:nvPr>
            <p:extLst/>
          </p:nvPr>
        </p:nvGraphicFramePr>
        <p:xfrm>
          <a:off x="4401293" y="1604541"/>
          <a:ext cx="863702" cy="273895"/>
        </p:xfrm>
        <a:graphic>
          <a:graphicData uri="http://schemas.openxmlformats.org/presentationml/2006/ole">
            <mc:AlternateContent xmlns:mc="http://schemas.openxmlformats.org/markup-compatibility/2006">
              <mc:Choice xmlns:v="urn:schemas-microsoft-com:vml" Requires="v">
                <p:oleObj spid="_x0000_s61442" name="Equation" r:id="rId3" imgW="799920" imgH="253800" progId="Equation.DSMT4">
                  <p:embed/>
                </p:oleObj>
              </mc:Choice>
              <mc:Fallback>
                <p:oleObj name="Equation" r:id="rId3" imgW="799920" imgH="253800" progId="Equation.DSMT4">
                  <p:embed/>
                  <p:pic>
                    <p:nvPicPr>
                      <p:cNvPr id="23" name="Object 22" descr="100 degrees Celsius">
                        <a:extLst>
                          <a:ext uri="{FF2B5EF4-FFF2-40B4-BE49-F238E27FC236}">
                            <a16:creationId xmlns:a16="http://schemas.microsoft.com/office/drawing/2014/main" id="{EEA164E2-2C57-40C4-8D68-8CF5CB642A8A}"/>
                          </a:ext>
                        </a:extLst>
                      </p:cNvPr>
                      <p:cNvPicPr/>
                      <p:nvPr/>
                    </p:nvPicPr>
                    <p:blipFill>
                      <a:blip r:embed="rId4"/>
                      <a:stretch>
                        <a:fillRect/>
                      </a:stretch>
                    </p:blipFill>
                    <p:spPr>
                      <a:xfrm>
                        <a:off x="4401293" y="1604541"/>
                        <a:ext cx="863702" cy="27389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DD761F4F-67FF-4417-8F09-E6A36AB63F9C}"/>
              </a:ext>
            </a:extLst>
          </p:cNvPr>
          <p:cNvSpPr>
            <a:spLocks noGrp="1"/>
          </p:cNvSpPr>
          <p:nvPr>
            <p:ph sz="quarter" idx="15"/>
          </p:nvPr>
        </p:nvSpPr>
        <p:spPr>
          <a:xfrm>
            <a:off x="5458162" y="1541943"/>
            <a:ext cx="2456646" cy="404349"/>
          </a:xfrm>
        </p:spPr>
        <p:txBody>
          <a:bodyPr/>
          <a:lstStyle/>
          <a:p>
            <a:pPr marL="432" indent="0">
              <a:buNone/>
            </a:pPr>
            <a:r>
              <a:rPr lang="en-IN" sz="2400" dirty="0"/>
              <a:t>is emitted from a</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29915" y="2003234"/>
            <a:ext cx="6887029" cy="403680"/>
          </a:xfrm>
        </p:spPr>
        <p:txBody>
          <a:bodyPr/>
          <a:lstStyle/>
          <a:p>
            <a:pPr marL="432" indent="0">
              <a:buNone/>
            </a:pPr>
            <a:r>
              <a:rPr lang="en-IN" sz="2400" dirty="0"/>
              <a:t>volcano. It condenses, cools, and falls as snow at</a:t>
            </a:r>
          </a:p>
        </p:txBody>
      </p:sp>
      <p:graphicFrame>
        <p:nvGraphicFramePr>
          <p:cNvPr id="24" name="Object 23" descr="0.0 degrees Celsius.">
            <a:extLst>
              <a:ext uri="{FF2B5EF4-FFF2-40B4-BE49-F238E27FC236}">
                <a16:creationId xmlns:a16="http://schemas.microsoft.com/office/drawing/2014/main" id="{58345F85-3B9B-41C9-ADC9-D35A334BD68F}"/>
              </a:ext>
            </a:extLst>
          </p:cNvPr>
          <p:cNvGraphicFramePr>
            <a:graphicFrameLocks noChangeAspect="1"/>
          </p:cNvGraphicFramePr>
          <p:nvPr>
            <p:extLst/>
          </p:nvPr>
        </p:nvGraphicFramePr>
        <p:xfrm>
          <a:off x="7443753" y="2058180"/>
          <a:ext cx="852170" cy="279400"/>
        </p:xfrm>
        <a:graphic>
          <a:graphicData uri="http://schemas.openxmlformats.org/presentationml/2006/ole">
            <mc:AlternateContent xmlns:mc="http://schemas.openxmlformats.org/markup-compatibility/2006">
              <mc:Choice xmlns:v="urn:schemas-microsoft-com:vml" Requires="v">
                <p:oleObj spid="_x0000_s61443" name="Equation" r:id="rId5" imgW="774360" imgH="253800" progId="Equation.DSMT4">
                  <p:embed/>
                </p:oleObj>
              </mc:Choice>
              <mc:Fallback>
                <p:oleObj name="Equation" r:id="rId5" imgW="774360" imgH="253800" progId="Equation.DSMT4">
                  <p:embed/>
                  <p:pic>
                    <p:nvPicPr>
                      <p:cNvPr id="24" name="Object 23" descr="0.0 degrees Celsius.">
                        <a:extLst>
                          <a:ext uri="{FF2B5EF4-FFF2-40B4-BE49-F238E27FC236}">
                            <a16:creationId xmlns:a16="http://schemas.microsoft.com/office/drawing/2014/main" id="{58345F85-3B9B-41C9-ADC9-D35A334BD68F}"/>
                          </a:ext>
                        </a:extLst>
                      </p:cNvPr>
                      <p:cNvPicPr/>
                      <p:nvPr/>
                    </p:nvPicPr>
                    <p:blipFill>
                      <a:blip r:embed="rId6"/>
                      <a:stretch>
                        <a:fillRect/>
                      </a:stretch>
                    </p:blipFill>
                    <p:spPr>
                      <a:xfrm>
                        <a:off x="7443753" y="2058180"/>
                        <a:ext cx="852170" cy="2794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7009AA0-F4B4-4B4A-ADD1-97387A28A65F}"/>
              </a:ext>
            </a:extLst>
          </p:cNvPr>
          <p:cNvSpPr>
            <a:spLocks noGrp="1"/>
          </p:cNvSpPr>
          <p:nvPr>
            <p:ph sz="quarter" idx="17"/>
          </p:nvPr>
        </p:nvSpPr>
        <p:spPr>
          <a:xfrm>
            <a:off x="454025" y="2501491"/>
            <a:ext cx="5104946" cy="397631"/>
          </a:xfrm>
        </p:spPr>
        <p:txBody>
          <a:bodyPr/>
          <a:lstStyle/>
          <a:p>
            <a:pPr marL="432" indent="0">
              <a:buNone/>
            </a:pPr>
            <a:r>
              <a:rPr lang="en-IN" sz="2400" dirty="0"/>
              <a:t>How many kilojoules were released?</a:t>
            </a:r>
          </a:p>
        </p:txBody>
      </p:sp>
      <p:sp>
        <p:nvSpPr>
          <p:cNvPr id="7" name="Content Placeholder 6">
            <a:extLst>
              <a:ext uri="{FF2B5EF4-FFF2-40B4-BE49-F238E27FC236}">
                <a16:creationId xmlns:a16="http://schemas.microsoft.com/office/drawing/2014/main" id="{52660D82-A46D-455F-8B21-32925BB333B5}"/>
              </a:ext>
            </a:extLst>
          </p:cNvPr>
          <p:cNvSpPr>
            <a:spLocks noGrp="1"/>
          </p:cNvSpPr>
          <p:nvPr>
            <p:ph sz="quarter" idx="18"/>
          </p:nvPr>
        </p:nvSpPr>
        <p:spPr>
          <a:xfrm>
            <a:off x="454025" y="3001042"/>
            <a:ext cx="6890204" cy="424329"/>
          </a:xfrm>
        </p:spPr>
        <p:txBody>
          <a:bodyPr/>
          <a:lstStyle/>
          <a:p>
            <a:pPr marL="432" indent="0">
              <a:buNone/>
            </a:pPr>
            <a:r>
              <a:rPr lang="en-IN" sz="2400" b="1" dirty="0"/>
              <a:t>Step 1 State the given and needed quantities.</a:t>
            </a:r>
          </a:p>
        </p:txBody>
      </p:sp>
      <p:graphicFrame>
        <p:nvGraphicFramePr>
          <p:cNvPr id="25" name="Table 25">
            <a:extLst>
              <a:ext uri="{FF2B5EF4-FFF2-40B4-BE49-F238E27FC236}">
                <a16:creationId xmlns:a16="http://schemas.microsoft.com/office/drawing/2014/main" id="{2D63B63C-5797-422A-9530-D24EBB8059A2}"/>
              </a:ext>
            </a:extLst>
          </p:cNvPr>
          <p:cNvGraphicFramePr>
            <a:graphicFrameLocks noGrp="1"/>
          </p:cNvGraphicFramePr>
          <p:nvPr>
            <p:ph sz="quarter" idx="19"/>
            <p:extLst/>
          </p:nvPr>
        </p:nvGraphicFramePr>
        <p:xfrm>
          <a:off x="429915" y="3655584"/>
          <a:ext cx="8239124" cy="2103120"/>
        </p:xfrm>
        <a:graphic>
          <a:graphicData uri="http://schemas.openxmlformats.org/drawingml/2006/table">
            <a:tbl>
              <a:tblPr firstRow="1" bandRow="1">
                <a:tableStyleId>{40F9630F-82C1-40B7-BC3A-925EFCFF5E92}</a:tableStyleId>
              </a:tblPr>
              <a:tblGrid>
                <a:gridCol w="2342314">
                  <a:extLst>
                    <a:ext uri="{9D8B030D-6E8A-4147-A177-3AD203B41FA5}">
                      <a16:colId xmlns:a16="http://schemas.microsoft.com/office/drawing/2014/main" val="3890147165"/>
                    </a:ext>
                  </a:extLst>
                </a:gridCol>
                <a:gridCol w="1524000">
                  <a:extLst>
                    <a:ext uri="{9D8B030D-6E8A-4147-A177-3AD203B41FA5}">
                      <a16:colId xmlns:a16="http://schemas.microsoft.com/office/drawing/2014/main" val="4159924482"/>
                    </a:ext>
                  </a:extLst>
                </a:gridCol>
                <a:gridCol w="2467428">
                  <a:extLst>
                    <a:ext uri="{9D8B030D-6E8A-4147-A177-3AD203B41FA5}">
                      <a16:colId xmlns:a16="http://schemas.microsoft.com/office/drawing/2014/main" val="641583173"/>
                    </a:ext>
                  </a:extLst>
                </a:gridCol>
                <a:gridCol w="1905382">
                  <a:extLst>
                    <a:ext uri="{9D8B030D-6E8A-4147-A177-3AD203B41FA5}">
                      <a16:colId xmlns:a16="http://schemas.microsoft.com/office/drawing/2014/main" val="3397043947"/>
                    </a:ext>
                  </a:extLst>
                </a:gridCol>
              </a:tblGrid>
              <a:tr h="370840">
                <a:tc>
                  <a:txBody>
                    <a:bodyPr/>
                    <a:lstStyle/>
                    <a:p>
                      <a:pPr algn="ctr"/>
                      <a:r>
                        <a:rPr lang="en-IN" sz="1800" b="1" baseline="0" dirty="0">
                          <a:solidFill>
                            <a:schemeClr val="tx1"/>
                          </a:solidFill>
                          <a:latin typeface="+mn-lt"/>
                        </a:rPr>
                        <a:t>Analyze </a:t>
                      </a:r>
                      <a:r>
                        <a:rPr lang="en-US" sz="1800" b="1" baseline="0" dirty="0">
                          <a:solidFill>
                            <a:schemeClr val="tx1"/>
                          </a:solidFill>
                          <a:latin typeface="+mn-lt"/>
                          <a:cs typeface="Times New Roman" pitchFamily="18" charset="0"/>
                        </a:rPr>
                        <a:t>the Problem</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Given</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Need</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cs typeface="Times New Roman" pitchFamily="18" charset="0"/>
                        </a:rPr>
                        <a:t>Connect</a:t>
                      </a:r>
                      <a:endParaRPr lang="en-IN" sz="1800" b="1"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5120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175 g</a:t>
                      </a:r>
                      <a:r>
                        <a:rPr lang="en-US" sz="100" baseline="0" dirty="0">
                          <a:solidFill>
                            <a:schemeClr val="tx1"/>
                          </a:solidFill>
                          <a:latin typeface="+mn-lt"/>
                          <a:ea typeface="ＭＳ Ｐゴシック" charset="0"/>
                          <a:cs typeface="Times New Roman"/>
                        </a:rPr>
                        <a:t>rams</a:t>
                      </a:r>
                      <a:r>
                        <a:rPr lang="en-US" sz="1800" baseline="0" dirty="0">
                          <a:solidFill>
                            <a:schemeClr val="tx1"/>
                          </a:solidFill>
                          <a:latin typeface="+mn-lt"/>
                          <a:ea typeface="ＭＳ Ｐゴシック" charset="0"/>
                          <a:cs typeface="Times New Roman"/>
                        </a:rPr>
                        <a:t> of steam at</a:t>
                      </a:r>
                      <a:br>
                        <a:rPr lang="en-US" sz="1800" baseline="0" dirty="0">
                          <a:solidFill>
                            <a:schemeClr val="tx1"/>
                          </a:solidFill>
                          <a:latin typeface="+mn-lt"/>
                          <a:ea typeface="ＭＳ Ｐゴシック" charset="0"/>
                          <a:cs typeface="Times New Roman"/>
                        </a:rPr>
                      </a:br>
                      <a:r>
                        <a:rPr lang="en-US" sz="100" baseline="0" dirty="0">
                          <a:solidFill>
                            <a:schemeClr val="tx1"/>
                          </a:solidFill>
                          <a:latin typeface="+mn-lt"/>
                          <a:ea typeface="ＭＳ Ｐゴシック" charset="0"/>
                          <a:cs typeface="Times New Roman"/>
                        </a:rPr>
                        <a:t>100 degrees Celsius</a:t>
                      </a:r>
                    </a:p>
                    <a:p>
                      <a:pPr algn="ct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mn-lt"/>
                          <a:cs typeface="Times New Roman"/>
                        </a:rPr>
                        <a:t>total heat released when condense </a:t>
                      </a:r>
                      <a:r>
                        <a:rPr lang="en-US" sz="1800" dirty="0">
                          <a:solidFill>
                            <a:schemeClr val="tx1"/>
                          </a:solidFill>
                          <a:latin typeface="+mn-lt"/>
                          <a:ea typeface="ＭＳ Ｐゴシック" charset="0"/>
                          <a:cs typeface="Times New Roman"/>
                        </a:rPr>
                        <a:t>steam </a:t>
                      </a:r>
                      <a:r>
                        <a:rPr lang="en-US" sz="1800" dirty="0">
                          <a:solidFill>
                            <a:schemeClr val="tx1"/>
                          </a:solidFill>
                          <a:latin typeface="+mn-lt"/>
                          <a:cs typeface="Times New Roman"/>
                        </a:rPr>
                        <a:t>at </a:t>
                      </a:r>
                      <a:r>
                        <a:rPr lang="en-US" sz="100" dirty="0">
                          <a:solidFill>
                            <a:schemeClr val="tx1"/>
                          </a:solidFill>
                          <a:latin typeface="+mn-lt"/>
                          <a:cs typeface="Times New Roman"/>
                        </a:rPr>
                        <a:t>100 degrees Celsius,</a:t>
                      </a:r>
                      <a:r>
                        <a:rPr lang="en-US" sz="1800" dirty="0">
                          <a:solidFill>
                            <a:schemeClr val="tx1"/>
                          </a:solidFill>
                          <a:latin typeface="+mn-lt"/>
                          <a:cs typeface="Times New Roman"/>
                        </a:rPr>
                        <a:t>           </a:t>
                      </a:r>
                      <a:r>
                        <a:rPr lang="en-US" sz="1800" dirty="0">
                          <a:solidFill>
                            <a:schemeClr val="tx1"/>
                          </a:solidFill>
                          <a:latin typeface="+mn-lt"/>
                          <a:ea typeface="ＭＳ Ｐゴシック" charset="0"/>
                          <a:cs typeface="Times New Roman"/>
                        </a:rPr>
                        <a:t>cool </a:t>
                      </a:r>
                      <a:r>
                        <a:rPr lang="en-US" sz="100" dirty="0">
                          <a:solidFill>
                            <a:schemeClr val="tx1"/>
                          </a:solidFill>
                          <a:latin typeface="+mn-lt"/>
                          <a:ea typeface="ＭＳ Ｐゴシック" charset="0"/>
                          <a:cs typeface="Times New Roman"/>
                        </a:rPr>
                        <a:t>to 0.0 degrees Celsius,</a:t>
                      </a:r>
                      <a:r>
                        <a:rPr lang="en-US" sz="1800" dirty="0">
                          <a:solidFill>
                            <a:schemeClr val="tx1"/>
                          </a:solidFill>
                          <a:latin typeface="+mn-lt"/>
                          <a:ea typeface="ＭＳ Ｐゴシック" charset="0"/>
                          <a:cs typeface="Times New Roman"/>
                        </a:rPr>
                        <a:t>     </a:t>
                      </a:r>
                      <a:r>
                        <a:rPr lang="en-US" sz="1800" dirty="0">
                          <a:solidFill>
                            <a:schemeClr val="tx1"/>
                          </a:solidFill>
                          <a:latin typeface="+mn-lt"/>
                          <a:cs typeface="Times New Roman"/>
                        </a:rPr>
                        <a:t>and freeze to snow</a:t>
                      </a:r>
                      <a:endParaRPr lang="en-IN" sz="18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solidFill>
                            <a:schemeClr val="tx1"/>
                          </a:solidFill>
                          <a:latin typeface="+mn-lt"/>
                          <a:ea typeface="ＭＳ Ｐゴシック" charset="0"/>
                          <a:cs typeface="Times New Roman"/>
                        </a:rPr>
                        <a:t>heat of </a:t>
                      </a:r>
                      <a:r>
                        <a:rPr lang="en-US" sz="1800" dirty="0">
                          <a:solidFill>
                            <a:schemeClr val="tx1"/>
                          </a:solidFill>
                          <a:latin typeface="+mn-lt"/>
                          <a:cs typeface="Times New Roman"/>
                        </a:rPr>
                        <a:t>condensation, </a:t>
                      </a:r>
                      <a:r>
                        <a:rPr lang="en-US" sz="1800" dirty="0">
                          <a:solidFill>
                            <a:schemeClr val="tx1"/>
                          </a:solidFill>
                          <a:latin typeface="+mn-lt"/>
                          <a:ea typeface="ＭＳ Ｐゴシック" charset="0"/>
                          <a:cs typeface="Times New Roman"/>
                        </a:rPr>
                        <a:t>specific heat </a:t>
                      </a:r>
                      <a:r>
                        <a:rPr lang="en-US" sz="1800" dirty="0">
                          <a:solidFill>
                            <a:schemeClr val="tx1"/>
                          </a:solidFill>
                          <a:latin typeface="+mn-lt"/>
                          <a:cs typeface="Times New Roman"/>
                        </a:rPr>
                        <a:t>of water, heat of fusion</a:t>
                      </a:r>
                      <a:endParaRPr lang="en-IN" sz="18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01620"/>
                  </a:ext>
                </a:extLst>
              </a:tr>
            </a:tbl>
          </a:graphicData>
        </a:graphic>
      </p:graphicFrame>
      <p:graphicFrame>
        <p:nvGraphicFramePr>
          <p:cNvPr id="28" name="Object 27">
            <a:extLst>
              <a:ext uri="{FF2B5EF4-FFF2-40B4-BE49-F238E27FC236}">
                <a16:creationId xmlns:a16="http://schemas.microsoft.com/office/drawing/2014/main" id="{92267CAA-1F4C-4144-8206-ECCADE1EE2CE}"/>
              </a:ext>
              <a:ext uri="{C183D7F6-B498-43B3-948B-1728B52AA6E4}">
                <adec:decorative xmlns:adec="http://schemas.microsoft.com/office/drawing/2017/decorative" val="1"/>
              </a:ext>
            </a:extLst>
          </p:cNvPr>
          <p:cNvGraphicFramePr>
            <a:graphicFrameLocks noChangeAspect="1"/>
          </p:cNvGraphicFramePr>
          <p:nvPr>
            <p:extLst/>
          </p:nvPr>
        </p:nvGraphicFramePr>
        <p:xfrm>
          <a:off x="3203581" y="4880223"/>
          <a:ext cx="636125" cy="201726"/>
        </p:xfrm>
        <a:graphic>
          <a:graphicData uri="http://schemas.openxmlformats.org/presentationml/2006/ole">
            <mc:AlternateContent xmlns:mc="http://schemas.openxmlformats.org/markup-compatibility/2006">
              <mc:Choice xmlns:v="urn:schemas-microsoft-com:vml" Requires="v">
                <p:oleObj spid="_x0000_s61444" name="Equation" r:id="rId7" imgW="799920" imgH="253800" progId="Equation.DSMT4">
                  <p:embed/>
                </p:oleObj>
              </mc:Choice>
              <mc:Fallback>
                <p:oleObj name="Equation" r:id="rId7" imgW="799920" imgH="253800" progId="Equation.DSMT4">
                  <p:embed/>
                  <p:pic>
                    <p:nvPicPr>
                      <p:cNvPr id="28" name="Object 27">
                        <a:extLst>
                          <a:ext uri="{FF2B5EF4-FFF2-40B4-BE49-F238E27FC236}">
                            <a16:creationId xmlns:a16="http://schemas.microsoft.com/office/drawing/2014/main" id="{92267CAA-1F4C-4144-8206-ECCADE1EE2CE}"/>
                          </a:ext>
                          <a:ext uri="{C183D7F6-B498-43B3-948B-1728B52AA6E4}">
                            <adec:decorative xmlns:adec="http://schemas.microsoft.com/office/drawing/2017/decorative" val="1"/>
                          </a:ext>
                        </a:extLst>
                      </p:cNvPr>
                      <p:cNvPicPr/>
                      <p:nvPr/>
                    </p:nvPicPr>
                    <p:blipFill>
                      <a:blip r:embed="rId4"/>
                      <a:stretch>
                        <a:fillRect/>
                      </a:stretch>
                    </p:blipFill>
                    <p:spPr>
                      <a:xfrm>
                        <a:off x="3203581" y="4880223"/>
                        <a:ext cx="636125" cy="201726"/>
                      </a:xfrm>
                      <a:prstGeom prst="rect">
                        <a:avLst/>
                      </a:prstGeom>
                      <a:solidFill>
                        <a:schemeClr val="bg1"/>
                      </a:solidFill>
                    </p:spPr>
                  </p:pic>
                </p:oleObj>
              </mc:Fallback>
            </mc:AlternateContent>
          </a:graphicData>
        </a:graphic>
      </p:graphicFrame>
      <p:graphicFrame>
        <p:nvGraphicFramePr>
          <p:cNvPr id="29" name="Object 28">
            <a:extLst>
              <a:ext uri="{FF2B5EF4-FFF2-40B4-BE49-F238E27FC236}">
                <a16:creationId xmlns:a16="http://schemas.microsoft.com/office/drawing/2014/main" id="{DA2FB24D-0F7E-4E14-9EE0-8BB736057D10}"/>
              </a:ext>
              <a:ext uri="{C183D7F6-B498-43B3-948B-1728B52AA6E4}">
                <adec:decorative xmlns:adec="http://schemas.microsoft.com/office/drawing/2017/decorative" val="1"/>
              </a:ext>
            </a:extLst>
          </p:cNvPr>
          <p:cNvGraphicFramePr>
            <a:graphicFrameLocks noChangeAspect="1"/>
          </p:cNvGraphicFramePr>
          <p:nvPr>
            <p:extLst/>
          </p:nvPr>
        </p:nvGraphicFramePr>
        <p:xfrm>
          <a:off x="5368221" y="4938755"/>
          <a:ext cx="630127" cy="203628"/>
        </p:xfrm>
        <a:graphic>
          <a:graphicData uri="http://schemas.openxmlformats.org/presentationml/2006/ole">
            <mc:AlternateContent xmlns:mc="http://schemas.openxmlformats.org/markup-compatibility/2006">
              <mc:Choice xmlns:v="urn:schemas-microsoft-com:vml" Requires="v">
                <p:oleObj spid="_x0000_s61445" name="Equation" r:id="rId8" imgW="863280" imgH="279360" progId="Equation.DSMT4">
                  <p:embed/>
                </p:oleObj>
              </mc:Choice>
              <mc:Fallback>
                <p:oleObj name="Equation" r:id="rId8" imgW="863280" imgH="279360" progId="Equation.DSMT4">
                  <p:embed/>
                  <p:pic>
                    <p:nvPicPr>
                      <p:cNvPr id="29" name="Object 28">
                        <a:extLst>
                          <a:ext uri="{FF2B5EF4-FFF2-40B4-BE49-F238E27FC236}">
                            <a16:creationId xmlns:a16="http://schemas.microsoft.com/office/drawing/2014/main" id="{DA2FB24D-0F7E-4E14-9EE0-8BB736057D10}"/>
                          </a:ext>
                          <a:ext uri="{C183D7F6-B498-43B3-948B-1728B52AA6E4}">
                            <adec:decorative xmlns:adec="http://schemas.microsoft.com/office/drawing/2017/decorative" val="1"/>
                          </a:ext>
                        </a:extLst>
                      </p:cNvPr>
                      <p:cNvPicPr/>
                      <p:nvPr/>
                    </p:nvPicPr>
                    <p:blipFill>
                      <a:blip r:embed="rId9"/>
                      <a:stretch>
                        <a:fillRect/>
                      </a:stretch>
                    </p:blipFill>
                    <p:spPr>
                      <a:xfrm>
                        <a:off x="5368221" y="4938755"/>
                        <a:ext cx="630127" cy="203628"/>
                      </a:xfrm>
                      <a:prstGeom prst="rect">
                        <a:avLst/>
                      </a:prstGeom>
                      <a:solidFill>
                        <a:schemeClr val="bg1"/>
                      </a:solidFill>
                    </p:spPr>
                  </p:pic>
                </p:oleObj>
              </mc:Fallback>
            </mc:AlternateContent>
          </a:graphicData>
        </a:graphic>
      </p:graphicFrame>
      <p:graphicFrame>
        <p:nvGraphicFramePr>
          <p:cNvPr id="30" name="Object 29">
            <a:extLst>
              <a:ext uri="{FF2B5EF4-FFF2-40B4-BE49-F238E27FC236}">
                <a16:creationId xmlns:a16="http://schemas.microsoft.com/office/drawing/2014/main" id="{81350D4C-35B9-4220-AB4C-FA07CE8B35D6}"/>
              </a:ext>
              <a:ext uri="{C183D7F6-B498-43B3-948B-1728B52AA6E4}">
                <adec:decorative xmlns:adec="http://schemas.microsoft.com/office/drawing/2017/decorative" val="1"/>
              </a:ext>
            </a:extLst>
          </p:cNvPr>
          <p:cNvGraphicFramePr>
            <a:graphicFrameLocks noChangeAspect="1"/>
          </p:cNvGraphicFramePr>
          <p:nvPr>
            <p:extLst/>
          </p:nvPr>
        </p:nvGraphicFramePr>
        <p:xfrm>
          <a:off x="4475150" y="5215685"/>
          <a:ext cx="582260" cy="209267"/>
        </p:xfrm>
        <a:graphic>
          <a:graphicData uri="http://schemas.openxmlformats.org/presentationml/2006/ole">
            <mc:AlternateContent xmlns:mc="http://schemas.openxmlformats.org/markup-compatibility/2006">
              <mc:Choice xmlns:v="urn:schemas-microsoft-com:vml" Requires="v">
                <p:oleObj spid="_x0000_s61446" name="Equation" r:id="rId10" imgW="774360" imgH="279360" progId="Equation.DSMT4">
                  <p:embed/>
                </p:oleObj>
              </mc:Choice>
              <mc:Fallback>
                <p:oleObj name="Equation" r:id="rId10" imgW="774360" imgH="279360" progId="Equation.DSMT4">
                  <p:embed/>
                  <p:pic>
                    <p:nvPicPr>
                      <p:cNvPr id="30" name="Object 29">
                        <a:extLst>
                          <a:ext uri="{FF2B5EF4-FFF2-40B4-BE49-F238E27FC236}">
                            <a16:creationId xmlns:a16="http://schemas.microsoft.com/office/drawing/2014/main" id="{81350D4C-35B9-4220-AB4C-FA07CE8B35D6}"/>
                          </a:ext>
                          <a:ext uri="{C183D7F6-B498-43B3-948B-1728B52AA6E4}">
                            <adec:decorative xmlns:adec="http://schemas.microsoft.com/office/drawing/2017/decorative" val="1"/>
                          </a:ext>
                        </a:extLst>
                      </p:cNvPr>
                      <p:cNvPicPr/>
                      <p:nvPr/>
                    </p:nvPicPr>
                    <p:blipFill>
                      <a:blip r:embed="rId11"/>
                      <a:stretch>
                        <a:fillRect/>
                      </a:stretch>
                    </p:blipFill>
                    <p:spPr>
                      <a:xfrm>
                        <a:off x="4475150" y="5215685"/>
                        <a:ext cx="582260" cy="20926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582305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Scuba Breathing Mixtures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0" y="1570497"/>
            <a:ext cx="4925961" cy="3863515"/>
          </a:xfrm>
        </p:spPr>
        <p:txBody>
          <a:bodyPr/>
          <a:lstStyle/>
          <a:p>
            <a:pPr marL="432" indent="0">
              <a:buNone/>
            </a:pPr>
            <a:r>
              <a:rPr lang="en-IN" sz="2400" dirty="0"/>
              <a:t>Breathing mixtures for scuba are homogeneous mixtures.</a:t>
            </a:r>
          </a:p>
          <a:p>
            <a:pPr marL="432" indent="0">
              <a:buNone/>
            </a:pPr>
            <a:r>
              <a:rPr lang="en-IN" sz="2400" dirty="0"/>
              <a:t>Some examples are</a:t>
            </a:r>
          </a:p>
          <a:p>
            <a:r>
              <a:rPr lang="en-IN" sz="2400" dirty="0"/>
              <a:t>nitrox (oxygen and nitrogen gases)</a:t>
            </a:r>
          </a:p>
          <a:p>
            <a:r>
              <a:rPr lang="en-IN" sz="2400" dirty="0" err="1"/>
              <a:t>heliox</a:t>
            </a:r>
            <a:r>
              <a:rPr lang="en-IN" sz="2400" dirty="0"/>
              <a:t> (oxygen and helium gases)</a:t>
            </a:r>
          </a:p>
          <a:p>
            <a:r>
              <a:rPr lang="en-IN" sz="2400" dirty="0"/>
              <a:t>trimix (oxygen, helium, and nitrogen gases)</a:t>
            </a:r>
          </a:p>
        </p:txBody>
      </p:sp>
      <p:pic>
        <p:nvPicPr>
          <p:cNvPr id="19" name="Content Placeholder 18" descr="A scuba diver holds two tanks labeled nitrox.">
            <a:extLst>
              <a:ext uri="{FF2B5EF4-FFF2-40B4-BE49-F238E27FC236}">
                <a16:creationId xmlns:a16="http://schemas.microsoft.com/office/drawing/2014/main" id="{E1A8008B-ACB2-42BE-AAB2-5E8FE611930D}"/>
              </a:ext>
            </a:extLst>
          </p:cNvPr>
          <p:cNvPicPr>
            <a:picLocks noGrp="1" noChangeAspect="1"/>
          </p:cNvPicPr>
          <p:nvPr>
            <p:ph sz="quarter" idx="15"/>
          </p:nvPr>
        </p:nvPicPr>
        <p:blipFill>
          <a:blip r:embed="rId2"/>
          <a:stretch>
            <a:fillRect/>
          </a:stretch>
        </p:blipFill>
        <p:spPr>
          <a:xfrm>
            <a:off x="5706333" y="1579947"/>
            <a:ext cx="2642406" cy="3463285"/>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5589640" y="5277548"/>
            <a:ext cx="3200400" cy="651304"/>
          </a:xfrm>
        </p:spPr>
        <p:txBody>
          <a:bodyPr/>
          <a:lstStyle/>
          <a:p>
            <a:pPr marL="432" indent="0">
              <a:buNone/>
            </a:pPr>
            <a:r>
              <a:rPr lang="en-IN" sz="2000" dirty="0"/>
              <a:t>A nitrox mixture is used to fill scuba tanks.</a:t>
            </a:r>
          </a:p>
        </p:txBody>
      </p:sp>
    </p:spTree>
    <p:extLst>
      <p:ext uri="{BB962C8B-B14F-4D97-AF65-F5344CB8AC3E}">
        <p14:creationId xmlns:p14="http://schemas.microsoft.com/office/powerpoint/2010/main" val="3790224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A49B-BBA8-4FE3-970D-73E25E9516DD}"/>
              </a:ext>
            </a:extLst>
          </p:cNvPr>
          <p:cNvSpPr>
            <a:spLocks noGrp="1"/>
          </p:cNvSpPr>
          <p:nvPr>
            <p:ph type="title"/>
          </p:nvPr>
        </p:nvSpPr>
        <p:spPr/>
        <p:txBody>
          <a:bodyPr/>
          <a:lstStyle/>
          <a:p>
            <a:r>
              <a:rPr lang="en-IN" dirty="0"/>
              <a:t>Solution 5 </a:t>
            </a:r>
            <a:r>
              <a:rPr lang="en-IN" sz="2000" b="0" dirty="0"/>
              <a:t>(2 of 6)</a:t>
            </a:r>
            <a:endParaRPr lang="en-IN" dirty="0"/>
          </a:p>
        </p:txBody>
      </p:sp>
      <p:sp>
        <p:nvSpPr>
          <p:cNvPr id="4" name="Content Placeholder 3">
            <a:extLst>
              <a:ext uri="{FF2B5EF4-FFF2-40B4-BE49-F238E27FC236}">
                <a16:creationId xmlns:a16="http://schemas.microsoft.com/office/drawing/2014/main" id="{A525934A-C748-4B2E-BC9B-AC6FDD41AFF0}"/>
              </a:ext>
            </a:extLst>
          </p:cNvPr>
          <p:cNvSpPr>
            <a:spLocks noGrp="1"/>
          </p:cNvSpPr>
          <p:nvPr>
            <p:ph sz="quarter" idx="14"/>
          </p:nvPr>
        </p:nvSpPr>
        <p:spPr>
          <a:xfrm>
            <a:off x="459728" y="1484954"/>
            <a:ext cx="8227072" cy="795565"/>
          </a:xfrm>
        </p:spPr>
        <p:txBody>
          <a:bodyPr/>
          <a:lstStyle/>
          <a:p>
            <a:pPr marL="432" indent="0">
              <a:buNone/>
            </a:pPr>
            <a:r>
              <a:rPr lang="en-IN" sz="2400" b="1" dirty="0"/>
              <a:t>Step 2 Write a plan to convert the given quantity to the needed quantity.</a:t>
            </a:r>
          </a:p>
        </p:txBody>
      </p:sp>
      <p:sp>
        <p:nvSpPr>
          <p:cNvPr id="3" name="Content Placeholder 2">
            <a:extLst>
              <a:ext uri="{FF2B5EF4-FFF2-40B4-BE49-F238E27FC236}">
                <a16:creationId xmlns:a16="http://schemas.microsoft.com/office/drawing/2014/main" id="{B707CFBE-3CBD-4C0B-8CF9-92D95D012812}"/>
              </a:ext>
            </a:extLst>
          </p:cNvPr>
          <p:cNvSpPr>
            <a:spLocks noGrp="1"/>
          </p:cNvSpPr>
          <p:nvPr>
            <p:ph sz="quarter" idx="16"/>
          </p:nvPr>
        </p:nvSpPr>
        <p:spPr>
          <a:xfrm>
            <a:off x="457200" y="2378592"/>
            <a:ext cx="8193314" cy="452532"/>
          </a:xfrm>
        </p:spPr>
        <p:txBody>
          <a:bodyPr/>
          <a:lstStyle/>
          <a:p>
            <a:pPr marL="1146175" indent="-1146175">
              <a:buNone/>
            </a:pPr>
            <a:r>
              <a:rPr lang="en-IN" sz="2400" dirty="0"/>
              <a:t>Use the cooling curve to determine kilojoules released.</a:t>
            </a:r>
          </a:p>
        </p:txBody>
      </p:sp>
      <p:pic>
        <p:nvPicPr>
          <p:cNvPr id="57" name="Content Placeholder 56" descr="Steam at 100 degrees Celsius condenses to liquid. The graph then falls toward 0.0 degrees as liquid cools. At 0.0 degrees, liquid turns to solid.">
            <a:extLst>
              <a:ext uri="{FF2B5EF4-FFF2-40B4-BE49-F238E27FC236}">
                <a16:creationId xmlns:a16="http://schemas.microsoft.com/office/drawing/2014/main" id="{B3978E6E-B0F1-492E-AC18-39D411A072B7}"/>
              </a:ext>
            </a:extLst>
          </p:cNvPr>
          <p:cNvPicPr>
            <a:picLocks noGrp="1" noChangeAspect="1"/>
          </p:cNvPicPr>
          <p:nvPr>
            <p:ph sz="quarter" idx="15"/>
          </p:nvPr>
        </p:nvPicPr>
        <p:blipFill>
          <a:blip r:embed="rId2"/>
          <a:stretch>
            <a:fillRect/>
          </a:stretch>
        </p:blipFill>
        <p:spPr>
          <a:xfrm>
            <a:off x="1371073" y="3231679"/>
            <a:ext cx="6401852" cy="2778388"/>
          </a:xfrm>
          <a:prstGeom prst="rect">
            <a:avLst/>
          </a:prstGeom>
        </p:spPr>
      </p:pic>
    </p:spTree>
    <p:extLst>
      <p:ext uri="{BB962C8B-B14F-4D97-AF65-F5344CB8AC3E}">
        <p14:creationId xmlns:p14="http://schemas.microsoft.com/office/powerpoint/2010/main" val="5176243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740-9346-491F-A35C-9A0C587AE13B}"/>
              </a:ext>
            </a:extLst>
          </p:cNvPr>
          <p:cNvSpPr>
            <a:spLocks noGrp="1"/>
          </p:cNvSpPr>
          <p:nvPr>
            <p:ph type="title"/>
          </p:nvPr>
        </p:nvSpPr>
        <p:spPr/>
        <p:txBody>
          <a:bodyPr/>
          <a:lstStyle/>
          <a:p>
            <a:r>
              <a:rPr lang="en-IN" dirty="0"/>
              <a:t>Solution 5 </a:t>
            </a:r>
            <a:r>
              <a:rPr lang="en-IN" sz="2000" b="0" dirty="0"/>
              <a:t>(3 of 6)</a:t>
            </a:r>
            <a:endParaRPr lang="en-IN" dirty="0"/>
          </a:p>
        </p:txBody>
      </p:sp>
      <p:sp>
        <p:nvSpPr>
          <p:cNvPr id="3" name="Content Placeholder 2">
            <a:extLst>
              <a:ext uri="{FF2B5EF4-FFF2-40B4-BE49-F238E27FC236}">
                <a16:creationId xmlns:a16="http://schemas.microsoft.com/office/drawing/2014/main" id="{8D818E53-E812-4A40-89B9-E8F9503A6A7F}"/>
              </a:ext>
            </a:extLst>
          </p:cNvPr>
          <p:cNvSpPr>
            <a:spLocks noGrp="1"/>
          </p:cNvSpPr>
          <p:nvPr>
            <p:ph sz="quarter" idx="13"/>
          </p:nvPr>
        </p:nvSpPr>
        <p:spPr>
          <a:xfrm>
            <a:off x="457199" y="1556327"/>
            <a:ext cx="8345055" cy="824734"/>
          </a:xfrm>
        </p:spPr>
        <p:txBody>
          <a:bodyPr/>
          <a:lstStyle/>
          <a:p>
            <a:pPr marL="1141413" indent="-1141413">
              <a:buNone/>
            </a:pPr>
            <a:r>
              <a:rPr lang="en-IN" b="1" dirty="0"/>
              <a:t>Step 3 Write the heat conversion factors and any metric factor.</a:t>
            </a:r>
          </a:p>
        </p:txBody>
      </p:sp>
      <p:graphicFrame>
        <p:nvGraphicFramePr>
          <p:cNvPr id="8" name="Object 7" descr="Equations are as follows. For long description in Notes pane, press F6. &#10;">
            <a:extLst>
              <a:ext uri="{FF2B5EF4-FFF2-40B4-BE49-F238E27FC236}">
                <a16:creationId xmlns:a16="http://schemas.microsoft.com/office/drawing/2014/main" id="{FF4FC5D2-97DF-4655-AAF5-220A7880D461}"/>
              </a:ext>
            </a:extLst>
          </p:cNvPr>
          <p:cNvGraphicFramePr>
            <a:graphicFrameLocks noChangeAspect="1"/>
          </p:cNvGraphicFramePr>
          <p:nvPr>
            <p:extLst/>
          </p:nvPr>
        </p:nvGraphicFramePr>
        <p:xfrm>
          <a:off x="527050" y="2454653"/>
          <a:ext cx="8089900" cy="3556000"/>
        </p:xfrm>
        <a:graphic>
          <a:graphicData uri="http://schemas.openxmlformats.org/presentationml/2006/ole">
            <mc:AlternateContent xmlns:mc="http://schemas.openxmlformats.org/markup-compatibility/2006">
              <mc:Choice xmlns:v="urn:schemas-microsoft-com:vml" Requires="v">
                <p:oleObj spid="_x0000_s62466" name="Equation" r:id="rId4" imgW="8089560" imgH="3555720" progId="Equation.DSMT4">
                  <p:embed/>
                </p:oleObj>
              </mc:Choice>
              <mc:Fallback>
                <p:oleObj name="Equation" r:id="rId4" imgW="8089560" imgH="3555720" progId="Equation.DSMT4">
                  <p:embed/>
                  <p:pic>
                    <p:nvPicPr>
                      <p:cNvPr id="8" name="Object 7" descr="Equations are as follows. For long description in Notes pane, press F6. &#10;">
                        <a:extLst>
                          <a:ext uri="{FF2B5EF4-FFF2-40B4-BE49-F238E27FC236}">
                            <a16:creationId xmlns:a16="http://schemas.microsoft.com/office/drawing/2014/main" id="{FF4FC5D2-97DF-4655-AAF5-220A7880D461}"/>
                          </a:ext>
                        </a:extLst>
                      </p:cNvPr>
                      <p:cNvPicPr/>
                      <p:nvPr/>
                    </p:nvPicPr>
                    <p:blipFill>
                      <a:blip r:embed="rId5"/>
                      <a:stretch>
                        <a:fillRect/>
                      </a:stretch>
                    </p:blipFill>
                    <p:spPr>
                      <a:xfrm>
                        <a:off x="527050" y="2454653"/>
                        <a:ext cx="8089900" cy="3556000"/>
                      </a:xfrm>
                      <a:prstGeom prst="rect">
                        <a:avLst/>
                      </a:prstGeom>
                    </p:spPr>
                  </p:pic>
                </p:oleObj>
              </mc:Fallback>
            </mc:AlternateContent>
          </a:graphicData>
        </a:graphic>
      </p:graphicFrame>
    </p:spTree>
    <p:extLst>
      <p:ext uri="{BB962C8B-B14F-4D97-AF65-F5344CB8AC3E}">
        <p14:creationId xmlns:p14="http://schemas.microsoft.com/office/powerpoint/2010/main" val="16191572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D2EF-3C20-455F-9F33-4B7692AFFDD1}"/>
              </a:ext>
            </a:extLst>
          </p:cNvPr>
          <p:cNvSpPr>
            <a:spLocks noGrp="1"/>
          </p:cNvSpPr>
          <p:nvPr>
            <p:ph type="title"/>
          </p:nvPr>
        </p:nvSpPr>
        <p:spPr/>
        <p:txBody>
          <a:bodyPr/>
          <a:lstStyle/>
          <a:p>
            <a:r>
              <a:rPr lang="en-IN" dirty="0"/>
              <a:t>Solution 5 </a:t>
            </a:r>
            <a:r>
              <a:rPr lang="en-IN" sz="2000" b="0" dirty="0"/>
              <a:t>(4 of 6)</a:t>
            </a:r>
            <a:endParaRPr lang="en-IN" dirty="0"/>
          </a:p>
        </p:txBody>
      </p:sp>
      <p:sp>
        <p:nvSpPr>
          <p:cNvPr id="4" name="Content Placeholder 3">
            <a:extLst>
              <a:ext uri="{FF2B5EF4-FFF2-40B4-BE49-F238E27FC236}">
                <a16:creationId xmlns:a16="http://schemas.microsoft.com/office/drawing/2014/main" id="{99F039B6-A348-4E99-921C-1BF300324012}"/>
              </a:ext>
            </a:extLst>
          </p:cNvPr>
          <p:cNvSpPr>
            <a:spLocks noGrp="1"/>
          </p:cNvSpPr>
          <p:nvPr>
            <p:ph sz="quarter" idx="14"/>
          </p:nvPr>
        </p:nvSpPr>
        <p:spPr>
          <a:xfrm>
            <a:off x="454672" y="1662095"/>
            <a:ext cx="8229600" cy="834062"/>
          </a:xfrm>
        </p:spPr>
        <p:txBody>
          <a:bodyPr/>
          <a:lstStyle/>
          <a:p>
            <a:pPr marL="0" indent="0">
              <a:buNone/>
            </a:pPr>
            <a:r>
              <a:rPr lang="en-IN" sz="2400" b="1" dirty="0"/>
              <a:t>Step 4 Set up the problem and calculate the needed quantity.</a:t>
            </a:r>
          </a:p>
        </p:txBody>
      </p:sp>
      <p:sp>
        <p:nvSpPr>
          <p:cNvPr id="5" name="Content Placeholder 4">
            <a:extLst>
              <a:ext uri="{FF2B5EF4-FFF2-40B4-BE49-F238E27FC236}">
                <a16:creationId xmlns:a16="http://schemas.microsoft.com/office/drawing/2014/main" id="{1F084723-2E59-444F-BAFD-612AB71F71F4}"/>
              </a:ext>
            </a:extLst>
          </p:cNvPr>
          <p:cNvSpPr>
            <a:spLocks noGrp="1"/>
          </p:cNvSpPr>
          <p:nvPr>
            <p:ph sz="quarter" idx="15"/>
          </p:nvPr>
        </p:nvSpPr>
        <p:spPr>
          <a:xfrm>
            <a:off x="457200" y="2561271"/>
            <a:ext cx="8232128" cy="421757"/>
          </a:xfrm>
        </p:spPr>
        <p:txBody>
          <a:bodyPr/>
          <a:lstStyle/>
          <a:p>
            <a:pPr marL="432000" indent="-432000">
              <a:buFont typeface="+mj-lt"/>
              <a:buAutoNum type="arabicPeriod"/>
            </a:pPr>
            <a:r>
              <a:rPr lang="en-IN" sz="2400" dirty="0"/>
              <a:t>Calculate the heat released as steam is condensed:</a:t>
            </a:r>
          </a:p>
        </p:txBody>
      </p:sp>
      <p:graphicFrame>
        <p:nvGraphicFramePr>
          <p:cNvPr id="9" name="Object 8" descr="175 grams H 2 O, gaseous, times start fraction 2260 joules over 1 gram H 2 O, gaseous, end fraction, with joules and 1 gram H 2 O cancelled, times start fraction 1 kilojoule over 1000 joules end fraction, with joules cancelled, = 396 kilojoules. For long description in Notes pane, press F6.">
            <a:extLst>
              <a:ext uri="{FF2B5EF4-FFF2-40B4-BE49-F238E27FC236}">
                <a16:creationId xmlns:a16="http://schemas.microsoft.com/office/drawing/2014/main" id="{43F23A21-517E-4142-85B4-927D78F1D43B}"/>
              </a:ext>
            </a:extLst>
          </p:cNvPr>
          <p:cNvGraphicFramePr>
            <a:graphicFrameLocks noChangeAspect="1"/>
          </p:cNvGraphicFramePr>
          <p:nvPr>
            <p:extLst/>
          </p:nvPr>
        </p:nvGraphicFramePr>
        <p:xfrm>
          <a:off x="963936" y="3131179"/>
          <a:ext cx="7213600" cy="1397000"/>
        </p:xfrm>
        <a:graphic>
          <a:graphicData uri="http://schemas.openxmlformats.org/presentationml/2006/ole">
            <mc:AlternateContent xmlns:mc="http://schemas.openxmlformats.org/markup-compatibility/2006">
              <mc:Choice xmlns:v="urn:schemas-microsoft-com:vml" Requires="v">
                <p:oleObj spid="_x0000_s63490" name="Equation" r:id="rId4" imgW="7213320" imgH="1396800" progId="Equation.DSMT4">
                  <p:embed/>
                </p:oleObj>
              </mc:Choice>
              <mc:Fallback>
                <p:oleObj name="Equation" r:id="rId4" imgW="7213320" imgH="1396800" progId="Equation.DSMT4">
                  <p:embed/>
                  <p:pic>
                    <p:nvPicPr>
                      <p:cNvPr id="9" name="Object 8" descr="175 grams H 2 O, gaseous, times start fraction 2260 joules over 1 gram H 2 O, gaseous, end fraction, with joules and 1 gram H 2 O cancelled, times start fraction 1 kilojoule over 1000 joules end fraction, with joules cancelled, = 396 kilojoules. For long description in Notes pane, press F6.">
                        <a:extLst>
                          <a:ext uri="{FF2B5EF4-FFF2-40B4-BE49-F238E27FC236}">
                            <a16:creationId xmlns:a16="http://schemas.microsoft.com/office/drawing/2014/main" id="{43F23A21-517E-4142-85B4-927D78F1D43B}"/>
                          </a:ext>
                        </a:extLst>
                      </p:cNvPr>
                      <p:cNvPicPr/>
                      <p:nvPr/>
                    </p:nvPicPr>
                    <p:blipFill>
                      <a:blip r:embed="rId5"/>
                      <a:stretch>
                        <a:fillRect/>
                      </a:stretch>
                    </p:blipFill>
                    <p:spPr>
                      <a:xfrm>
                        <a:off x="963936" y="3131179"/>
                        <a:ext cx="7213600" cy="1397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E639C4C-B63C-45DA-ABA4-90F284BA832C}"/>
              </a:ext>
            </a:extLst>
          </p:cNvPr>
          <p:cNvSpPr>
            <a:spLocks noGrp="1"/>
          </p:cNvSpPr>
          <p:nvPr>
            <p:ph sz="quarter" idx="16"/>
          </p:nvPr>
        </p:nvSpPr>
        <p:spPr>
          <a:xfrm>
            <a:off x="452144" y="4623436"/>
            <a:ext cx="8232128" cy="421757"/>
          </a:xfrm>
        </p:spPr>
        <p:txBody>
          <a:bodyPr/>
          <a:lstStyle/>
          <a:p>
            <a:pPr marL="432000" indent="-432000">
              <a:buFont typeface="+mj-lt"/>
              <a:buAutoNum type="arabicPeriod" startAt="2"/>
            </a:pPr>
            <a:r>
              <a:rPr lang="en-IN" sz="2400" dirty="0"/>
              <a:t>Calculate temperature change of the liquid:</a:t>
            </a:r>
          </a:p>
        </p:txBody>
      </p:sp>
      <p:graphicFrame>
        <p:nvGraphicFramePr>
          <p:cNvPr id="10" name="Object 9" descr="Delta T = 100.0 degrees Celsius minus 0.0 degrees Celsius = 100.0 degrees Celsius">
            <a:extLst>
              <a:ext uri="{FF2B5EF4-FFF2-40B4-BE49-F238E27FC236}">
                <a16:creationId xmlns:a16="http://schemas.microsoft.com/office/drawing/2014/main" id="{CBABAB9F-8230-4EB0-989E-FA364E3BA1FA}"/>
              </a:ext>
            </a:extLst>
          </p:cNvPr>
          <p:cNvGraphicFramePr>
            <a:graphicFrameLocks noChangeAspect="1"/>
          </p:cNvGraphicFramePr>
          <p:nvPr>
            <p:extLst/>
          </p:nvPr>
        </p:nvGraphicFramePr>
        <p:xfrm>
          <a:off x="2449836" y="5694030"/>
          <a:ext cx="4241800" cy="292100"/>
        </p:xfrm>
        <a:graphic>
          <a:graphicData uri="http://schemas.openxmlformats.org/presentationml/2006/ole">
            <mc:AlternateContent xmlns:mc="http://schemas.openxmlformats.org/markup-compatibility/2006">
              <mc:Choice xmlns:v="urn:schemas-microsoft-com:vml" Requires="v">
                <p:oleObj spid="_x0000_s63491" name="Equation" r:id="rId6" imgW="4241520" imgH="291960" progId="Equation.DSMT4">
                  <p:embed/>
                </p:oleObj>
              </mc:Choice>
              <mc:Fallback>
                <p:oleObj name="Equation" r:id="rId6" imgW="4241520" imgH="291960" progId="Equation.DSMT4">
                  <p:embed/>
                  <p:pic>
                    <p:nvPicPr>
                      <p:cNvPr id="10" name="Object 9" descr="Delta T = 100.0 degrees Celsius minus 0.0 degrees Celsius = 100.0 degrees Celsius">
                        <a:extLst>
                          <a:ext uri="{FF2B5EF4-FFF2-40B4-BE49-F238E27FC236}">
                            <a16:creationId xmlns:a16="http://schemas.microsoft.com/office/drawing/2014/main" id="{CBABAB9F-8230-4EB0-989E-FA364E3BA1FA}"/>
                          </a:ext>
                        </a:extLst>
                      </p:cNvPr>
                      <p:cNvPicPr/>
                      <p:nvPr/>
                    </p:nvPicPr>
                    <p:blipFill>
                      <a:blip r:embed="rId7"/>
                      <a:stretch>
                        <a:fillRect/>
                      </a:stretch>
                    </p:blipFill>
                    <p:spPr>
                      <a:xfrm>
                        <a:off x="2449836" y="5694030"/>
                        <a:ext cx="4241800" cy="292100"/>
                      </a:xfrm>
                      <a:prstGeom prst="rect">
                        <a:avLst/>
                      </a:prstGeom>
                    </p:spPr>
                  </p:pic>
                </p:oleObj>
              </mc:Fallback>
            </mc:AlternateContent>
          </a:graphicData>
        </a:graphic>
      </p:graphicFrame>
    </p:spTree>
    <p:extLst>
      <p:ext uri="{BB962C8B-B14F-4D97-AF65-F5344CB8AC3E}">
        <p14:creationId xmlns:p14="http://schemas.microsoft.com/office/powerpoint/2010/main" val="3930606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D2EF-3C20-455F-9F33-4B7692AFFDD1}"/>
              </a:ext>
            </a:extLst>
          </p:cNvPr>
          <p:cNvSpPr>
            <a:spLocks noGrp="1"/>
          </p:cNvSpPr>
          <p:nvPr>
            <p:ph type="title"/>
          </p:nvPr>
        </p:nvSpPr>
        <p:spPr/>
        <p:txBody>
          <a:bodyPr/>
          <a:lstStyle/>
          <a:p>
            <a:r>
              <a:rPr lang="en-IN" dirty="0"/>
              <a:t>Solution 5 </a:t>
            </a:r>
            <a:r>
              <a:rPr lang="en-IN" sz="2000" b="0" dirty="0"/>
              <a:t>(5 of 6)</a:t>
            </a:r>
            <a:endParaRPr lang="en-IN" dirty="0"/>
          </a:p>
        </p:txBody>
      </p:sp>
      <p:sp>
        <p:nvSpPr>
          <p:cNvPr id="4" name="Content Placeholder 3">
            <a:extLst>
              <a:ext uri="{FF2B5EF4-FFF2-40B4-BE49-F238E27FC236}">
                <a16:creationId xmlns:a16="http://schemas.microsoft.com/office/drawing/2014/main" id="{99F039B6-A348-4E99-921C-1BF300324012}"/>
              </a:ext>
            </a:extLst>
          </p:cNvPr>
          <p:cNvSpPr>
            <a:spLocks noGrp="1"/>
          </p:cNvSpPr>
          <p:nvPr>
            <p:ph sz="quarter" idx="14"/>
          </p:nvPr>
        </p:nvSpPr>
        <p:spPr>
          <a:xfrm>
            <a:off x="454672" y="1650683"/>
            <a:ext cx="8229600" cy="419930"/>
          </a:xfrm>
        </p:spPr>
        <p:txBody>
          <a:bodyPr/>
          <a:lstStyle/>
          <a:p>
            <a:pPr marL="0" indent="0">
              <a:buNone/>
            </a:pPr>
            <a:r>
              <a:rPr lang="en-IN" sz="2400" b="1" dirty="0"/>
              <a:t>Step 4 (continued)</a:t>
            </a:r>
          </a:p>
        </p:txBody>
      </p:sp>
      <p:sp>
        <p:nvSpPr>
          <p:cNvPr id="5" name="Content Placeholder 4">
            <a:extLst>
              <a:ext uri="{FF2B5EF4-FFF2-40B4-BE49-F238E27FC236}">
                <a16:creationId xmlns:a16="http://schemas.microsoft.com/office/drawing/2014/main" id="{1F084723-2E59-444F-BAFD-612AB71F71F4}"/>
              </a:ext>
            </a:extLst>
          </p:cNvPr>
          <p:cNvSpPr>
            <a:spLocks noGrp="1"/>
          </p:cNvSpPr>
          <p:nvPr>
            <p:ph sz="quarter" idx="15"/>
          </p:nvPr>
        </p:nvSpPr>
        <p:spPr>
          <a:xfrm>
            <a:off x="452144" y="2371528"/>
            <a:ext cx="8232128" cy="421757"/>
          </a:xfrm>
        </p:spPr>
        <p:txBody>
          <a:bodyPr/>
          <a:lstStyle/>
          <a:p>
            <a:pPr marL="432000" indent="-432000">
              <a:buFont typeface="+mj-lt"/>
              <a:buAutoNum type="arabicPeriod" startAt="3"/>
            </a:pPr>
            <a:r>
              <a:rPr lang="en-IN" sz="2400" dirty="0"/>
              <a:t>Calculate the heat released as liquid is cooled:</a:t>
            </a:r>
          </a:p>
        </p:txBody>
      </p:sp>
      <p:graphicFrame>
        <p:nvGraphicFramePr>
          <p:cNvPr id="9" name="Object 8" descr="175 grams H 2 O, liquid, times 100 degrees Celsius times start fraction 4.184 joules over 1 gram degrees Celsius end fraction times start fraction 1 kilojoule over 1000 joules end fraction = 73.2 kilojoules. For long description in Notes pane, press F6.">
            <a:extLst>
              <a:ext uri="{FF2B5EF4-FFF2-40B4-BE49-F238E27FC236}">
                <a16:creationId xmlns:a16="http://schemas.microsoft.com/office/drawing/2014/main" id="{43F23A21-517E-4142-85B4-927D78F1D43B}"/>
              </a:ext>
            </a:extLst>
          </p:cNvPr>
          <p:cNvGraphicFramePr>
            <a:graphicFrameLocks noChangeAspect="1"/>
          </p:cNvGraphicFramePr>
          <p:nvPr>
            <p:extLst/>
          </p:nvPr>
        </p:nvGraphicFramePr>
        <p:xfrm>
          <a:off x="354013" y="2904735"/>
          <a:ext cx="8432800" cy="1384300"/>
        </p:xfrm>
        <a:graphic>
          <a:graphicData uri="http://schemas.openxmlformats.org/presentationml/2006/ole">
            <mc:AlternateContent xmlns:mc="http://schemas.openxmlformats.org/markup-compatibility/2006">
              <mc:Choice xmlns:v="urn:schemas-microsoft-com:vml" Requires="v">
                <p:oleObj spid="_x0000_s64514" name="Equation" r:id="rId4" imgW="8432640" imgH="1384200" progId="Equation.DSMT4">
                  <p:embed/>
                </p:oleObj>
              </mc:Choice>
              <mc:Fallback>
                <p:oleObj name="Equation" r:id="rId4" imgW="8432640" imgH="1384200" progId="Equation.DSMT4">
                  <p:embed/>
                  <p:pic>
                    <p:nvPicPr>
                      <p:cNvPr id="9" name="Object 8" descr="175 grams H 2 O, liquid, times 100 degrees Celsius times start fraction 4.184 joules over 1 gram degrees Celsius end fraction times start fraction 1 kilojoule over 1000 joules end fraction = 73.2 kilojoules. For long description in Notes pane, press F6.">
                        <a:extLst>
                          <a:ext uri="{FF2B5EF4-FFF2-40B4-BE49-F238E27FC236}">
                            <a16:creationId xmlns:a16="http://schemas.microsoft.com/office/drawing/2014/main" id="{43F23A21-517E-4142-85B4-927D78F1D43B}"/>
                          </a:ext>
                        </a:extLst>
                      </p:cNvPr>
                      <p:cNvPicPr/>
                      <p:nvPr/>
                    </p:nvPicPr>
                    <p:blipFill>
                      <a:blip r:embed="rId5"/>
                      <a:stretch>
                        <a:fillRect/>
                      </a:stretch>
                    </p:blipFill>
                    <p:spPr>
                      <a:xfrm>
                        <a:off x="354013" y="2904735"/>
                        <a:ext cx="8432800" cy="1384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E639C4C-B63C-45DA-ABA4-90F284BA832C}"/>
              </a:ext>
            </a:extLst>
          </p:cNvPr>
          <p:cNvSpPr>
            <a:spLocks noGrp="1"/>
          </p:cNvSpPr>
          <p:nvPr>
            <p:ph sz="quarter" idx="16"/>
          </p:nvPr>
        </p:nvSpPr>
        <p:spPr>
          <a:xfrm>
            <a:off x="354013" y="4421687"/>
            <a:ext cx="8232128" cy="419930"/>
          </a:xfrm>
        </p:spPr>
        <p:txBody>
          <a:bodyPr/>
          <a:lstStyle/>
          <a:p>
            <a:pPr marL="432000" indent="-432000">
              <a:buFont typeface="+mj-lt"/>
              <a:buAutoNum type="arabicPeriod" startAt="4"/>
            </a:pPr>
            <a:r>
              <a:rPr lang="en-IN" sz="2400" dirty="0"/>
              <a:t>Calculate the heat released as liquid freezes:</a:t>
            </a:r>
          </a:p>
        </p:txBody>
      </p:sp>
      <p:graphicFrame>
        <p:nvGraphicFramePr>
          <p:cNvPr id="8" name="Object 7" descr="175 grams H 2 O, liquid, times start fraction 334 joules over 1 gram H 2 O, liquid, end fraction times start fraction 1 kilojoule over 1000 joules end fraction = 58.5 kilojoules. For long description in Notes pane, press F6.">
            <a:extLst>
              <a:ext uri="{FF2B5EF4-FFF2-40B4-BE49-F238E27FC236}">
                <a16:creationId xmlns:a16="http://schemas.microsoft.com/office/drawing/2014/main" id="{B6380C74-C99F-4CFF-A2B1-855B3BB13B56}"/>
              </a:ext>
            </a:extLst>
          </p:cNvPr>
          <p:cNvGraphicFramePr>
            <a:graphicFrameLocks noChangeAspect="1"/>
          </p:cNvGraphicFramePr>
          <p:nvPr>
            <p:extLst/>
          </p:nvPr>
        </p:nvGraphicFramePr>
        <p:xfrm>
          <a:off x="1117600" y="4962480"/>
          <a:ext cx="7112000" cy="1397000"/>
        </p:xfrm>
        <a:graphic>
          <a:graphicData uri="http://schemas.openxmlformats.org/presentationml/2006/ole">
            <mc:AlternateContent xmlns:mc="http://schemas.openxmlformats.org/markup-compatibility/2006">
              <mc:Choice xmlns:v="urn:schemas-microsoft-com:vml" Requires="v">
                <p:oleObj spid="_x0000_s64515" name="Equation" r:id="rId6" imgW="7111800" imgH="1396800" progId="Equation.DSMT4">
                  <p:embed/>
                </p:oleObj>
              </mc:Choice>
              <mc:Fallback>
                <p:oleObj name="Equation" r:id="rId6" imgW="7111800" imgH="1396800" progId="Equation.DSMT4">
                  <p:embed/>
                  <p:pic>
                    <p:nvPicPr>
                      <p:cNvPr id="8" name="Object 7" descr="175 grams H 2 O, liquid, times start fraction 334 joules over 1 gram H 2 O, liquid, end fraction times start fraction 1 kilojoule over 1000 joules end fraction = 58.5 kilojoules. For long description in Notes pane, press F6.">
                        <a:extLst>
                          <a:ext uri="{FF2B5EF4-FFF2-40B4-BE49-F238E27FC236}">
                            <a16:creationId xmlns:a16="http://schemas.microsoft.com/office/drawing/2014/main" id="{B6380C74-C99F-4CFF-A2B1-855B3BB13B56}"/>
                          </a:ext>
                        </a:extLst>
                      </p:cNvPr>
                      <p:cNvPicPr/>
                      <p:nvPr/>
                    </p:nvPicPr>
                    <p:blipFill>
                      <a:blip r:embed="rId7"/>
                      <a:stretch>
                        <a:fillRect/>
                      </a:stretch>
                    </p:blipFill>
                    <p:spPr>
                      <a:xfrm>
                        <a:off x="1117600" y="4962480"/>
                        <a:ext cx="7112000" cy="1397000"/>
                      </a:xfrm>
                      <a:prstGeom prst="rect">
                        <a:avLst/>
                      </a:prstGeom>
                    </p:spPr>
                  </p:pic>
                </p:oleObj>
              </mc:Fallback>
            </mc:AlternateContent>
          </a:graphicData>
        </a:graphic>
      </p:graphicFrame>
    </p:spTree>
    <p:extLst>
      <p:ext uri="{BB962C8B-B14F-4D97-AF65-F5344CB8AC3E}">
        <p14:creationId xmlns:p14="http://schemas.microsoft.com/office/powerpoint/2010/main" val="8462383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B5E6-3FC6-4771-BA0B-FC6E660CE5D7}"/>
              </a:ext>
            </a:extLst>
          </p:cNvPr>
          <p:cNvSpPr>
            <a:spLocks noGrp="1"/>
          </p:cNvSpPr>
          <p:nvPr>
            <p:ph type="title"/>
          </p:nvPr>
        </p:nvSpPr>
        <p:spPr/>
        <p:txBody>
          <a:bodyPr/>
          <a:lstStyle/>
          <a:p>
            <a:r>
              <a:rPr lang="en-IN" dirty="0"/>
              <a:t>Solution 5 </a:t>
            </a:r>
            <a:r>
              <a:rPr lang="en-IN" sz="2000" b="0" dirty="0"/>
              <a:t>(6 of 6)</a:t>
            </a:r>
            <a:endParaRPr lang="en-IN" dirty="0"/>
          </a:p>
        </p:txBody>
      </p:sp>
      <p:sp>
        <p:nvSpPr>
          <p:cNvPr id="4" name="Content Placeholder 3">
            <a:extLst>
              <a:ext uri="{FF2B5EF4-FFF2-40B4-BE49-F238E27FC236}">
                <a16:creationId xmlns:a16="http://schemas.microsoft.com/office/drawing/2014/main" id="{24F5315B-1652-48AA-8F90-3B2F271930E4}"/>
              </a:ext>
            </a:extLst>
          </p:cNvPr>
          <p:cNvSpPr>
            <a:spLocks noGrp="1"/>
          </p:cNvSpPr>
          <p:nvPr>
            <p:ph sz="quarter" idx="14"/>
          </p:nvPr>
        </p:nvSpPr>
        <p:spPr>
          <a:xfrm>
            <a:off x="457199" y="1642862"/>
            <a:ext cx="8229599" cy="415672"/>
          </a:xfrm>
        </p:spPr>
        <p:txBody>
          <a:bodyPr/>
          <a:lstStyle/>
          <a:p>
            <a:pPr marL="432" indent="0">
              <a:buNone/>
            </a:pPr>
            <a:r>
              <a:rPr lang="en-IN" sz="2400" b="1" dirty="0"/>
              <a:t>Step 4 (continued)</a:t>
            </a:r>
          </a:p>
        </p:txBody>
      </p:sp>
      <p:graphicFrame>
        <p:nvGraphicFramePr>
          <p:cNvPr id="9" name="Object 8" descr="Heat released as steam is condensed = 396 kilojoules. Heat released as liquid is cooled = 73.2 kilojoules. Heat released as liquid freezes = 58.5 kilojoules. Total heat needed = 528 kilojoules.">
            <a:extLst>
              <a:ext uri="{FF2B5EF4-FFF2-40B4-BE49-F238E27FC236}">
                <a16:creationId xmlns:a16="http://schemas.microsoft.com/office/drawing/2014/main" id="{08191481-A2FD-41C4-945C-1C65EA4D4137}"/>
              </a:ext>
            </a:extLst>
          </p:cNvPr>
          <p:cNvGraphicFramePr>
            <a:graphicFrameLocks noChangeAspect="1"/>
          </p:cNvGraphicFramePr>
          <p:nvPr>
            <p:extLst/>
          </p:nvPr>
        </p:nvGraphicFramePr>
        <p:xfrm>
          <a:off x="771368" y="2483636"/>
          <a:ext cx="6794500" cy="2171700"/>
        </p:xfrm>
        <a:graphic>
          <a:graphicData uri="http://schemas.openxmlformats.org/presentationml/2006/ole">
            <mc:AlternateContent xmlns:mc="http://schemas.openxmlformats.org/markup-compatibility/2006">
              <mc:Choice xmlns:v="urn:schemas-microsoft-com:vml" Requires="v">
                <p:oleObj spid="_x0000_s65538" name="Equation" r:id="rId3" imgW="6794280" imgH="2171520" progId="Equation.DSMT4">
                  <p:embed/>
                </p:oleObj>
              </mc:Choice>
              <mc:Fallback>
                <p:oleObj name="Equation" r:id="rId3" imgW="6794280" imgH="2171520" progId="Equation.DSMT4">
                  <p:embed/>
                  <p:pic>
                    <p:nvPicPr>
                      <p:cNvPr id="9" name="Object 8" descr="Heat released as steam is condensed = 396 kilojoules. Heat released as liquid is cooled = 73.2 kilojoules. Heat released as liquid freezes = 58.5 kilojoules. Total heat needed = 528 kilojoules.">
                        <a:extLst>
                          <a:ext uri="{FF2B5EF4-FFF2-40B4-BE49-F238E27FC236}">
                            <a16:creationId xmlns:a16="http://schemas.microsoft.com/office/drawing/2014/main" id="{08191481-A2FD-41C4-945C-1C65EA4D4137}"/>
                          </a:ext>
                        </a:extLst>
                      </p:cNvPr>
                      <p:cNvPicPr/>
                      <p:nvPr/>
                    </p:nvPicPr>
                    <p:blipFill>
                      <a:blip r:embed="rId4"/>
                      <a:stretch>
                        <a:fillRect/>
                      </a:stretch>
                    </p:blipFill>
                    <p:spPr>
                      <a:xfrm>
                        <a:off x="771368" y="2483636"/>
                        <a:ext cx="6794500" cy="21717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5639032-54E0-441F-97D8-044EE8E7EF8E}"/>
              </a:ext>
            </a:extLst>
          </p:cNvPr>
          <p:cNvSpPr>
            <a:spLocks noGrp="1"/>
          </p:cNvSpPr>
          <p:nvPr>
            <p:ph sz="quarter" idx="16"/>
          </p:nvPr>
        </p:nvSpPr>
        <p:spPr>
          <a:xfrm>
            <a:off x="5347678" y="5215138"/>
            <a:ext cx="2218190" cy="495242"/>
          </a:xfrm>
        </p:spPr>
        <p:txBody>
          <a:bodyPr/>
          <a:lstStyle/>
          <a:p>
            <a:pPr marL="432" indent="0">
              <a:buNone/>
            </a:pPr>
            <a:r>
              <a:rPr lang="en-IN" sz="2400" b="1" dirty="0"/>
              <a:t>Answer is B.</a:t>
            </a:r>
          </a:p>
        </p:txBody>
      </p:sp>
    </p:spTree>
    <p:extLst>
      <p:ext uri="{BB962C8B-B14F-4D97-AF65-F5344CB8AC3E}">
        <p14:creationId xmlns:p14="http://schemas.microsoft.com/office/powerpoint/2010/main" val="26835134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3C66-AC10-4ACF-BD71-C4C89CE379E8}"/>
              </a:ext>
            </a:extLst>
          </p:cNvPr>
          <p:cNvSpPr>
            <a:spLocks noGrp="1"/>
          </p:cNvSpPr>
          <p:nvPr>
            <p:ph type="title"/>
          </p:nvPr>
        </p:nvSpPr>
        <p:spPr/>
        <p:txBody>
          <a:bodyPr/>
          <a:lstStyle/>
          <a:p>
            <a:r>
              <a:rPr lang="en-IN" dirty="0"/>
              <a:t>Concept Map</a:t>
            </a:r>
          </a:p>
        </p:txBody>
      </p:sp>
      <p:pic>
        <p:nvPicPr>
          <p:cNvPr id="4" name="Content Placeholder 3" descr="A concept map of matter and energy reads as follows. For long description in Notes pane, press F6.">
            <a:extLst>
              <a:ext uri="{FF2B5EF4-FFF2-40B4-BE49-F238E27FC236}">
                <a16:creationId xmlns:a16="http://schemas.microsoft.com/office/drawing/2014/main" id="{36A21F91-6892-4848-B6F6-61A47D673D35}"/>
              </a:ext>
            </a:extLst>
          </p:cNvPr>
          <p:cNvPicPr>
            <a:picLocks noGrp="1" noChangeAspect="1"/>
          </p:cNvPicPr>
          <p:nvPr>
            <p:ph sz="quarter" idx="13"/>
          </p:nvPr>
        </p:nvPicPr>
        <p:blipFill>
          <a:blip r:embed="rId3"/>
          <a:stretch>
            <a:fillRect/>
          </a:stretch>
        </p:blipFill>
        <p:spPr>
          <a:xfrm>
            <a:off x="1682245" y="1619792"/>
            <a:ext cx="5779509" cy="4340728"/>
          </a:xfrm>
          <a:prstGeom prst="rect">
            <a:avLst/>
          </a:prstGeom>
        </p:spPr>
      </p:pic>
    </p:spTree>
    <p:extLst>
      <p:ext uri="{BB962C8B-B14F-4D97-AF65-F5344CB8AC3E}">
        <p14:creationId xmlns:p14="http://schemas.microsoft.com/office/powerpoint/2010/main" val="301676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Heterogeneous Mixtures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1" y="1570497"/>
            <a:ext cx="4495800" cy="3863515"/>
          </a:xfrm>
        </p:spPr>
        <p:txBody>
          <a:bodyPr/>
          <a:lstStyle/>
          <a:p>
            <a:pPr marL="432" indent="0">
              <a:buNone/>
            </a:pPr>
            <a:r>
              <a:rPr lang="en-IN" sz="2400" dirty="0"/>
              <a:t>In a </a:t>
            </a:r>
            <a:r>
              <a:rPr lang="en-IN" sz="2400" b="1" dirty="0"/>
              <a:t>heterogeneous mixture</a:t>
            </a:r>
            <a:r>
              <a:rPr lang="en-IN" sz="2400" dirty="0"/>
              <a:t>,</a:t>
            </a:r>
          </a:p>
          <a:p>
            <a:r>
              <a:rPr lang="en-IN" sz="2400" dirty="0"/>
              <a:t>the composition varies from one part of the mixture to another</a:t>
            </a:r>
          </a:p>
          <a:p>
            <a:r>
              <a:rPr lang="en-IN" sz="2400" dirty="0"/>
              <a:t>the different parts of the mixture are visible</a:t>
            </a:r>
          </a:p>
        </p:txBody>
      </p:sp>
      <p:pic>
        <p:nvPicPr>
          <p:cNvPr id="18" name="Content Placeholder 17" descr="A glass of water with pennies at the bottom and a close up of the water and copper atoms.">
            <a:extLst>
              <a:ext uri="{FF2B5EF4-FFF2-40B4-BE49-F238E27FC236}">
                <a16:creationId xmlns:a16="http://schemas.microsoft.com/office/drawing/2014/main" id="{EE0E13D1-CB0C-4AF7-B48A-AFECB998A55A}"/>
              </a:ext>
            </a:extLst>
          </p:cNvPr>
          <p:cNvPicPr>
            <a:picLocks noGrp="1" noChangeAspect="1"/>
          </p:cNvPicPr>
          <p:nvPr>
            <p:ph sz="quarter" idx="15"/>
          </p:nvPr>
        </p:nvPicPr>
        <p:blipFill>
          <a:blip r:embed="rId2"/>
          <a:stretch>
            <a:fillRect/>
          </a:stretch>
        </p:blipFill>
        <p:spPr>
          <a:xfrm>
            <a:off x="5567869" y="2071145"/>
            <a:ext cx="2802356" cy="2862219"/>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5368413" y="5277548"/>
            <a:ext cx="3421627" cy="651304"/>
          </a:xfrm>
        </p:spPr>
        <p:txBody>
          <a:bodyPr/>
          <a:lstStyle/>
          <a:p>
            <a:pPr marL="432" indent="0">
              <a:buNone/>
            </a:pPr>
            <a:r>
              <a:rPr lang="en-IN" sz="2000" dirty="0"/>
              <a:t>Copper metal and water form a heterogeneous mixture.</a:t>
            </a:r>
          </a:p>
        </p:txBody>
      </p:sp>
    </p:spTree>
    <p:extLst>
      <p:ext uri="{BB962C8B-B14F-4D97-AF65-F5344CB8AC3E}">
        <p14:creationId xmlns:p14="http://schemas.microsoft.com/office/powerpoint/2010/main" val="112782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1555749"/>
            <a:ext cx="8232776" cy="818741"/>
          </a:xfrm>
        </p:spPr>
        <p:txBody>
          <a:bodyPr/>
          <a:lstStyle/>
          <a:p>
            <a:pPr marL="432" indent="0">
              <a:buNone/>
            </a:pPr>
            <a:r>
              <a:rPr lang="en-IN" sz="2400" dirty="0"/>
              <a:t>Identify each of the following as a pure substance or a mixture:</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2761350"/>
            <a:ext cx="5710518" cy="394805"/>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pasta and tomato sauce</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369850"/>
            <a:ext cx="4588107" cy="464731"/>
          </a:xfrm>
        </p:spPr>
        <p:txBody>
          <a:bodyPr/>
          <a:lstStyle/>
          <a:p>
            <a:pPr marL="432" indent="0">
              <a:buNone/>
            </a:pPr>
            <a:r>
              <a:rPr lang="en-US" altLang="en-US" sz="2400" b="1" dirty="0">
                <a:solidFill>
                  <a:schemeClr val="tx2"/>
                </a:solidFill>
                <a:ea typeface="ＭＳ Ｐゴシック" pitchFamily="34" charset="-128"/>
              </a:rPr>
              <a:t>B. </a:t>
            </a:r>
            <a:r>
              <a:rPr lang="en-US" altLang="en-US" sz="2400" dirty="0">
                <a:ea typeface="ＭＳ Ｐゴシック" pitchFamily="34" charset="-128"/>
              </a:rPr>
              <a:t>aluminum foil</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3947320"/>
            <a:ext cx="2104930" cy="403454"/>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helium</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533844"/>
            <a:ext cx="3146078" cy="436362"/>
          </a:xfrm>
        </p:spPr>
        <p:txBody>
          <a:bodyPr/>
          <a:lstStyle/>
          <a:p>
            <a:pPr marL="432" indent="0">
              <a:buNone/>
            </a:pPr>
            <a:r>
              <a:rPr lang="en-US" altLang="en-US" sz="2400" b="1" dirty="0">
                <a:solidFill>
                  <a:schemeClr val="tx2"/>
                </a:solidFill>
                <a:ea typeface="ＭＳ Ｐゴシック" pitchFamily="34" charset="-128"/>
              </a:rPr>
              <a:t>D.</a:t>
            </a:r>
            <a:r>
              <a:rPr lang="en-US" altLang="en-US" sz="2400" dirty="0">
                <a:solidFill>
                  <a:schemeClr val="tx2"/>
                </a:solidFill>
                <a:ea typeface="ＭＳ Ｐゴシック" pitchFamily="34" charset="-128"/>
              </a:rPr>
              <a:t> </a:t>
            </a:r>
            <a:r>
              <a:rPr lang="en-US" altLang="en-US" sz="2400" dirty="0">
                <a:ea typeface="ＭＳ Ｐゴシック" pitchFamily="34" charset="-128"/>
              </a:rPr>
              <a:t>air</a:t>
            </a:r>
            <a:endParaRPr lang="en-IN" sz="2400" dirty="0"/>
          </a:p>
        </p:txBody>
      </p:sp>
    </p:spTree>
    <p:extLst>
      <p:ext uri="{BB962C8B-B14F-4D97-AF65-F5344CB8AC3E}">
        <p14:creationId xmlns:p14="http://schemas.microsoft.com/office/powerpoint/2010/main" val="3803559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2" y="1546962"/>
            <a:ext cx="7944926" cy="833929"/>
          </a:xfrm>
        </p:spPr>
        <p:txBody>
          <a:bodyPr/>
          <a:lstStyle/>
          <a:p>
            <a:pPr marL="432" indent="0">
              <a:buNone/>
            </a:pPr>
            <a:r>
              <a:rPr lang="en-IN" sz="2400" dirty="0"/>
              <a:t>Identify each of the following as a pure substance or a mixture:</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2" y="2761350"/>
            <a:ext cx="3873258" cy="390989"/>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pasta and tomato sauce</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6382692" y="2845782"/>
            <a:ext cx="2300931" cy="424303"/>
          </a:xfrm>
        </p:spPr>
        <p:txBody>
          <a:bodyPr/>
          <a:lstStyle/>
          <a:p>
            <a:pPr marL="432" indent="0">
              <a:buNone/>
            </a:pPr>
            <a:r>
              <a:rPr lang="en-US" altLang="en-US" sz="2400" b="1" dirty="0">
                <a:ea typeface="ＭＳ Ｐゴシック" pitchFamily="34" charset="-128"/>
              </a:rPr>
              <a:t>Mixture</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369850"/>
            <a:ext cx="4588107" cy="390989"/>
          </a:xfrm>
        </p:spPr>
        <p:txBody>
          <a:bodyPr/>
          <a:lstStyle/>
          <a:p>
            <a:pPr marL="432" indent="0">
              <a:buNone/>
            </a:pPr>
            <a:r>
              <a:rPr lang="en-US" altLang="en-US" sz="2400" b="1" dirty="0">
                <a:solidFill>
                  <a:schemeClr val="tx2"/>
                </a:solidFill>
                <a:ea typeface="ＭＳ Ｐゴシック" pitchFamily="34" charset="-128"/>
              </a:rPr>
              <a:t>B.</a:t>
            </a:r>
            <a:r>
              <a:rPr lang="en-US" altLang="en-US" sz="2400" dirty="0">
                <a:solidFill>
                  <a:schemeClr val="tx2"/>
                </a:solidFill>
                <a:ea typeface="ＭＳ Ｐゴシック" pitchFamily="34" charset="-128"/>
              </a:rPr>
              <a:t> </a:t>
            </a:r>
            <a:r>
              <a:rPr lang="en-US" altLang="en-US" sz="2400" dirty="0">
                <a:ea typeface="ＭＳ Ｐゴシック" pitchFamily="34" charset="-128"/>
              </a:rPr>
              <a:t>aluminum foil</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6382693" y="3369850"/>
            <a:ext cx="2498757" cy="386995"/>
          </a:xfrm>
        </p:spPr>
        <p:txBody>
          <a:bodyPr/>
          <a:lstStyle/>
          <a:p>
            <a:pPr marL="432" indent="0">
              <a:buNone/>
            </a:pPr>
            <a:r>
              <a:rPr lang="en-US" altLang="en-US" sz="2400" b="1" dirty="0">
                <a:ea typeface="ＭＳ Ｐゴシック" pitchFamily="34" charset="-128"/>
              </a:rPr>
              <a:t>pure substance</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3947320"/>
            <a:ext cx="2104930" cy="418203"/>
          </a:xfrm>
        </p:spPr>
        <p:txBody>
          <a:bodyPr/>
          <a:lstStyle/>
          <a:p>
            <a:pPr marL="0" indent="0">
              <a:buNone/>
            </a:pPr>
            <a:r>
              <a:rPr lang="en-US" altLang="en-US" sz="2400" b="1" dirty="0">
                <a:solidFill>
                  <a:schemeClr val="tx2"/>
                </a:solidFill>
                <a:ea typeface="ＭＳ Ｐゴシック" pitchFamily="34" charset="-128"/>
              </a:rPr>
              <a:t>C.</a:t>
            </a:r>
            <a:r>
              <a:rPr lang="en-US" altLang="en-US" sz="2400" dirty="0">
                <a:solidFill>
                  <a:schemeClr val="tx2"/>
                </a:solidFill>
                <a:ea typeface="ＭＳ Ｐゴシック" pitchFamily="34" charset="-128"/>
              </a:rPr>
              <a:t> </a:t>
            </a:r>
            <a:r>
              <a:rPr lang="en-US" altLang="en-US" sz="2400" dirty="0">
                <a:ea typeface="ＭＳ Ｐゴシック" pitchFamily="34" charset="-128"/>
              </a:rPr>
              <a:t>helium</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6382693" y="3947321"/>
            <a:ext cx="2426329" cy="386994"/>
          </a:xfrm>
        </p:spPr>
        <p:txBody>
          <a:bodyPr/>
          <a:lstStyle/>
          <a:p>
            <a:pPr marL="0" indent="0">
              <a:buNone/>
            </a:pPr>
            <a:r>
              <a:rPr lang="en-US" altLang="en-US" sz="2400" b="1" dirty="0">
                <a:ea typeface="ＭＳ Ｐゴシック" pitchFamily="34" charset="-128"/>
              </a:rPr>
              <a:t>pure substance</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533843"/>
            <a:ext cx="3146078" cy="451111"/>
          </a:xfrm>
        </p:spPr>
        <p:txBody>
          <a:bodyPr/>
          <a:lstStyle/>
          <a:p>
            <a:pPr marL="432" indent="0">
              <a:buNone/>
            </a:pPr>
            <a:r>
              <a:rPr lang="en-US" altLang="en-US" sz="2400" b="1" dirty="0">
                <a:solidFill>
                  <a:schemeClr val="tx2"/>
                </a:solidFill>
                <a:ea typeface="ＭＳ Ｐゴシック" pitchFamily="34" charset="-128"/>
              </a:rPr>
              <a:t>D.</a:t>
            </a:r>
            <a:r>
              <a:rPr lang="en-US" altLang="en-US" sz="2400" dirty="0">
                <a:solidFill>
                  <a:schemeClr val="tx2"/>
                </a:solidFill>
                <a:ea typeface="ＭＳ Ｐゴシック" pitchFamily="34" charset="-128"/>
              </a:rPr>
              <a:t> </a:t>
            </a:r>
            <a:r>
              <a:rPr lang="en-US" altLang="en-US" sz="2400" dirty="0">
                <a:ea typeface="ＭＳ Ｐゴシック" pitchFamily="34" charset="-128"/>
              </a:rPr>
              <a:t>air</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6382693" y="4533845"/>
            <a:ext cx="2300931" cy="386994"/>
          </a:xfrm>
        </p:spPr>
        <p:txBody>
          <a:bodyPr/>
          <a:lstStyle/>
          <a:p>
            <a:pPr marL="0" indent="0">
              <a:buNone/>
            </a:pPr>
            <a:r>
              <a:rPr lang="en-US" altLang="en-US" sz="2400" b="1" dirty="0">
                <a:latin typeface="+mn-lt"/>
                <a:ea typeface="ＭＳ Ｐゴシック" pitchFamily="34" charset="-128"/>
              </a:rPr>
              <a:t>mixture</a:t>
            </a:r>
            <a:endParaRPr lang="en-IN" sz="2400" dirty="0">
              <a:latin typeface="+mn-lt"/>
            </a:endParaRPr>
          </a:p>
        </p:txBody>
      </p:sp>
    </p:spTree>
    <p:extLst>
      <p:ext uri="{BB962C8B-B14F-4D97-AF65-F5344CB8AC3E}">
        <p14:creationId xmlns:p14="http://schemas.microsoft.com/office/powerpoint/2010/main" val="4036874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1555749"/>
            <a:ext cx="8232776" cy="818741"/>
          </a:xfrm>
        </p:spPr>
        <p:txBody>
          <a:bodyPr/>
          <a:lstStyle/>
          <a:p>
            <a:pPr marL="432" indent="0">
              <a:buNone/>
            </a:pPr>
            <a:r>
              <a:rPr lang="en-IN" sz="2400" dirty="0"/>
              <a:t>Identify each of the following as a homogeneous or heterogeneous mixture:</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2761350"/>
            <a:ext cx="4114800" cy="439050"/>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hot fudge sundae</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369850"/>
            <a:ext cx="4588107" cy="464731"/>
          </a:xfrm>
        </p:spPr>
        <p:txBody>
          <a:bodyPr/>
          <a:lstStyle/>
          <a:p>
            <a:pPr marL="432" indent="0">
              <a:buNone/>
            </a:pPr>
            <a:r>
              <a:rPr lang="en-US" altLang="en-US" sz="2400" b="1" dirty="0">
                <a:solidFill>
                  <a:schemeClr val="tx2"/>
                </a:solidFill>
                <a:ea typeface="ＭＳ Ｐゴシック" pitchFamily="34" charset="-128"/>
              </a:rPr>
              <a:t>B.</a:t>
            </a:r>
            <a:r>
              <a:rPr lang="en-US" altLang="en-US" sz="2400" dirty="0">
                <a:solidFill>
                  <a:schemeClr val="tx2"/>
                </a:solidFill>
                <a:ea typeface="ＭＳ Ｐゴシック" pitchFamily="34" charset="-128"/>
              </a:rPr>
              <a:t> </a:t>
            </a:r>
            <a:r>
              <a:rPr lang="en-US" altLang="en-US" sz="2400" dirty="0">
                <a:ea typeface="ＭＳ Ｐゴシック" pitchFamily="34" charset="-128"/>
              </a:rPr>
              <a:t>baby shampoo</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3947320"/>
            <a:ext cx="2104930" cy="462448"/>
          </a:xfrm>
        </p:spPr>
        <p:txBody>
          <a:bodyPr/>
          <a:lstStyle/>
          <a:p>
            <a:pPr marL="0" indent="0">
              <a:buNone/>
            </a:pPr>
            <a:r>
              <a:rPr lang="en-US" altLang="en-US" sz="2400" b="1" dirty="0">
                <a:solidFill>
                  <a:schemeClr val="tx2"/>
                </a:solidFill>
                <a:ea typeface="ＭＳ Ｐゴシック" pitchFamily="34" charset="-128"/>
              </a:rPr>
              <a:t>C.</a:t>
            </a:r>
            <a:r>
              <a:rPr lang="en-US" altLang="en-US" sz="2400" dirty="0">
                <a:solidFill>
                  <a:schemeClr val="tx2"/>
                </a:solidFill>
                <a:ea typeface="ＭＳ Ｐゴシック" pitchFamily="34" charset="-128"/>
              </a:rPr>
              <a:t> </a:t>
            </a:r>
            <a:r>
              <a:rPr lang="en-US" altLang="en-US" sz="2400" dirty="0">
                <a:ea typeface="ＭＳ Ｐゴシック" pitchFamily="34" charset="-128"/>
              </a:rPr>
              <a:t>sugar water</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533843"/>
            <a:ext cx="3146078" cy="465859"/>
          </a:xfrm>
        </p:spPr>
        <p:txBody>
          <a:bodyPr/>
          <a:lstStyle/>
          <a:p>
            <a:pPr marL="432" indent="0">
              <a:buNone/>
            </a:pPr>
            <a:r>
              <a:rPr lang="en-US" altLang="en-US" sz="2400" b="1" dirty="0">
                <a:solidFill>
                  <a:schemeClr val="tx2"/>
                </a:solidFill>
                <a:ea typeface="ＭＳ Ｐゴシック" pitchFamily="34" charset="-128"/>
              </a:rPr>
              <a:t>D.</a:t>
            </a:r>
            <a:r>
              <a:rPr lang="en-US" altLang="en-US" sz="2400" dirty="0">
                <a:solidFill>
                  <a:schemeClr val="tx2"/>
                </a:solidFill>
                <a:ea typeface="ＭＳ Ｐゴシック" pitchFamily="34" charset="-128"/>
              </a:rPr>
              <a:t> </a:t>
            </a:r>
            <a:r>
              <a:rPr lang="en-US" altLang="en-US" sz="2400" dirty="0">
                <a:ea typeface="ＭＳ Ｐゴシック" pitchFamily="34" charset="-128"/>
              </a:rPr>
              <a:t>peach pie</a:t>
            </a:r>
            <a:endParaRPr lang="en-IN" sz="2400" dirty="0"/>
          </a:p>
        </p:txBody>
      </p:sp>
    </p:spTree>
    <p:extLst>
      <p:ext uri="{BB962C8B-B14F-4D97-AF65-F5344CB8AC3E}">
        <p14:creationId xmlns:p14="http://schemas.microsoft.com/office/powerpoint/2010/main" val="4000714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3" y="1556549"/>
            <a:ext cx="8354350" cy="755330"/>
          </a:xfrm>
        </p:spPr>
        <p:txBody>
          <a:bodyPr/>
          <a:lstStyle/>
          <a:p>
            <a:pPr marL="432" indent="0">
              <a:buNone/>
            </a:pPr>
            <a:r>
              <a:rPr lang="en-IN" sz="2400" dirty="0"/>
              <a:t>Identify each of the following as a homogeneous or heterogeneous mixture:</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761538"/>
            <a:ext cx="3647196" cy="409553"/>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hot fudge sundae</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5049776" y="2777227"/>
            <a:ext cx="3824679" cy="424301"/>
          </a:xfrm>
        </p:spPr>
        <p:txBody>
          <a:bodyPr/>
          <a:lstStyle/>
          <a:p>
            <a:pPr marL="432" indent="0">
              <a:buNone/>
            </a:pPr>
            <a:r>
              <a:rPr lang="en-US" altLang="en-US" sz="2400" b="1" dirty="0">
                <a:ea typeface="ＭＳ Ｐゴシック" pitchFamily="34" charset="-128"/>
              </a:rPr>
              <a:t>heterogeneous mixture</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369850"/>
            <a:ext cx="3148607" cy="420485"/>
          </a:xfrm>
        </p:spPr>
        <p:txBody>
          <a:bodyPr/>
          <a:lstStyle/>
          <a:p>
            <a:pPr marL="432" indent="0">
              <a:buNone/>
            </a:pPr>
            <a:r>
              <a:rPr lang="en-US" altLang="en-US" sz="2400" b="1" dirty="0">
                <a:solidFill>
                  <a:schemeClr val="tx2"/>
                </a:solidFill>
                <a:ea typeface="ＭＳ Ｐゴシック" pitchFamily="34" charset="-128"/>
              </a:rPr>
              <a:t>B.</a:t>
            </a:r>
            <a:r>
              <a:rPr lang="en-US" altLang="en-US" sz="2400" dirty="0">
                <a:solidFill>
                  <a:schemeClr val="tx2"/>
                </a:solidFill>
                <a:ea typeface="ＭＳ Ｐゴシック" pitchFamily="34" charset="-128"/>
              </a:rPr>
              <a:t> </a:t>
            </a:r>
            <a:r>
              <a:rPr lang="en-US" altLang="en-US" sz="2400" dirty="0">
                <a:ea typeface="ＭＳ Ｐゴシック" pitchFamily="34" charset="-128"/>
              </a:rPr>
              <a:t>baby shampoo</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5042781" y="3369850"/>
            <a:ext cx="3838670" cy="420485"/>
          </a:xfrm>
        </p:spPr>
        <p:txBody>
          <a:bodyPr/>
          <a:lstStyle/>
          <a:p>
            <a:pPr marL="432" indent="0">
              <a:buNone/>
            </a:pPr>
            <a:r>
              <a:rPr lang="en-US" altLang="en-US" sz="2400" b="1" dirty="0">
                <a:ea typeface="ＭＳ Ｐゴシック" pitchFamily="34" charset="-128"/>
              </a:rPr>
              <a:t>homogeneous mixture</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3947319"/>
            <a:ext cx="3146078" cy="418203"/>
          </a:xfrm>
        </p:spPr>
        <p:txBody>
          <a:bodyPr/>
          <a:lstStyle/>
          <a:p>
            <a:pPr marL="0" indent="0">
              <a:buNone/>
            </a:pPr>
            <a:r>
              <a:rPr lang="en-US" altLang="en-US" sz="2400" b="1" dirty="0">
                <a:solidFill>
                  <a:schemeClr val="tx2"/>
                </a:solidFill>
                <a:ea typeface="ＭＳ Ｐゴシック" pitchFamily="34" charset="-128"/>
              </a:rPr>
              <a:t>C.</a:t>
            </a:r>
            <a:r>
              <a:rPr lang="en-US" altLang="en-US" sz="2400" dirty="0">
                <a:solidFill>
                  <a:schemeClr val="tx2"/>
                </a:solidFill>
                <a:ea typeface="ＭＳ Ｐゴシック" pitchFamily="34" charset="-128"/>
              </a:rPr>
              <a:t> </a:t>
            </a:r>
            <a:r>
              <a:rPr lang="en-US" altLang="en-US" sz="2400" dirty="0">
                <a:ea typeface="ＭＳ Ｐゴシック" pitchFamily="34" charset="-128"/>
              </a:rPr>
              <a:t>sugar water</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5042781" y="3947321"/>
            <a:ext cx="3766242" cy="418202"/>
          </a:xfrm>
        </p:spPr>
        <p:txBody>
          <a:bodyPr/>
          <a:lstStyle/>
          <a:p>
            <a:pPr marL="0" indent="0">
              <a:buNone/>
            </a:pPr>
            <a:r>
              <a:rPr lang="en-US" altLang="en-US" sz="2400" b="1" dirty="0">
                <a:ea typeface="ＭＳ Ｐゴシック" pitchFamily="34" charset="-128"/>
              </a:rPr>
              <a:t>homogeneous mixture</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533843"/>
            <a:ext cx="3146078" cy="451111"/>
          </a:xfrm>
        </p:spPr>
        <p:txBody>
          <a:bodyPr/>
          <a:lstStyle/>
          <a:p>
            <a:pPr marL="432" indent="0">
              <a:buNone/>
            </a:pPr>
            <a:r>
              <a:rPr lang="en-US" altLang="en-US" sz="2400" b="1" dirty="0">
                <a:solidFill>
                  <a:schemeClr val="tx2"/>
                </a:solidFill>
                <a:ea typeface="ＭＳ Ｐゴシック" pitchFamily="34" charset="-128"/>
              </a:rPr>
              <a:t>D.</a:t>
            </a:r>
            <a:r>
              <a:rPr lang="en-US" altLang="en-US" sz="2400" dirty="0">
                <a:solidFill>
                  <a:schemeClr val="tx2"/>
                </a:solidFill>
                <a:ea typeface="ＭＳ Ｐゴシック" pitchFamily="34" charset="-128"/>
              </a:rPr>
              <a:t> </a:t>
            </a:r>
            <a:r>
              <a:rPr lang="en-US" altLang="en-US" sz="2400" dirty="0">
                <a:ea typeface="ＭＳ Ｐゴシック" pitchFamily="34" charset="-128"/>
              </a:rPr>
              <a:t>peach pie</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5042781" y="4533845"/>
            <a:ext cx="3640843" cy="386994"/>
          </a:xfrm>
        </p:spPr>
        <p:txBody>
          <a:bodyPr/>
          <a:lstStyle/>
          <a:p>
            <a:pPr marL="0" indent="0">
              <a:buNone/>
            </a:pPr>
            <a:r>
              <a:rPr lang="en-US" altLang="en-US" sz="2400" b="1" dirty="0">
                <a:latin typeface="+mn-lt"/>
                <a:ea typeface="ＭＳ Ｐゴシック" pitchFamily="34" charset="-128"/>
              </a:rPr>
              <a:t>heterogeneous mixture</a:t>
            </a:r>
          </a:p>
        </p:txBody>
      </p:sp>
    </p:spTree>
    <p:extLst>
      <p:ext uri="{BB962C8B-B14F-4D97-AF65-F5344CB8AC3E}">
        <p14:creationId xmlns:p14="http://schemas.microsoft.com/office/powerpoint/2010/main" val="111784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3.2 States and Properties of Matter</a:t>
            </a:r>
          </a:p>
        </p:txBody>
      </p:sp>
      <p:sp>
        <p:nvSpPr>
          <p:cNvPr id="4" name="Content Placeholder 3">
            <a:extLst>
              <a:ext uri="{FF2B5EF4-FFF2-40B4-BE49-F238E27FC236}">
                <a16:creationId xmlns:a16="http://schemas.microsoft.com/office/drawing/2014/main" id="{E535BFDC-D32E-41D2-A5D9-A8CACA0832D6}"/>
              </a:ext>
            </a:extLst>
          </p:cNvPr>
          <p:cNvSpPr>
            <a:spLocks noGrp="1"/>
          </p:cNvSpPr>
          <p:nvPr>
            <p:ph sz="quarter" idx="14"/>
          </p:nvPr>
        </p:nvSpPr>
        <p:spPr>
          <a:xfrm>
            <a:off x="457201" y="1748433"/>
            <a:ext cx="3716594" cy="1201243"/>
          </a:xfrm>
        </p:spPr>
        <p:txBody>
          <a:bodyPr/>
          <a:lstStyle/>
          <a:p>
            <a:pPr marL="432" indent="0">
              <a:buNone/>
            </a:pPr>
            <a:r>
              <a:rPr lang="en-IN" sz="2400" dirty="0"/>
              <a:t>Matter on Earth exists in one of three physical states: solid, liquid, or gas.</a:t>
            </a:r>
          </a:p>
        </p:txBody>
      </p:sp>
      <p:pic>
        <p:nvPicPr>
          <p:cNvPr id="48" name="Content Placeholder 47" descr="A rock contains amethyst. A close up shows silicon and oxygen mixed randomly.">
            <a:extLst>
              <a:ext uri="{FF2B5EF4-FFF2-40B4-BE49-F238E27FC236}">
                <a16:creationId xmlns:a16="http://schemas.microsoft.com/office/drawing/2014/main" id="{D5BB3134-0613-49E0-BDC8-7443285015B0}"/>
              </a:ext>
            </a:extLst>
          </p:cNvPr>
          <p:cNvPicPr>
            <a:picLocks noGrp="1" noChangeAspect="1"/>
          </p:cNvPicPr>
          <p:nvPr>
            <p:ph sz="quarter" idx="15"/>
          </p:nvPr>
        </p:nvPicPr>
        <p:blipFill>
          <a:blip r:embed="rId2"/>
          <a:stretch>
            <a:fillRect/>
          </a:stretch>
        </p:blipFill>
        <p:spPr>
          <a:xfrm>
            <a:off x="5348676" y="2242800"/>
            <a:ext cx="3439916" cy="1777213"/>
          </a:xfrm>
          <a:prstGeom prst="rect">
            <a:avLst/>
          </a:prstGeom>
        </p:spPr>
      </p:pic>
      <p:sp>
        <p:nvSpPr>
          <p:cNvPr id="3" name="Content Placeholder 2">
            <a:extLst>
              <a:ext uri="{FF2B5EF4-FFF2-40B4-BE49-F238E27FC236}">
                <a16:creationId xmlns:a16="http://schemas.microsoft.com/office/drawing/2014/main" id="{BEAF5446-621D-4E21-870A-98D2C516EC7D}"/>
              </a:ext>
            </a:extLst>
          </p:cNvPr>
          <p:cNvSpPr>
            <a:spLocks noGrp="1"/>
          </p:cNvSpPr>
          <p:nvPr>
            <p:ph sz="quarter" idx="16"/>
          </p:nvPr>
        </p:nvSpPr>
        <p:spPr>
          <a:xfrm>
            <a:off x="457200" y="4575814"/>
            <a:ext cx="8436077" cy="770668"/>
          </a:xfrm>
        </p:spPr>
        <p:txBody>
          <a:bodyPr/>
          <a:lstStyle/>
          <a:p>
            <a:pPr marL="432" indent="0">
              <a:buNone/>
            </a:pPr>
            <a:r>
              <a:rPr lang="en-IN" sz="2400" b="1" dirty="0"/>
              <a:t>Learning Goal</a:t>
            </a:r>
            <a:r>
              <a:rPr lang="en-IN" sz="2400" dirty="0"/>
              <a:t> Identify the states and physical and chemical properties of matter.</a:t>
            </a:r>
          </a:p>
        </p:txBody>
      </p:sp>
    </p:spTree>
    <p:extLst>
      <p:ext uri="{BB962C8B-B14F-4D97-AF65-F5344CB8AC3E}">
        <p14:creationId xmlns:p14="http://schemas.microsoft.com/office/powerpoint/2010/main" val="214505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59CF-CB72-4790-A552-45241E04858F}"/>
              </a:ext>
            </a:extLst>
          </p:cNvPr>
          <p:cNvSpPr>
            <a:spLocks noGrp="1"/>
          </p:cNvSpPr>
          <p:nvPr>
            <p:ph type="title"/>
          </p:nvPr>
        </p:nvSpPr>
        <p:spPr/>
        <p:txBody>
          <a:bodyPr/>
          <a:lstStyle/>
          <a:p>
            <a:r>
              <a:rPr lang="en-IN" dirty="0"/>
              <a:t>Matter and Energy</a:t>
            </a:r>
          </a:p>
        </p:txBody>
      </p:sp>
      <p:sp>
        <p:nvSpPr>
          <p:cNvPr id="3" name="Content Placeholder 2">
            <a:extLst>
              <a:ext uri="{FF2B5EF4-FFF2-40B4-BE49-F238E27FC236}">
                <a16:creationId xmlns:a16="http://schemas.microsoft.com/office/drawing/2014/main" id="{A555369C-8D0B-41AD-839E-D4B450127B57}"/>
              </a:ext>
            </a:extLst>
          </p:cNvPr>
          <p:cNvSpPr>
            <a:spLocks noGrp="1"/>
          </p:cNvSpPr>
          <p:nvPr>
            <p:ph sz="quarter" idx="13"/>
          </p:nvPr>
        </p:nvSpPr>
        <p:spPr>
          <a:xfrm>
            <a:off x="457200" y="1556327"/>
            <a:ext cx="4409768" cy="2267528"/>
          </a:xfrm>
        </p:spPr>
        <p:txBody>
          <a:bodyPr/>
          <a:lstStyle/>
          <a:p>
            <a:pPr marL="432" indent="0">
              <a:buNone/>
            </a:pPr>
            <a:r>
              <a:rPr lang="en-IN" sz="2400" dirty="0"/>
              <a:t>Dietitians specialize in helping individuals learn about good nutrition and the need for a balanced diet</a:t>
            </a:r>
          </a:p>
        </p:txBody>
      </p:sp>
      <p:pic>
        <p:nvPicPr>
          <p:cNvPr id="5" name="Content Placeholder 4" descr="A dietician uses a caliper to measure the body fat of a boy.">
            <a:extLst>
              <a:ext uri="{FF2B5EF4-FFF2-40B4-BE49-F238E27FC236}">
                <a16:creationId xmlns:a16="http://schemas.microsoft.com/office/drawing/2014/main" id="{FC2922A4-7588-40A8-9A32-5AA2935178A9}"/>
              </a:ext>
            </a:extLst>
          </p:cNvPr>
          <p:cNvPicPr>
            <a:picLocks noGrp="1" noChangeAspect="1"/>
          </p:cNvPicPr>
          <p:nvPr>
            <p:ph sz="quarter" idx="14"/>
          </p:nvPr>
        </p:nvPicPr>
        <p:blipFill>
          <a:blip r:embed="rId2"/>
          <a:stretch>
            <a:fillRect/>
          </a:stretch>
        </p:blipFill>
        <p:spPr>
          <a:xfrm>
            <a:off x="5435207" y="1959263"/>
            <a:ext cx="3288038" cy="3729182"/>
          </a:xfrm>
          <a:prstGeom prst="rect">
            <a:avLst/>
          </a:prstGeom>
        </p:spPr>
      </p:pic>
    </p:spTree>
    <p:extLst>
      <p:ext uri="{BB962C8B-B14F-4D97-AF65-F5344CB8AC3E}">
        <p14:creationId xmlns:p14="http://schemas.microsoft.com/office/powerpoint/2010/main" val="3265193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Solids</a:t>
            </a:r>
          </a:p>
        </p:txBody>
      </p:sp>
      <p:sp>
        <p:nvSpPr>
          <p:cNvPr id="4" name="Content Placeholder 3">
            <a:extLst>
              <a:ext uri="{FF2B5EF4-FFF2-40B4-BE49-F238E27FC236}">
                <a16:creationId xmlns:a16="http://schemas.microsoft.com/office/drawing/2014/main" id="{E535BFDC-D32E-41D2-A5D9-A8CACA0832D6}"/>
              </a:ext>
            </a:extLst>
          </p:cNvPr>
          <p:cNvSpPr>
            <a:spLocks noGrp="1"/>
          </p:cNvSpPr>
          <p:nvPr>
            <p:ph sz="quarter" idx="14"/>
          </p:nvPr>
        </p:nvSpPr>
        <p:spPr>
          <a:xfrm>
            <a:off x="457200" y="1556705"/>
            <a:ext cx="4719484" cy="3841204"/>
          </a:xfrm>
        </p:spPr>
        <p:txBody>
          <a:bodyPr/>
          <a:lstStyle/>
          <a:p>
            <a:pPr marL="432" indent="0">
              <a:buNone/>
            </a:pPr>
            <a:r>
              <a:rPr lang="en-IN" sz="2400" b="1" dirty="0"/>
              <a:t>Solids</a:t>
            </a:r>
            <a:r>
              <a:rPr lang="en-IN" sz="2400" dirty="0"/>
              <a:t> have</a:t>
            </a:r>
          </a:p>
          <a:p>
            <a:r>
              <a:rPr lang="en-IN" sz="2400" dirty="0"/>
              <a:t>a definite shape</a:t>
            </a:r>
          </a:p>
          <a:p>
            <a:r>
              <a:rPr lang="en-IN" sz="2400" dirty="0"/>
              <a:t>a definite volume</a:t>
            </a:r>
          </a:p>
          <a:p>
            <a:r>
              <a:rPr lang="en-IN" sz="2400" dirty="0"/>
              <a:t>particles are held close together by strong attractive forces</a:t>
            </a:r>
          </a:p>
          <a:p>
            <a:r>
              <a:rPr lang="en-IN" sz="2400" dirty="0"/>
              <a:t>particles are arranged in a rigid pattern and can only vibrate slowly in fixed positions</a:t>
            </a:r>
          </a:p>
        </p:txBody>
      </p:sp>
      <p:pic>
        <p:nvPicPr>
          <p:cNvPr id="17" name="Content Placeholder 16" descr="A rock contains amethyst. A close up shows silicon and oxygen mixed randomly.">
            <a:extLst>
              <a:ext uri="{FF2B5EF4-FFF2-40B4-BE49-F238E27FC236}">
                <a16:creationId xmlns:a16="http://schemas.microsoft.com/office/drawing/2014/main" id="{5471B6C5-46B7-43DC-A380-0B21B5F7078A}"/>
              </a:ext>
            </a:extLst>
          </p:cNvPr>
          <p:cNvPicPr>
            <a:picLocks noGrp="1" noChangeAspect="1"/>
          </p:cNvPicPr>
          <p:nvPr>
            <p:ph sz="quarter" idx="15"/>
          </p:nvPr>
        </p:nvPicPr>
        <p:blipFill>
          <a:blip r:embed="rId3"/>
          <a:stretch>
            <a:fillRect/>
          </a:stretch>
        </p:blipFill>
        <p:spPr>
          <a:xfrm>
            <a:off x="5349600" y="2242800"/>
            <a:ext cx="3441600" cy="1775871"/>
          </a:xfrm>
          <a:prstGeom prst="rect">
            <a:avLst/>
          </a:prstGeom>
        </p:spPr>
      </p:pic>
      <p:sp>
        <p:nvSpPr>
          <p:cNvPr id="3" name="Content Placeholder 2">
            <a:extLst>
              <a:ext uri="{FF2B5EF4-FFF2-40B4-BE49-F238E27FC236}">
                <a16:creationId xmlns:a16="http://schemas.microsoft.com/office/drawing/2014/main" id="{BEAF5446-621D-4E21-870A-98D2C516EC7D}"/>
              </a:ext>
            </a:extLst>
          </p:cNvPr>
          <p:cNvSpPr>
            <a:spLocks noGrp="1"/>
          </p:cNvSpPr>
          <p:nvPr>
            <p:ph sz="quarter" idx="16"/>
          </p:nvPr>
        </p:nvSpPr>
        <p:spPr>
          <a:xfrm>
            <a:off x="5506267" y="4288420"/>
            <a:ext cx="3425037" cy="386819"/>
          </a:xfrm>
        </p:spPr>
        <p:txBody>
          <a:bodyPr/>
          <a:lstStyle/>
          <a:p>
            <a:pPr marL="432" indent="0">
              <a:buNone/>
            </a:pPr>
            <a:r>
              <a:rPr lang="en-IN" sz="2000" dirty="0"/>
              <a:t>Amethyst, a solid, is a purple</a:t>
            </a:r>
          </a:p>
        </p:txBody>
      </p:sp>
      <p:sp>
        <p:nvSpPr>
          <p:cNvPr id="6" name="Content Placeholder 5">
            <a:extLst>
              <a:ext uri="{FF2B5EF4-FFF2-40B4-BE49-F238E27FC236}">
                <a16:creationId xmlns:a16="http://schemas.microsoft.com/office/drawing/2014/main" id="{EB48F953-87D8-40B5-BB9A-5829D68F4CE5}"/>
              </a:ext>
            </a:extLst>
          </p:cNvPr>
          <p:cNvSpPr>
            <a:spLocks noGrp="1"/>
          </p:cNvSpPr>
          <p:nvPr>
            <p:ph sz="quarter" idx="17"/>
          </p:nvPr>
        </p:nvSpPr>
        <p:spPr>
          <a:xfrm>
            <a:off x="5498621" y="4738250"/>
            <a:ext cx="1698593" cy="347130"/>
          </a:xfrm>
        </p:spPr>
        <p:txBody>
          <a:bodyPr/>
          <a:lstStyle/>
          <a:p>
            <a:pPr marL="432" indent="0">
              <a:buNone/>
            </a:pPr>
            <a:r>
              <a:rPr lang="en-IN" sz="2000" dirty="0"/>
              <a:t>form of quartz</a:t>
            </a:r>
          </a:p>
        </p:txBody>
      </p:sp>
      <p:graphicFrame>
        <p:nvGraphicFramePr>
          <p:cNvPr id="18" name="Object 17" descr="S i O sub 2.">
            <a:extLst>
              <a:ext uri="{FF2B5EF4-FFF2-40B4-BE49-F238E27FC236}">
                <a16:creationId xmlns:a16="http://schemas.microsoft.com/office/drawing/2014/main" id="{87A766EC-298B-4798-A058-25CAB1F4242D}"/>
              </a:ext>
            </a:extLst>
          </p:cNvPr>
          <p:cNvGraphicFramePr>
            <a:graphicFrameLocks noChangeAspect="1"/>
          </p:cNvGraphicFramePr>
          <p:nvPr>
            <p:extLst/>
          </p:nvPr>
        </p:nvGraphicFramePr>
        <p:xfrm>
          <a:off x="7275991" y="4747731"/>
          <a:ext cx="863600" cy="381000"/>
        </p:xfrm>
        <a:graphic>
          <a:graphicData uri="http://schemas.openxmlformats.org/presentationml/2006/ole">
            <mc:AlternateContent xmlns:mc="http://schemas.openxmlformats.org/markup-compatibility/2006">
              <mc:Choice xmlns:v="urn:schemas-microsoft-com:vml" Requires="v">
                <p:oleObj spid="_x0000_s2050" name="Equation" r:id="rId4" imgW="863280" imgH="380880" progId="Equation.DSMT4">
                  <p:embed/>
                </p:oleObj>
              </mc:Choice>
              <mc:Fallback>
                <p:oleObj name="Equation" r:id="rId4" imgW="863280" imgH="380880" progId="Equation.DSMT4">
                  <p:embed/>
                  <p:pic>
                    <p:nvPicPr>
                      <p:cNvPr id="18" name="Object 17" descr="S i O sub 2.">
                        <a:extLst>
                          <a:ext uri="{FF2B5EF4-FFF2-40B4-BE49-F238E27FC236}">
                            <a16:creationId xmlns:a16="http://schemas.microsoft.com/office/drawing/2014/main" id="{87A766EC-298B-4798-A058-25CAB1F4242D}"/>
                          </a:ext>
                        </a:extLst>
                      </p:cNvPr>
                      <p:cNvPicPr/>
                      <p:nvPr/>
                    </p:nvPicPr>
                    <p:blipFill>
                      <a:blip r:embed="rId5"/>
                      <a:stretch>
                        <a:fillRect/>
                      </a:stretch>
                    </p:blipFill>
                    <p:spPr>
                      <a:xfrm>
                        <a:off x="7275991" y="4747731"/>
                        <a:ext cx="863600" cy="381000"/>
                      </a:xfrm>
                      <a:prstGeom prst="rect">
                        <a:avLst/>
                      </a:prstGeom>
                    </p:spPr>
                  </p:pic>
                </p:oleObj>
              </mc:Fallback>
            </mc:AlternateContent>
          </a:graphicData>
        </a:graphic>
      </p:graphicFrame>
    </p:spTree>
    <p:extLst>
      <p:ext uri="{BB962C8B-B14F-4D97-AF65-F5344CB8AC3E}">
        <p14:creationId xmlns:p14="http://schemas.microsoft.com/office/powerpoint/2010/main" val="3898380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Liquids</a:t>
            </a:r>
          </a:p>
        </p:txBody>
      </p:sp>
      <p:sp>
        <p:nvSpPr>
          <p:cNvPr id="4" name="Content Placeholder 3">
            <a:extLst>
              <a:ext uri="{FF2B5EF4-FFF2-40B4-BE49-F238E27FC236}">
                <a16:creationId xmlns:a16="http://schemas.microsoft.com/office/drawing/2014/main" id="{E535BFDC-D32E-41D2-A5D9-A8CACA0832D6}"/>
              </a:ext>
            </a:extLst>
          </p:cNvPr>
          <p:cNvSpPr>
            <a:spLocks noGrp="1"/>
          </p:cNvSpPr>
          <p:nvPr>
            <p:ph sz="quarter" idx="14"/>
          </p:nvPr>
        </p:nvSpPr>
        <p:spPr>
          <a:xfrm>
            <a:off x="457200" y="1556705"/>
            <a:ext cx="4380271" cy="3841204"/>
          </a:xfrm>
        </p:spPr>
        <p:txBody>
          <a:bodyPr/>
          <a:lstStyle/>
          <a:p>
            <a:pPr marL="432" indent="0">
              <a:buNone/>
            </a:pPr>
            <a:r>
              <a:rPr lang="en-IN" sz="2400" b="1" dirty="0"/>
              <a:t>Liquids </a:t>
            </a:r>
            <a:r>
              <a:rPr lang="en-IN" sz="2400" dirty="0"/>
              <a:t>have</a:t>
            </a:r>
          </a:p>
          <a:p>
            <a:r>
              <a:rPr lang="en-IN" sz="2400" dirty="0"/>
              <a:t>a definite volume, but not a definite shape</a:t>
            </a:r>
          </a:p>
          <a:p>
            <a:r>
              <a:rPr lang="en-IN" sz="2400" dirty="0"/>
              <a:t>the same shape as their container</a:t>
            </a:r>
          </a:p>
          <a:p>
            <a:r>
              <a:rPr lang="en-IN" sz="2400" dirty="0"/>
              <a:t>particles that move slowly in random directions</a:t>
            </a:r>
          </a:p>
        </p:txBody>
      </p:sp>
      <p:pic>
        <p:nvPicPr>
          <p:cNvPr id="10" name="Content Placeholder 9" descr="The water molecules each consist of two hydrogen atoms attached to a central oxygen atom.">
            <a:extLst>
              <a:ext uri="{FF2B5EF4-FFF2-40B4-BE49-F238E27FC236}">
                <a16:creationId xmlns:a16="http://schemas.microsoft.com/office/drawing/2014/main" id="{B2C2FB0F-C36B-4482-AB21-BEDF1DEBF460}"/>
              </a:ext>
            </a:extLst>
          </p:cNvPr>
          <p:cNvPicPr>
            <a:picLocks noGrp="1" noChangeAspect="1"/>
          </p:cNvPicPr>
          <p:nvPr>
            <p:ph sz="quarter" idx="15"/>
          </p:nvPr>
        </p:nvPicPr>
        <p:blipFill>
          <a:blip r:embed="rId2"/>
          <a:stretch>
            <a:fillRect/>
          </a:stretch>
        </p:blipFill>
        <p:spPr>
          <a:xfrm>
            <a:off x="5229817" y="1629181"/>
            <a:ext cx="3417498" cy="2862219"/>
          </a:xfrm>
          <a:prstGeom prst="rect">
            <a:avLst/>
          </a:prstGeom>
        </p:spPr>
      </p:pic>
      <p:sp>
        <p:nvSpPr>
          <p:cNvPr id="3" name="Content Placeholder 2">
            <a:extLst>
              <a:ext uri="{FF2B5EF4-FFF2-40B4-BE49-F238E27FC236}">
                <a16:creationId xmlns:a16="http://schemas.microsoft.com/office/drawing/2014/main" id="{BEAF5446-621D-4E21-870A-98D2C516EC7D}"/>
              </a:ext>
            </a:extLst>
          </p:cNvPr>
          <p:cNvSpPr>
            <a:spLocks noGrp="1"/>
          </p:cNvSpPr>
          <p:nvPr>
            <p:ph sz="quarter" idx="16"/>
          </p:nvPr>
        </p:nvSpPr>
        <p:spPr>
          <a:xfrm>
            <a:off x="5506267" y="4893104"/>
            <a:ext cx="3425037" cy="696535"/>
          </a:xfrm>
        </p:spPr>
        <p:txBody>
          <a:bodyPr/>
          <a:lstStyle/>
          <a:p>
            <a:pPr marL="432" indent="0">
              <a:buNone/>
            </a:pPr>
            <a:r>
              <a:rPr lang="en-IN" sz="2000" dirty="0"/>
              <a:t>Water as a liquid takes the shape of its container.</a:t>
            </a:r>
          </a:p>
        </p:txBody>
      </p:sp>
    </p:spTree>
    <p:extLst>
      <p:ext uri="{BB962C8B-B14F-4D97-AF65-F5344CB8AC3E}">
        <p14:creationId xmlns:p14="http://schemas.microsoft.com/office/powerpoint/2010/main" val="312714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Gases</a:t>
            </a:r>
          </a:p>
        </p:txBody>
      </p:sp>
      <p:sp>
        <p:nvSpPr>
          <p:cNvPr id="4" name="Content Placeholder 3">
            <a:extLst>
              <a:ext uri="{FF2B5EF4-FFF2-40B4-BE49-F238E27FC236}">
                <a16:creationId xmlns:a16="http://schemas.microsoft.com/office/drawing/2014/main" id="{E535BFDC-D32E-41D2-A5D9-A8CACA0832D6}"/>
              </a:ext>
            </a:extLst>
          </p:cNvPr>
          <p:cNvSpPr>
            <a:spLocks noGrp="1"/>
          </p:cNvSpPr>
          <p:nvPr>
            <p:ph sz="quarter" idx="14"/>
          </p:nvPr>
        </p:nvSpPr>
        <p:spPr>
          <a:xfrm>
            <a:off x="457200" y="1556705"/>
            <a:ext cx="4380271" cy="4195166"/>
          </a:xfrm>
        </p:spPr>
        <p:txBody>
          <a:bodyPr/>
          <a:lstStyle/>
          <a:p>
            <a:pPr marL="432" indent="0">
              <a:buNone/>
            </a:pPr>
            <a:r>
              <a:rPr lang="en-IN" sz="2400" b="1" dirty="0"/>
              <a:t>Gases </a:t>
            </a:r>
            <a:r>
              <a:rPr lang="en-IN" sz="2400" dirty="0"/>
              <a:t>have</a:t>
            </a:r>
          </a:p>
          <a:p>
            <a:r>
              <a:rPr lang="en-IN" sz="2400" dirty="0"/>
              <a:t>an indefinite shape</a:t>
            </a:r>
          </a:p>
          <a:p>
            <a:r>
              <a:rPr lang="en-IN" sz="2400" dirty="0"/>
              <a:t>an indefinite volume</a:t>
            </a:r>
          </a:p>
          <a:p>
            <a:r>
              <a:rPr lang="en-IN" sz="2400" dirty="0"/>
              <a:t>the same shape and volume as their container</a:t>
            </a:r>
          </a:p>
          <a:p>
            <a:r>
              <a:rPr lang="en-IN" sz="2400" dirty="0"/>
              <a:t>particles that are far apart, move at high speeds, and have little attraction to each other</a:t>
            </a:r>
          </a:p>
        </p:txBody>
      </p:sp>
      <p:pic>
        <p:nvPicPr>
          <p:cNvPr id="7" name="Content Placeholder 6" descr="Four balloons float at the end of strings. The balloons contain helium atoms, H e.">
            <a:extLst>
              <a:ext uri="{FF2B5EF4-FFF2-40B4-BE49-F238E27FC236}">
                <a16:creationId xmlns:a16="http://schemas.microsoft.com/office/drawing/2014/main" id="{4C459550-DE9F-4FEC-8FA9-51706BF0AE5A}"/>
              </a:ext>
            </a:extLst>
          </p:cNvPr>
          <p:cNvPicPr>
            <a:picLocks noGrp="1" noChangeAspect="1"/>
          </p:cNvPicPr>
          <p:nvPr>
            <p:ph sz="quarter" idx="15"/>
          </p:nvPr>
        </p:nvPicPr>
        <p:blipFill>
          <a:blip r:embed="rId2"/>
          <a:stretch>
            <a:fillRect/>
          </a:stretch>
        </p:blipFill>
        <p:spPr>
          <a:xfrm>
            <a:off x="5213734" y="1760258"/>
            <a:ext cx="3392641" cy="2862219"/>
          </a:xfrm>
          <a:prstGeom prst="rect">
            <a:avLst/>
          </a:prstGeom>
        </p:spPr>
      </p:pic>
      <p:sp>
        <p:nvSpPr>
          <p:cNvPr id="3" name="Content Placeholder 2">
            <a:extLst>
              <a:ext uri="{FF2B5EF4-FFF2-40B4-BE49-F238E27FC236}">
                <a16:creationId xmlns:a16="http://schemas.microsoft.com/office/drawing/2014/main" id="{BEAF5446-621D-4E21-870A-98D2C516EC7D}"/>
              </a:ext>
            </a:extLst>
          </p:cNvPr>
          <p:cNvSpPr>
            <a:spLocks noGrp="1"/>
          </p:cNvSpPr>
          <p:nvPr>
            <p:ph sz="quarter" idx="16"/>
          </p:nvPr>
        </p:nvSpPr>
        <p:spPr>
          <a:xfrm>
            <a:off x="5181338" y="4893104"/>
            <a:ext cx="3425037" cy="696535"/>
          </a:xfrm>
        </p:spPr>
        <p:txBody>
          <a:bodyPr/>
          <a:lstStyle/>
          <a:p>
            <a:pPr marL="432" indent="0">
              <a:buNone/>
            </a:pPr>
            <a:r>
              <a:rPr lang="en-IN" sz="2000" dirty="0"/>
              <a:t>A gas takes the shape and volume of its container.</a:t>
            </a:r>
          </a:p>
        </p:txBody>
      </p:sp>
    </p:spTree>
    <p:extLst>
      <p:ext uri="{BB962C8B-B14F-4D97-AF65-F5344CB8AC3E}">
        <p14:creationId xmlns:p14="http://schemas.microsoft.com/office/powerpoint/2010/main" val="2630105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C9BC-89A0-45A9-854A-8940553FC4FE}"/>
              </a:ext>
            </a:extLst>
          </p:cNvPr>
          <p:cNvSpPr>
            <a:spLocks noGrp="1"/>
          </p:cNvSpPr>
          <p:nvPr>
            <p:ph type="title"/>
          </p:nvPr>
        </p:nvSpPr>
        <p:spPr/>
        <p:txBody>
          <a:bodyPr/>
          <a:lstStyle/>
          <a:p>
            <a:r>
              <a:rPr lang="en-IN" dirty="0"/>
              <a:t>Physical States of Matter</a:t>
            </a:r>
          </a:p>
        </p:txBody>
      </p:sp>
      <p:sp>
        <p:nvSpPr>
          <p:cNvPr id="3" name="Content Placeholder 2">
            <a:extLst>
              <a:ext uri="{FF2B5EF4-FFF2-40B4-BE49-F238E27FC236}">
                <a16:creationId xmlns:a16="http://schemas.microsoft.com/office/drawing/2014/main" id="{6AC71798-A5E4-4C45-B0D1-2F82332B545C}"/>
              </a:ext>
            </a:extLst>
          </p:cNvPr>
          <p:cNvSpPr>
            <a:spLocks noGrp="1"/>
          </p:cNvSpPr>
          <p:nvPr>
            <p:ph sz="quarter" idx="13"/>
          </p:nvPr>
        </p:nvSpPr>
        <p:spPr>
          <a:xfrm>
            <a:off x="457200" y="1556327"/>
            <a:ext cx="8229600" cy="449454"/>
          </a:xfrm>
        </p:spPr>
        <p:txBody>
          <a:bodyPr/>
          <a:lstStyle/>
          <a:p>
            <a:pPr marL="432" indent="0">
              <a:buNone/>
            </a:pPr>
            <a:r>
              <a:rPr lang="en-IN" b="1" dirty="0"/>
              <a:t>Table 3.1</a:t>
            </a:r>
            <a:r>
              <a:rPr lang="en-IN" dirty="0"/>
              <a:t> A Comparison of Solids, Liquids, and Gases</a:t>
            </a:r>
          </a:p>
        </p:txBody>
      </p:sp>
      <p:graphicFrame>
        <p:nvGraphicFramePr>
          <p:cNvPr id="5" name="Table 5">
            <a:extLst>
              <a:ext uri="{FF2B5EF4-FFF2-40B4-BE49-F238E27FC236}">
                <a16:creationId xmlns:a16="http://schemas.microsoft.com/office/drawing/2014/main" id="{F8B61C0E-F7DA-4FEF-8EC9-4D30CEBA2158}"/>
              </a:ext>
            </a:extLst>
          </p:cNvPr>
          <p:cNvGraphicFramePr>
            <a:graphicFrameLocks noGrp="1"/>
          </p:cNvGraphicFramePr>
          <p:nvPr>
            <p:ph sz="quarter" idx="14"/>
            <p:extLst/>
          </p:nvPr>
        </p:nvGraphicFramePr>
        <p:xfrm>
          <a:off x="457200" y="2319212"/>
          <a:ext cx="8229600" cy="3845560"/>
        </p:xfrm>
        <a:graphic>
          <a:graphicData uri="http://schemas.openxmlformats.org/drawingml/2006/table">
            <a:tbl>
              <a:tblPr firstRow="1" bandRow="1">
                <a:tableStyleId>{40F9630F-82C1-40B7-BC3A-925EFCFF5E92}</a:tableStyleId>
              </a:tblPr>
              <a:tblGrid>
                <a:gridCol w="2057400">
                  <a:extLst>
                    <a:ext uri="{9D8B030D-6E8A-4147-A177-3AD203B41FA5}">
                      <a16:colId xmlns:a16="http://schemas.microsoft.com/office/drawing/2014/main" val="1810251425"/>
                    </a:ext>
                  </a:extLst>
                </a:gridCol>
                <a:gridCol w="2057400">
                  <a:extLst>
                    <a:ext uri="{9D8B030D-6E8A-4147-A177-3AD203B41FA5}">
                      <a16:colId xmlns:a16="http://schemas.microsoft.com/office/drawing/2014/main" val="4120717677"/>
                    </a:ext>
                  </a:extLst>
                </a:gridCol>
                <a:gridCol w="2057400">
                  <a:extLst>
                    <a:ext uri="{9D8B030D-6E8A-4147-A177-3AD203B41FA5}">
                      <a16:colId xmlns:a16="http://schemas.microsoft.com/office/drawing/2014/main" val="1424001443"/>
                    </a:ext>
                  </a:extLst>
                </a:gridCol>
                <a:gridCol w="2057400">
                  <a:extLst>
                    <a:ext uri="{9D8B030D-6E8A-4147-A177-3AD203B41FA5}">
                      <a16:colId xmlns:a16="http://schemas.microsoft.com/office/drawing/2014/main" val="377792641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Characteristic</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Solid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Liquid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Gas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10367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Shape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Has a definite shape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Takes the shape of the container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Takes the shape of the container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57851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Volume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Has a definite volume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Has a definite volume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Fills the volume of the container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3970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Arrangement of Particles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Fixed, very close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Random, close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Random, far apart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5405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Interaction between Particles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Very strong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Strong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Essentially none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84766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Movement of Particles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Very slow</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Moderate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Very fast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88753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Examples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Ice, salt, iron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Water, oil, vinegar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Water vapor, helium, air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054128"/>
                  </a:ext>
                </a:extLst>
              </a:tr>
            </a:tbl>
          </a:graphicData>
        </a:graphic>
      </p:graphicFrame>
    </p:spTree>
    <p:extLst>
      <p:ext uri="{BB962C8B-B14F-4D97-AF65-F5344CB8AC3E}">
        <p14:creationId xmlns:p14="http://schemas.microsoft.com/office/powerpoint/2010/main" val="178968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2CBA-DED3-4CA4-A5B3-77C3F0C27DB0}"/>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0D7F8A0B-A184-4D75-BB60-957F8F4FACC2}"/>
              </a:ext>
            </a:extLst>
          </p:cNvPr>
          <p:cNvSpPr>
            <a:spLocks noGrp="1"/>
          </p:cNvSpPr>
          <p:nvPr>
            <p:ph sz="quarter" idx="14"/>
          </p:nvPr>
        </p:nvSpPr>
        <p:spPr>
          <a:xfrm>
            <a:off x="439094" y="1541401"/>
            <a:ext cx="7756634" cy="378723"/>
          </a:xfrm>
        </p:spPr>
        <p:txBody>
          <a:bodyPr/>
          <a:lstStyle/>
          <a:p>
            <a:pPr marL="0" indent="0">
              <a:buNone/>
            </a:pPr>
            <a:r>
              <a:rPr lang="en-IN" sz="2200" dirty="0"/>
              <a:t>Identify each description as that of particles of a</a:t>
            </a:r>
          </a:p>
        </p:txBody>
      </p:sp>
      <p:sp>
        <p:nvSpPr>
          <p:cNvPr id="3" name="Content Placeholder 2">
            <a:extLst>
              <a:ext uri="{FF2B5EF4-FFF2-40B4-BE49-F238E27FC236}">
                <a16:creationId xmlns:a16="http://schemas.microsoft.com/office/drawing/2014/main" id="{428886F2-AE1F-4681-93C7-B8FFAF9474B8}"/>
              </a:ext>
            </a:extLst>
          </p:cNvPr>
          <p:cNvSpPr>
            <a:spLocks noGrp="1"/>
          </p:cNvSpPr>
          <p:nvPr>
            <p:ph sz="quarter" idx="16"/>
          </p:nvPr>
        </p:nvSpPr>
        <p:spPr>
          <a:xfrm>
            <a:off x="463098" y="2189353"/>
            <a:ext cx="1211324" cy="427477"/>
          </a:xfrm>
        </p:spPr>
        <p:txBody>
          <a:bodyPr/>
          <a:lstStyle/>
          <a:p>
            <a:pPr marL="432000" indent="-432000">
              <a:buFont typeface="+mj-lt"/>
              <a:buAutoNum type="arabicPeriod"/>
            </a:pPr>
            <a:r>
              <a:rPr lang="en-IN" sz="2200" dirty="0"/>
              <a:t>solid</a:t>
            </a:r>
          </a:p>
        </p:txBody>
      </p:sp>
      <p:sp>
        <p:nvSpPr>
          <p:cNvPr id="5" name="Content Placeholder 4">
            <a:extLst>
              <a:ext uri="{FF2B5EF4-FFF2-40B4-BE49-F238E27FC236}">
                <a16:creationId xmlns:a16="http://schemas.microsoft.com/office/drawing/2014/main" id="{9456F5B2-5009-4455-8D8C-69897A36ACD5}"/>
              </a:ext>
            </a:extLst>
          </p:cNvPr>
          <p:cNvSpPr>
            <a:spLocks noGrp="1"/>
          </p:cNvSpPr>
          <p:nvPr>
            <p:ph sz="quarter" idx="15"/>
          </p:nvPr>
        </p:nvSpPr>
        <p:spPr>
          <a:xfrm>
            <a:off x="2299580" y="2201518"/>
            <a:ext cx="1367073" cy="415312"/>
          </a:xfrm>
        </p:spPr>
        <p:txBody>
          <a:bodyPr/>
          <a:lstStyle/>
          <a:p>
            <a:pPr marL="432000" indent="-432000">
              <a:buAutoNum type="arabicPeriod" startAt="2"/>
            </a:pPr>
            <a:r>
              <a:rPr lang="en-IN" sz="2200" dirty="0"/>
              <a:t>Liquid</a:t>
            </a:r>
          </a:p>
        </p:txBody>
      </p:sp>
      <p:sp>
        <p:nvSpPr>
          <p:cNvPr id="6" name="Content Placeholder 5">
            <a:extLst>
              <a:ext uri="{FF2B5EF4-FFF2-40B4-BE49-F238E27FC236}">
                <a16:creationId xmlns:a16="http://schemas.microsoft.com/office/drawing/2014/main" id="{2D0A3E8B-4B58-4FE9-8350-CF909DC252C4}"/>
              </a:ext>
            </a:extLst>
          </p:cNvPr>
          <p:cNvSpPr>
            <a:spLocks noGrp="1"/>
          </p:cNvSpPr>
          <p:nvPr>
            <p:ph sz="quarter" idx="17"/>
          </p:nvPr>
        </p:nvSpPr>
        <p:spPr>
          <a:xfrm>
            <a:off x="4182700" y="2201517"/>
            <a:ext cx="1286447" cy="378723"/>
          </a:xfrm>
        </p:spPr>
        <p:txBody>
          <a:bodyPr/>
          <a:lstStyle/>
          <a:p>
            <a:pPr marL="432000" indent="-432000">
              <a:buAutoNum type="arabicPeriod" startAt="3"/>
            </a:pPr>
            <a:r>
              <a:rPr lang="en-IN" sz="2200" dirty="0"/>
              <a:t>Gas</a:t>
            </a:r>
          </a:p>
        </p:txBody>
      </p:sp>
      <p:sp>
        <p:nvSpPr>
          <p:cNvPr id="7" name="Content Placeholder 6">
            <a:extLst>
              <a:ext uri="{FF2B5EF4-FFF2-40B4-BE49-F238E27FC236}">
                <a16:creationId xmlns:a16="http://schemas.microsoft.com/office/drawing/2014/main" id="{08380C05-BB1E-4772-B89C-DBFCAF41BAFB}"/>
              </a:ext>
            </a:extLst>
          </p:cNvPr>
          <p:cNvSpPr>
            <a:spLocks noGrp="1"/>
          </p:cNvSpPr>
          <p:nvPr>
            <p:ph sz="quarter" idx="18"/>
          </p:nvPr>
        </p:nvSpPr>
        <p:spPr>
          <a:xfrm>
            <a:off x="457201" y="2865393"/>
            <a:ext cx="8229600" cy="3200429"/>
          </a:xfrm>
        </p:spPr>
        <p:txBody>
          <a:bodyPr/>
          <a:lstStyle/>
          <a:p>
            <a:pPr marL="432" indent="0">
              <a:buNone/>
            </a:pPr>
            <a:r>
              <a:rPr lang="en-IN" sz="2200" dirty="0">
                <a:solidFill>
                  <a:schemeClr val="tx1"/>
                </a:solidFill>
              </a:rPr>
              <a:t>Fill in the blank</a:t>
            </a:r>
            <a:r>
              <a:rPr lang="en-IN" sz="2200" dirty="0">
                <a:solidFill>
                  <a:schemeClr val="tx2"/>
                </a:solidFill>
              </a:rPr>
              <a:t> </a:t>
            </a:r>
            <a:r>
              <a:rPr lang="en-IN" sz="2200" b="1" dirty="0">
                <a:solidFill>
                  <a:schemeClr val="tx2"/>
                </a:solidFill>
              </a:rPr>
              <a:t>A.</a:t>
            </a:r>
            <a:r>
              <a:rPr lang="en-IN" sz="2200" dirty="0">
                <a:solidFill>
                  <a:schemeClr val="tx2"/>
                </a:solidFill>
              </a:rPr>
              <a:t> </a:t>
            </a:r>
            <a:r>
              <a:rPr lang="en-IN" sz="2200" dirty="0">
                <a:solidFill>
                  <a:schemeClr val="tx1"/>
                </a:solidFill>
              </a:rPr>
              <a:t>has definite volume but takes the shape of the container</a:t>
            </a:r>
          </a:p>
          <a:p>
            <a:pPr marL="432" indent="0">
              <a:buNone/>
            </a:pPr>
            <a:r>
              <a:rPr lang="en-IN" sz="2200" dirty="0">
                <a:solidFill>
                  <a:schemeClr val="tx1"/>
                </a:solidFill>
              </a:rPr>
              <a:t>Fill in the blank </a:t>
            </a:r>
            <a:r>
              <a:rPr lang="en-IN" sz="2200" b="1" dirty="0">
                <a:solidFill>
                  <a:schemeClr val="tx2"/>
                </a:solidFill>
              </a:rPr>
              <a:t>B.</a:t>
            </a:r>
            <a:r>
              <a:rPr lang="en-IN" sz="2200" dirty="0">
                <a:solidFill>
                  <a:schemeClr val="tx2"/>
                </a:solidFill>
              </a:rPr>
              <a:t> </a:t>
            </a:r>
            <a:r>
              <a:rPr lang="en-IN" sz="2200" dirty="0">
                <a:solidFill>
                  <a:schemeClr val="tx1"/>
                </a:solidFill>
              </a:rPr>
              <a:t>particles are moving rapidly</a:t>
            </a:r>
          </a:p>
          <a:p>
            <a:pPr marL="432" indent="0">
              <a:buNone/>
            </a:pPr>
            <a:r>
              <a:rPr lang="en-IN" sz="2200" dirty="0">
                <a:solidFill>
                  <a:schemeClr val="tx1"/>
                </a:solidFill>
              </a:rPr>
              <a:t>Fill in the blank </a:t>
            </a:r>
            <a:r>
              <a:rPr lang="en-IN" sz="2200" b="1" dirty="0">
                <a:solidFill>
                  <a:schemeClr val="tx2"/>
                </a:solidFill>
              </a:rPr>
              <a:t>C.</a:t>
            </a:r>
            <a:r>
              <a:rPr lang="en-IN" sz="2200" dirty="0">
                <a:solidFill>
                  <a:schemeClr val="tx2"/>
                </a:solidFill>
              </a:rPr>
              <a:t> </a:t>
            </a:r>
            <a:r>
              <a:rPr lang="en-IN" sz="2200" dirty="0">
                <a:solidFill>
                  <a:schemeClr val="tx1"/>
                </a:solidFill>
              </a:rPr>
              <a:t>particles fill the entire volume of a container</a:t>
            </a:r>
          </a:p>
          <a:p>
            <a:pPr marL="432" indent="0">
              <a:buNone/>
            </a:pPr>
            <a:r>
              <a:rPr lang="en-IN" sz="2200" dirty="0">
                <a:solidFill>
                  <a:schemeClr val="tx1"/>
                </a:solidFill>
              </a:rPr>
              <a:t>Fill in the blank </a:t>
            </a:r>
            <a:r>
              <a:rPr lang="en-IN" sz="2200" b="1" dirty="0">
                <a:solidFill>
                  <a:schemeClr val="tx2"/>
                </a:solidFill>
              </a:rPr>
              <a:t>D.</a:t>
            </a:r>
            <a:r>
              <a:rPr lang="en-IN" sz="2200" dirty="0">
                <a:solidFill>
                  <a:schemeClr val="tx2"/>
                </a:solidFill>
              </a:rPr>
              <a:t> </a:t>
            </a:r>
            <a:r>
              <a:rPr lang="en-IN" sz="2200" dirty="0">
                <a:solidFill>
                  <a:schemeClr val="tx1"/>
                </a:solidFill>
              </a:rPr>
              <a:t>particles have a fixed arrangement</a:t>
            </a:r>
          </a:p>
          <a:p>
            <a:pPr marL="432" indent="0">
              <a:buNone/>
            </a:pPr>
            <a:r>
              <a:rPr lang="en-IN" sz="2200" dirty="0">
                <a:solidFill>
                  <a:schemeClr val="tx1"/>
                </a:solidFill>
              </a:rPr>
              <a:t>Fill in the blank </a:t>
            </a:r>
            <a:r>
              <a:rPr lang="en-IN" sz="2200" b="1" dirty="0">
                <a:solidFill>
                  <a:schemeClr val="tx2"/>
                </a:solidFill>
              </a:rPr>
              <a:t>E.</a:t>
            </a:r>
            <a:r>
              <a:rPr lang="en-IN" sz="2200" dirty="0">
                <a:solidFill>
                  <a:schemeClr val="tx2"/>
                </a:solidFill>
              </a:rPr>
              <a:t> </a:t>
            </a:r>
            <a:r>
              <a:rPr lang="en-IN" sz="2200" dirty="0">
                <a:solidFill>
                  <a:schemeClr val="tx1"/>
                </a:solidFill>
              </a:rPr>
              <a:t>particles are close together but moving randomly</a:t>
            </a:r>
          </a:p>
        </p:txBody>
      </p:sp>
      <p:cxnSp>
        <p:nvCxnSpPr>
          <p:cNvPr id="8" name="Straight Connector 7">
            <a:extLst>
              <a:ext uri="{FF2B5EF4-FFF2-40B4-BE49-F238E27FC236}">
                <a16:creationId xmlns:a16="http://schemas.microsoft.com/office/drawing/2014/main" id="{A9E53CF6-AC66-4992-83D5-399CF7E299D2}"/>
              </a:ext>
              <a:ext uri="{C183D7F6-B498-43B3-948B-1728B52AA6E4}">
                <adec:decorative xmlns:adec="http://schemas.microsoft.com/office/drawing/2017/decorative" val="1"/>
              </a:ext>
            </a:extLst>
          </p:cNvPr>
          <p:cNvCxnSpPr>
            <a:cxnSpLocks/>
          </p:cNvCxnSpPr>
          <p:nvPr/>
        </p:nvCxnSpPr>
        <p:spPr>
          <a:xfrm>
            <a:off x="510529" y="3203316"/>
            <a:ext cx="180497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9E53CF6-AC66-4992-83D5-399CF7E299D2}"/>
              </a:ext>
              <a:ext uri="{C183D7F6-B498-43B3-948B-1728B52AA6E4}">
                <adec:decorative xmlns:adec="http://schemas.microsoft.com/office/drawing/2017/decorative" val="1"/>
              </a:ext>
            </a:extLst>
          </p:cNvPr>
          <p:cNvCxnSpPr>
            <a:cxnSpLocks/>
          </p:cNvCxnSpPr>
          <p:nvPr/>
        </p:nvCxnSpPr>
        <p:spPr>
          <a:xfrm>
            <a:off x="474719" y="4058393"/>
            <a:ext cx="180497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9E53CF6-AC66-4992-83D5-399CF7E299D2}"/>
              </a:ext>
              <a:ext uri="{C183D7F6-B498-43B3-948B-1728B52AA6E4}">
                <adec:decorative xmlns:adec="http://schemas.microsoft.com/office/drawing/2017/decorative" val="1"/>
              </a:ext>
            </a:extLst>
          </p:cNvPr>
          <p:cNvCxnSpPr>
            <a:cxnSpLocks/>
          </p:cNvCxnSpPr>
          <p:nvPr/>
        </p:nvCxnSpPr>
        <p:spPr>
          <a:xfrm>
            <a:off x="486594" y="4602677"/>
            <a:ext cx="180497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9E53CF6-AC66-4992-83D5-399CF7E299D2}"/>
              </a:ext>
              <a:ext uri="{C183D7F6-B498-43B3-948B-1728B52AA6E4}">
                <adec:decorative xmlns:adec="http://schemas.microsoft.com/office/drawing/2017/decorative" val="1"/>
              </a:ext>
            </a:extLst>
          </p:cNvPr>
          <p:cNvCxnSpPr>
            <a:cxnSpLocks/>
          </p:cNvCxnSpPr>
          <p:nvPr/>
        </p:nvCxnSpPr>
        <p:spPr>
          <a:xfrm>
            <a:off x="484613" y="5146292"/>
            <a:ext cx="180497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9E53CF6-AC66-4992-83D5-399CF7E299D2}"/>
              </a:ext>
              <a:ext uri="{C183D7F6-B498-43B3-948B-1728B52AA6E4}">
                <adec:decorative xmlns:adec="http://schemas.microsoft.com/office/drawing/2017/decorative" val="1"/>
              </a:ext>
            </a:extLst>
          </p:cNvPr>
          <p:cNvCxnSpPr>
            <a:cxnSpLocks/>
          </p:cNvCxnSpPr>
          <p:nvPr/>
        </p:nvCxnSpPr>
        <p:spPr>
          <a:xfrm>
            <a:off x="482633" y="5643075"/>
            <a:ext cx="180497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9033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2CBA-DED3-4CA4-A5B3-77C3F0C27DB0}"/>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0D7F8A0B-A184-4D75-BB60-957F8F4FACC2}"/>
              </a:ext>
            </a:extLst>
          </p:cNvPr>
          <p:cNvSpPr>
            <a:spLocks noGrp="1"/>
          </p:cNvSpPr>
          <p:nvPr>
            <p:ph sz="quarter" idx="14"/>
          </p:nvPr>
        </p:nvSpPr>
        <p:spPr>
          <a:xfrm>
            <a:off x="457200" y="1591530"/>
            <a:ext cx="8232128" cy="441354"/>
          </a:xfrm>
        </p:spPr>
        <p:txBody>
          <a:bodyPr/>
          <a:lstStyle/>
          <a:p>
            <a:pPr marL="0" indent="0">
              <a:buNone/>
            </a:pPr>
            <a:r>
              <a:rPr lang="en-IN" sz="2400" dirty="0"/>
              <a:t>Identify each description as that of particles of a</a:t>
            </a:r>
          </a:p>
        </p:txBody>
      </p:sp>
      <p:sp>
        <p:nvSpPr>
          <p:cNvPr id="5" name="Content Placeholder 4">
            <a:extLst>
              <a:ext uri="{FF2B5EF4-FFF2-40B4-BE49-F238E27FC236}">
                <a16:creationId xmlns:a16="http://schemas.microsoft.com/office/drawing/2014/main" id="{9456F5B2-5009-4455-8D8C-69897A36ACD5}"/>
              </a:ext>
            </a:extLst>
          </p:cNvPr>
          <p:cNvSpPr>
            <a:spLocks noGrp="1"/>
          </p:cNvSpPr>
          <p:nvPr>
            <p:ph sz="quarter" idx="15"/>
          </p:nvPr>
        </p:nvSpPr>
        <p:spPr>
          <a:xfrm>
            <a:off x="454673" y="2164350"/>
            <a:ext cx="1367073" cy="495242"/>
          </a:xfrm>
        </p:spPr>
        <p:txBody>
          <a:bodyPr/>
          <a:lstStyle/>
          <a:p>
            <a:pPr marL="432000" indent="-432000">
              <a:buFont typeface="+mj-lt"/>
              <a:buAutoNum type="arabicPeriod"/>
            </a:pPr>
            <a:r>
              <a:rPr lang="en-IN" sz="2400" dirty="0"/>
              <a:t>solid</a:t>
            </a:r>
          </a:p>
        </p:txBody>
      </p:sp>
      <p:sp>
        <p:nvSpPr>
          <p:cNvPr id="3" name="Content Placeholder 2">
            <a:extLst>
              <a:ext uri="{FF2B5EF4-FFF2-40B4-BE49-F238E27FC236}">
                <a16:creationId xmlns:a16="http://schemas.microsoft.com/office/drawing/2014/main" id="{428886F2-AE1F-4681-93C7-B8FFAF9474B8}"/>
              </a:ext>
            </a:extLst>
          </p:cNvPr>
          <p:cNvSpPr>
            <a:spLocks noGrp="1"/>
          </p:cNvSpPr>
          <p:nvPr>
            <p:ph sz="quarter" idx="16"/>
          </p:nvPr>
        </p:nvSpPr>
        <p:spPr>
          <a:xfrm>
            <a:off x="2258009" y="2201517"/>
            <a:ext cx="1488428" cy="433380"/>
          </a:xfrm>
        </p:spPr>
        <p:txBody>
          <a:bodyPr/>
          <a:lstStyle/>
          <a:p>
            <a:pPr marL="432000" indent="-432000">
              <a:buFont typeface="+mj-lt"/>
              <a:buAutoNum type="arabicPeriod" startAt="2"/>
            </a:pPr>
            <a:r>
              <a:rPr lang="en-IN" sz="2400" dirty="0"/>
              <a:t>Liquid</a:t>
            </a:r>
          </a:p>
        </p:txBody>
      </p:sp>
      <p:sp>
        <p:nvSpPr>
          <p:cNvPr id="6" name="Content Placeholder 5">
            <a:extLst>
              <a:ext uri="{FF2B5EF4-FFF2-40B4-BE49-F238E27FC236}">
                <a16:creationId xmlns:a16="http://schemas.microsoft.com/office/drawing/2014/main" id="{2D0A3E8B-4B58-4FE9-8350-CF909DC252C4}"/>
              </a:ext>
            </a:extLst>
          </p:cNvPr>
          <p:cNvSpPr>
            <a:spLocks noGrp="1"/>
          </p:cNvSpPr>
          <p:nvPr>
            <p:ph sz="quarter" idx="17"/>
          </p:nvPr>
        </p:nvSpPr>
        <p:spPr>
          <a:xfrm>
            <a:off x="4182700" y="2201517"/>
            <a:ext cx="4506627" cy="378723"/>
          </a:xfrm>
        </p:spPr>
        <p:txBody>
          <a:bodyPr/>
          <a:lstStyle/>
          <a:p>
            <a:pPr marL="429768" indent="-429768">
              <a:buAutoNum type="arabicPeriod" startAt="3"/>
            </a:pPr>
            <a:r>
              <a:rPr lang="en-IN" sz="2400" dirty="0"/>
              <a:t>Gas</a:t>
            </a:r>
          </a:p>
        </p:txBody>
      </p:sp>
      <p:sp>
        <p:nvSpPr>
          <p:cNvPr id="7" name="Content Placeholder 6">
            <a:extLst>
              <a:ext uri="{FF2B5EF4-FFF2-40B4-BE49-F238E27FC236}">
                <a16:creationId xmlns:a16="http://schemas.microsoft.com/office/drawing/2014/main" id="{08380C05-BB1E-4772-B89C-DBFCAF41BAFB}"/>
              </a:ext>
            </a:extLst>
          </p:cNvPr>
          <p:cNvSpPr>
            <a:spLocks noGrp="1"/>
          </p:cNvSpPr>
          <p:nvPr>
            <p:ph sz="quarter" idx="18"/>
          </p:nvPr>
        </p:nvSpPr>
        <p:spPr>
          <a:xfrm>
            <a:off x="457200" y="2865393"/>
            <a:ext cx="8232128" cy="3481086"/>
          </a:xfrm>
        </p:spPr>
        <p:txBody>
          <a:bodyPr/>
          <a:lstStyle/>
          <a:p>
            <a:pPr marL="344488" indent="-344488">
              <a:buNone/>
            </a:pPr>
            <a:r>
              <a:rPr lang="en-IN" sz="2400" b="1" dirty="0">
                <a:solidFill>
                  <a:schemeClr val="tx2"/>
                </a:solidFill>
              </a:rPr>
              <a:t>A.</a:t>
            </a:r>
            <a:r>
              <a:rPr lang="en-IN" sz="2400" dirty="0">
                <a:solidFill>
                  <a:schemeClr val="tx2"/>
                </a:solidFill>
              </a:rPr>
              <a:t> </a:t>
            </a:r>
            <a:r>
              <a:rPr lang="en-IN" sz="2400" b="1" dirty="0">
                <a:solidFill>
                  <a:schemeClr val="tx2"/>
                </a:solidFill>
              </a:rPr>
              <a:t>2. </a:t>
            </a:r>
            <a:r>
              <a:rPr lang="en-IN" sz="2400" b="1" dirty="0"/>
              <a:t>liquid</a:t>
            </a:r>
            <a:r>
              <a:rPr lang="en-IN" sz="2400" dirty="0"/>
              <a:t> has definite volume, but takes the shape of the container</a:t>
            </a:r>
          </a:p>
          <a:p>
            <a:pPr marL="344488" indent="-344488">
              <a:buNone/>
            </a:pPr>
            <a:r>
              <a:rPr lang="en-IN" sz="2400" b="1" dirty="0">
                <a:solidFill>
                  <a:schemeClr val="tx2"/>
                </a:solidFill>
              </a:rPr>
              <a:t>B.</a:t>
            </a:r>
            <a:r>
              <a:rPr lang="en-IN" sz="2400" dirty="0">
                <a:solidFill>
                  <a:schemeClr val="tx2"/>
                </a:solidFill>
              </a:rPr>
              <a:t> </a:t>
            </a:r>
            <a:r>
              <a:rPr lang="en-IN" sz="2400" b="1" dirty="0">
                <a:solidFill>
                  <a:schemeClr val="tx2"/>
                </a:solidFill>
              </a:rPr>
              <a:t>3. </a:t>
            </a:r>
            <a:r>
              <a:rPr lang="en-IN" sz="2400" b="1" dirty="0"/>
              <a:t>gas</a:t>
            </a:r>
            <a:r>
              <a:rPr lang="en-IN" sz="2400" dirty="0"/>
              <a:t> particles are moving rapidly</a:t>
            </a:r>
          </a:p>
          <a:p>
            <a:pPr marL="344488" indent="-344488">
              <a:buNone/>
            </a:pPr>
            <a:r>
              <a:rPr lang="en-IN" sz="2400" b="1" dirty="0">
                <a:solidFill>
                  <a:schemeClr val="tx2"/>
                </a:solidFill>
              </a:rPr>
              <a:t>C.</a:t>
            </a:r>
            <a:r>
              <a:rPr lang="en-IN" sz="2400" dirty="0">
                <a:solidFill>
                  <a:schemeClr val="tx2"/>
                </a:solidFill>
              </a:rPr>
              <a:t> </a:t>
            </a:r>
            <a:r>
              <a:rPr lang="en-IN" sz="2400" b="1" dirty="0">
                <a:solidFill>
                  <a:schemeClr val="tx2"/>
                </a:solidFill>
              </a:rPr>
              <a:t>3. </a:t>
            </a:r>
            <a:r>
              <a:rPr lang="en-IN" sz="2400" b="1" dirty="0"/>
              <a:t>gas</a:t>
            </a:r>
            <a:r>
              <a:rPr lang="en-IN" sz="2400" dirty="0"/>
              <a:t> particles fill the entire volume of a container</a:t>
            </a:r>
          </a:p>
          <a:p>
            <a:pPr marL="344488" indent="-344488">
              <a:buNone/>
            </a:pPr>
            <a:r>
              <a:rPr lang="en-IN" sz="2400" b="1" dirty="0">
                <a:solidFill>
                  <a:schemeClr val="tx2"/>
                </a:solidFill>
              </a:rPr>
              <a:t>D.</a:t>
            </a:r>
            <a:r>
              <a:rPr lang="en-IN" sz="2400" dirty="0">
                <a:solidFill>
                  <a:schemeClr val="tx2"/>
                </a:solidFill>
              </a:rPr>
              <a:t> </a:t>
            </a:r>
            <a:r>
              <a:rPr lang="en-IN" sz="2400" b="1" dirty="0">
                <a:solidFill>
                  <a:schemeClr val="tx2"/>
                </a:solidFill>
              </a:rPr>
              <a:t>1. </a:t>
            </a:r>
            <a:r>
              <a:rPr lang="en-IN" sz="2400" b="1" dirty="0"/>
              <a:t>solid</a:t>
            </a:r>
            <a:r>
              <a:rPr lang="en-IN" sz="2400" dirty="0"/>
              <a:t> particles have a fixed arrangement</a:t>
            </a:r>
          </a:p>
          <a:p>
            <a:pPr marL="344488" indent="-344488">
              <a:buNone/>
            </a:pPr>
            <a:r>
              <a:rPr lang="en-IN" sz="2400" b="1" dirty="0">
                <a:solidFill>
                  <a:schemeClr val="tx2"/>
                </a:solidFill>
              </a:rPr>
              <a:t>E.</a:t>
            </a:r>
            <a:r>
              <a:rPr lang="en-IN" sz="2400" dirty="0">
                <a:solidFill>
                  <a:schemeClr val="tx2"/>
                </a:solidFill>
              </a:rPr>
              <a:t> </a:t>
            </a:r>
            <a:r>
              <a:rPr lang="en-IN" sz="2400" b="1" dirty="0">
                <a:solidFill>
                  <a:schemeClr val="tx2"/>
                </a:solidFill>
              </a:rPr>
              <a:t>2. </a:t>
            </a:r>
            <a:r>
              <a:rPr lang="en-IN" sz="2400" b="1" dirty="0"/>
              <a:t>liquid</a:t>
            </a:r>
            <a:r>
              <a:rPr lang="en-IN" sz="2400" dirty="0"/>
              <a:t> particles are close together, but moving randomly</a:t>
            </a:r>
          </a:p>
        </p:txBody>
      </p:sp>
    </p:spTree>
    <p:extLst>
      <p:ext uri="{BB962C8B-B14F-4D97-AF65-F5344CB8AC3E}">
        <p14:creationId xmlns:p14="http://schemas.microsoft.com/office/powerpoint/2010/main" val="1691848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80633"/>
            <a:ext cx="8229600" cy="456212"/>
          </a:xfrm>
        </p:spPr>
        <p:txBody>
          <a:bodyPr/>
          <a:lstStyle/>
          <a:p>
            <a:pPr marL="432" indent="0">
              <a:buNone/>
            </a:pPr>
            <a:r>
              <a:rPr lang="en-US" altLang="en-US" sz="2400" dirty="0">
                <a:ea typeface="ＭＳ Ｐゴシック" pitchFamily="34" charset="-128"/>
              </a:rPr>
              <a:t>Identify the state of matter for each of the following:</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1" y="2254029"/>
            <a:ext cx="8232776" cy="391123"/>
          </a:xfrm>
        </p:spPr>
        <p:txBody>
          <a:bodyPr/>
          <a:lstStyle/>
          <a:p>
            <a:pPr marL="432" indent="0">
              <a:buNone/>
            </a:pPr>
            <a:r>
              <a:rPr lang="en-US" altLang="en-US" sz="2400" b="1" dirty="0">
                <a:solidFill>
                  <a:schemeClr val="tx2"/>
                </a:solidFill>
                <a:ea typeface="ＭＳ Ｐゴシック" pitchFamily="34" charset="-128"/>
              </a:rPr>
              <a:t>A. </a:t>
            </a:r>
            <a:r>
              <a:rPr lang="en-US" altLang="en-US" sz="2400" dirty="0">
                <a:ea typeface="ＭＳ Ｐゴシック" pitchFamily="34" charset="-128"/>
              </a:rPr>
              <a:t>vitamin tablets</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2935281"/>
            <a:ext cx="5710518" cy="403789"/>
          </a:xfrm>
        </p:spPr>
        <p:txBody>
          <a:bodyPr/>
          <a:lstStyle/>
          <a:p>
            <a:pPr marL="432" indent="0">
              <a:buNone/>
            </a:pPr>
            <a:r>
              <a:rPr lang="en-US" altLang="en-US" sz="2400" b="1" dirty="0">
                <a:solidFill>
                  <a:schemeClr val="tx2"/>
                </a:solidFill>
                <a:ea typeface="ＭＳ Ｐゴシック" pitchFamily="34" charset="-128"/>
              </a:rPr>
              <a:t>B. </a:t>
            </a:r>
            <a:r>
              <a:rPr lang="en-US" altLang="en-US" sz="2400" dirty="0">
                <a:ea typeface="ＭＳ Ｐゴシック" pitchFamily="34" charset="-128"/>
              </a:rPr>
              <a:t>eye drops</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523479"/>
            <a:ext cx="57105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vegetable oil</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121346"/>
            <a:ext cx="5710517" cy="384174"/>
          </a:xfrm>
        </p:spPr>
        <p:txBody>
          <a:bodyPr/>
          <a:lstStyle/>
          <a:p>
            <a:pPr marL="432" indent="0">
              <a:buNone/>
            </a:pPr>
            <a:r>
              <a:rPr lang="en-US" altLang="en-US" sz="2400" b="1" dirty="0">
                <a:solidFill>
                  <a:schemeClr val="tx2"/>
                </a:solidFill>
                <a:ea typeface="ＭＳ Ｐゴシック" pitchFamily="34" charset="-128"/>
              </a:rPr>
              <a:t>D. </a:t>
            </a:r>
            <a:r>
              <a:rPr lang="en-US" altLang="en-US" sz="2400" dirty="0">
                <a:ea typeface="ＭＳ Ｐゴシック" pitchFamily="34" charset="-128"/>
              </a:rPr>
              <a:t>a candle</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4692846"/>
            <a:ext cx="5710517" cy="412384"/>
          </a:xfrm>
        </p:spPr>
        <p:txBody>
          <a:bodyPr/>
          <a:lstStyle/>
          <a:p>
            <a:pPr marL="0" indent="0">
              <a:buNone/>
            </a:pPr>
            <a:r>
              <a:rPr lang="en-US" altLang="en-US" sz="2400" b="1" dirty="0">
                <a:solidFill>
                  <a:schemeClr val="tx2"/>
                </a:solidFill>
                <a:latin typeface="+mn-lt"/>
                <a:ea typeface="ＭＳ Ｐゴシック" pitchFamily="34" charset="-128"/>
              </a:rPr>
              <a:t>E. </a:t>
            </a:r>
            <a:r>
              <a:rPr lang="en-US" altLang="en-US" sz="2400" dirty="0">
                <a:latin typeface="+mn-lt"/>
                <a:ea typeface="ＭＳ Ｐゴシック" pitchFamily="34" charset="-128"/>
              </a:rPr>
              <a:t>air in a basketball</a:t>
            </a:r>
            <a:endParaRPr lang="en-IN" sz="2400" dirty="0">
              <a:latin typeface="+mn-lt"/>
            </a:endParaRPr>
          </a:p>
        </p:txBody>
      </p:sp>
    </p:spTree>
    <p:extLst>
      <p:ext uri="{BB962C8B-B14F-4D97-AF65-F5344CB8AC3E}">
        <p14:creationId xmlns:p14="http://schemas.microsoft.com/office/powerpoint/2010/main" val="617439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1577664"/>
            <a:ext cx="8232776" cy="409290"/>
          </a:xfrm>
        </p:spPr>
        <p:txBody>
          <a:bodyPr/>
          <a:lstStyle/>
          <a:p>
            <a:pPr marL="432" indent="0">
              <a:buNone/>
            </a:pPr>
            <a:r>
              <a:rPr lang="en-US" altLang="en-US" sz="2400" dirty="0">
                <a:ea typeface="ＭＳ Ｐゴシック" pitchFamily="34" charset="-128"/>
              </a:rPr>
              <a:t>Identify the state of matter for each of the following:</a:t>
            </a:r>
            <a:endParaRPr lang="en-IN" sz="2400" dirty="0"/>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1" y="2260977"/>
            <a:ext cx="3272156" cy="438028"/>
          </a:xfrm>
        </p:spPr>
        <p:txBody>
          <a:bodyPr/>
          <a:lstStyle/>
          <a:p>
            <a:pPr marL="432" indent="0">
              <a:buNone/>
            </a:pPr>
            <a:r>
              <a:rPr lang="en-US" altLang="en-US" sz="2400" b="1" dirty="0">
                <a:solidFill>
                  <a:schemeClr val="tx2"/>
                </a:solidFill>
                <a:ea typeface="ＭＳ Ｐゴシック" pitchFamily="34" charset="-128"/>
              </a:rPr>
              <a:t>A. </a:t>
            </a:r>
            <a:r>
              <a:rPr lang="en-US" altLang="en-US" sz="2400" dirty="0">
                <a:ea typeface="ＭＳ Ｐゴシック" pitchFamily="34" charset="-128"/>
              </a:rPr>
              <a:t>vitamin tablets</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7200823" y="2284429"/>
            <a:ext cx="1028777" cy="391123"/>
          </a:xfrm>
        </p:spPr>
        <p:txBody>
          <a:bodyPr/>
          <a:lstStyle/>
          <a:p>
            <a:pPr marL="432" indent="0">
              <a:buNone/>
            </a:pPr>
            <a:r>
              <a:rPr lang="en-US" altLang="en-US" sz="2400" b="1" dirty="0">
                <a:ea typeface="ＭＳ Ｐゴシック" pitchFamily="34" charset="-128"/>
              </a:rPr>
              <a:t>solid</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2935281"/>
            <a:ext cx="5710518" cy="403789"/>
          </a:xfrm>
        </p:spPr>
        <p:txBody>
          <a:bodyPr/>
          <a:lstStyle/>
          <a:p>
            <a:pPr marL="432" indent="0">
              <a:buNone/>
            </a:pPr>
            <a:r>
              <a:rPr lang="en-US" altLang="en-US" sz="2400" b="1" dirty="0">
                <a:solidFill>
                  <a:schemeClr val="tx2"/>
                </a:solidFill>
                <a:ea typeface="ＭＳ Ｐゴシック" pitchFamily="34" charset="-128"/>
              </a:rPr>
              <a:t>B. </a:t>
            </a:r>
            <a:r>
              <a:rPr lang="en-US" altLang="en-US" sz="2400" dirty="0">
                <a:ea typeface="ＭＳ Ｐゴシック" pitchFamily="34" charset="-128"/>
              </a:rPr>
              <a:t>eye drops</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7234518" y="2935282"/>
            <a:ext cx="1452282" cy="459772"/>
          </a:xfrm>
        </p:spPr>
        <p:txBody>
          <a:bodyPr/>
          <a:lstStyle/>
          <a:p>
            <a:pPr marL="432" indent="0">
              <a:buNone/>
            </a:pPr>
            <a:r>
              <a:rPr lang="en-US" altLang="en-US" sz="2400" b="1" dirty="0">
                <a:ea typeface="ＭＳ Ｐゴシック" pitchFamily="34" charset="-128"/>
              </a:rPr>
              <a:t>liquid</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523479"/>
            <a:ext cx="57105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vegetable oil</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7234518" y="3525961"/>
            <a:ext cx="1455456" cy="432928"/>
          </a:xfrm>
        </p:spPr>
        <p:txBody>
          <a:bodyPr/>
          <a:lstStyle/>
          <a:p>
            <a:pPr marL="0" indent="0">
              <a:buNone/>
            </a:pPr>
            <a:r>
              <a:rPr lang="en-US" altLang="en-US" sz="2400" b="1" dirty="0">
                <a:ea typeface="ＭＳ Ｐゴシック" pitchFamily="34" charset="-128"/>
              </a:rPr>
              <a:t>liquid</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121346"/>
            <a:ext cx="5710517" cy="384174"/>
          </a:xfrm>
        </p:spPr>
        <p:txBody>
          <a:bodyPr/>
          <a:lstStyle/>
          <a:p>
            <a:pPr marL="432" indent="0">
              <a:buNone/>
            </a:pPr>
            <a:r>
              <a:rPr lang="en-US" altLang="en-US" sz="2400" b="1" dirty="0">
                <a:solidFill>
                  <a:schemeClr val="tx2"/>
                </a:solidFill>
                <a:ea typeface="ＭＳ Ｐゴシック" pitchFamily="34" charset="-128"/>
              </a:rPr>
              <a:t>D. </a:t>
            </a:r>
            <a:r>
              <a:rPr lang="en-US" altLang="en-US" sz="2400" dirty="0">
                <a:ea typeface="ＭＳ Ｐゴシック" pitchFamily="34" charset="-128"/>
              </a:rPr>
              <a:t>a candle</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7228166" y="4121346"/>
            <a:ext cx="1455458" cy="400372"/>
          </a:xfrm>
        </p:spPr>
        <p:txBody>
          <a:bodyPr/>
          <a:lstStyle/>
          <a:p>
            <a:pPr marL="0" indent="0">
              <a:buNone/>
            </a:pPr>
            <a:r>
              <a:rPr lang="en-US" altLang="en-US" sz="2400" b="1" dirty="0">
                <a:latin typeface="+mn-lt"/>
                <a:ea typeface="ＭＳ Ｐゴシック" pitchFamily="34" charset="-128"/>
              </a:rPr>
              <a:t>solid</a:t>
            </a:r>
            <a:endParaRPr lang="en-IN" sz="2400" dirty="0">
              <a:latin typeface="+mn-lt"/>
            </a:endParaRP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4692846"/>
            <a:ext cx="5710517" cy="412384"/>
          </a:xfrm>
        </p:spPr>
        <p:txBody>
          <a:bodyPr/>
          <a:lstStyle/>
          <a:p>
            <a:pPr marL="0" indent="0">
              <a:buNone/>
            </a:pPr>
            <a:r>
              <a:rPr lang="en-US" altLang="en-US" sz="2400" b="1" dirty="0">
                <a:solidFill>
                  <a:schemeClr val="tx2"/>
                </a:solidFill>
                <a:latin typeface="+mn-lt"/>
                <a:ea typeface="ＭＳ Ｐゴシック" pitchFamily="34" charset="-128"/>
              </a:rPr>
              <a:t>E. </a:t>
            </a:r>
            <a:r>
              <a:rPr lang="en-US" altLang="en-US" sz="2400" dirty="0">
                <a:latin typeface="+mn-lt"/>
                <a:ea typeface="ＭＳ Ｐゴシック" pitchFamily="34" charset="-128"/>
              </a:rPr>
              <a:t>air in a basketball</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7228165" y="4683022"/>
            <a:ext cx="1455458" cy="400372"/>
          </a:xfrm>
        </p:spPr>
        <p:txBody>
          <a:bodyPr/>
          <a:lstStyle/>
          <a:p>
            <a:pPr marL="0" indent="0">
              <a:buNone/>
            </a:pPr>
            <a:r>
              <a:rPr lang="en-US" altLang="en-US" sz="2400" b="1" dirty="0">
                <a:latin typeface="+mn-lt"/>
                <a:ea typeface="ＭＳ Ｐゴシック" pitchFamily="34" charset="-128"/>
              </a:rPr>
              <a:t>gas</a:t>
            </a:r>
            <a:endParaRPr lang="en-IN" sz="2400" dirty="0">
              <a:latin typeface="+mn-lt"/>
            </a:endParaRPr>
          </a:p>
        </p:txBody>
      </p:sp>
    </p:spTree>
    <p:extLst>
      <p:ext uri="{BB962C8B-B14F-4D97-AF65-F5344CB8AC3E}">
        <p14:creationId xmlns:p14="http://schemas.microsoft.com/office/powerpoint/2010/main" val="409194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AFE6-54EF-46CF-886A-1FCFC69502EB}"/>
              </a:ext>
            </a:extLst>
          </p:cNvPr>
          <p:cNvSpPr>
            <a:spLocks noGrp="1"/>
          </p:cNvSpPr>
          <p:nvPr>
            <p:ph type="title"/>
          </p:nvPr>
        </p:nvSpPr>
        <p:spPr/>
        <p:txBody>
          <a:bodyPr/>
          <a:lstStyle/>
          <a:p>
            <a:r>
              <a:rPr lang="en-IN" dirty="0"/>
              <a:t>Physical Properties</a:t>
            </a:r>
          </a:p>
        </p:txBody>
      </p:sp>
      <p:sp>
        <p:nvSpPr>
          <p:cNvPr id="3" name="Content Placeholder 2">
            <a:extLst>
              <a:ext uri="{FF2B5EF4-FFF2-40B4-BE49-F238E27FC236}">
                <a16:creationId xmlns:a16="http://schemas.microsoft.com/office/drawing/2014/main" id="{EC9F6A82-70E9-45B9-B720-1760888E5463}"/>
              </a:ext>
            </a:extLst>
          </p:cNvPr>
          <p:cNvSpPr>
            <a:spLocks noGrp="1"/>
          </p:cNvSpPr>
          <p:nvPr>
            <p:ph sz="quarter" idx="13"/>
          </p:nvPr>
        </p:nvSpPr>
        <p:spPr/>
        <p:txBody>
          <a:bodyPr/>
          <a:lstStyle/>
          <a:p>
            <a:pPr marL="432" indent="0">
              <a:buNone/>
            </a:pPr>
            <a:r>
              <a:rPr lang="en-IN" b="1" dirty="0"/>
              <a:t>Physical properties</a:t>
            </a:r>
          </a:p>
          <a:p>
            <a:r>
              <a:rPr lang="en-IN" dirty="0"/>
              <a:t>are characteristics observed or measured without changing the identity of a substance.</a:t>
            </a:r>
          </a:p>
          <a:p>
            <a:r>
              <a:rPr lang="en-IN" dirty="0"/>
              <a:t>include the shape, physical state, boiling and freezing points, density, and color of that substance.</a:t>
            </a:r>
          </a:p>
        </p:txBody>
      </p:sp>
    </p:spTree>
    <p:extLst>
      <p:ext uri="{BB962C8B-B14F-4D97-AF65-F5344CB8AC3E}">
        <p14:creationId xmlns:p14="http://schemas.microsoft.com/office/powerpoint/2010/main" val="756395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Physical Properties of Copper</a:t>
            </a:r>
          </a:p>
        </p:txBody>
      </p:sp>
      <p:sp>
        <p:nvSpPr>
          <p:cNvPr id="4" name="Content Placeholder 3">
            <a:extLst>
              <a:ext uri="{FF2B5EF4-FFF2-40B4-BE49-F238E27FC236}">
                <a16:creationId xmlns:a16="http://schemas.microsoft.com/office/drawing/2014/main" id="{E535BFDC-D32E-41D2-A5D9-A8CACA0832D6}"/>
              </a:ext>
            </a:extLst>
          </p:cNvPr>
          <p:cNvSpPr>
            <a:spLocks noGrp="1"/>
          </p:cNvSpPr>
          <p:nvPr>
            <p:ph sz="quarter" idx="14"/>
          </p:nvPr>
        </p:nvSpPr>
        <p:spPr>
          <a:xfrm>
            <a:off x="457200" y="1556705"/>
            <a:ext cx="4778477" cy="2838314"/>
          </a:xfrm>
        </p:spPr>
        <p:txBody>
          <a:bodyPr/>
          <a:lstStyle/>
          <a:p>
            <a:pPr marL="432" indent="0">
              <a:buNone/>
            </a:pPr>
            <a:r>
              <a:rPr lang="en-IN" sz="2400" dirty="0"/>
              <a:t>Copper has these physical properties:</a:t>
            </a:r>
          </a:p>
          <a:p>
            <a:r>
              <a:rPr lang="en-IN" sz="2400" dirty="0"/>
              <a:t>reddish-orange </a:t>
            </a:r>
            <a:r>
              <a:rPr lang="en-IN" sz="2400" dirty="0" err="1"/>
              <a:t>color</a:t>
            </a:r>
            <a:endParaRPr lang="en-IN" sz="2400" dirty="0"/>
          </a:p>
          <a:p>
            <a:r>
              <a:rPr lang="en-IN" sz="2400" dirty="0"/>
              <a:t>shiny</a:t>
            </a:r>
          </a:p>
          <a:p>
            <a:r>
              <a:rPr lang="en-IN" sz="2400" dirty="0"/>
              <a:t>excellent conductor of heat and electricity</a:t>
            </a:r>
          </a:p>
        </p:txBody>
      </p:sp>
      <p:sp>
        <p:nvSpPr>
          <p:cNvPr id="5" name="Content Placeholder 4">
            <a:extLst>
              <a:ext uri="{FF2B5EF4-FFF2-40B4-BE49-F238E27FC236}">
                <a16:creationId xmlns:a16="http://schemas.microsoft.com/office/drawing/2014/main" id="{CFE8451E-6EDE-4452-904D-CE0897A7E945}"/>
              </a:ext>
            </a:extLst>
          </p:cNvPr>
          <p:cNvSpPr>
            <a:spLocks noGrp="1"/>
          </p:cNvSpPr>
          <p:nvPr>
            <p:ph sz="quarter" idx="15"/>
          </p:nvPr>
        </p:nvSpPr>
        <p:spPr>
          <a:xfrm>
            <a:off x="457201" y="4495901"/>
            <a:ext cx="1371599" cy="426566"/>
          </a:xfrm>
        </p:spPr>
        <p:txBody>
          <a:bodyPr/>
          <a:lstStyle/>
          <a:p>
            <a:r>
              <a:rPr lang="en-IN" sz="2400" dirty="0"/>
              <a:t>solid at</a:t>
            </a:r>
          </a:p>
        </p:txBody>
      </p:sp>
      <p:graphicFrame>
        <p:nvGraphicFramePr>
          <p:cNvPr id="17" name="Object 16" descr="25 degrees Celsius">
            <a:extLst>
              <a:ext uri="{FF2B5EF4-FFF2-40B4-BE49-F238E27FC236}">
                <a16:creationId xmlns:a16="http://schemas.microsoft.com/office/drawing/2014/main" id="{06AC7755-449E-4BAD-81AB-D760461C6654}"/>
              </a:ext>
            </a:extLst>
          </p:cNvPr>
          <p:cNvGraphicFramePr>
            <a:graphicFrameLocks noChangeAspect="1"/>
          </p:cNvGraphicFramePr>
          <p:nvPr>
            <p:extLst/>
          </p:nvPr>
        </p:nvGraphicFramePr>
        <p:xfrm>
          <a:off x="1914402" y="4551260"/>
          <a:ext cx="712470" cy="279400"/>
        </p:xfrm>
        <a:graphic>
          <a:graphicData uri="http://schemas.openxmlformats.org/presentationml/2006/ole">
            <mc:AlternateContent xmlns:mc="http://schemas.openxmlformats.org/markup-compatibility/2006">
              <mc:Choice xmlns:v="urn:schemas-microsoft-com:vml" Requires="v">
                <p:oleObj spid="_x0000_s3074" name="Equation" r:id="rId3" imgW="647640" imgH="253800" progId="Equation.DSMT4">
                  <p:embed/>
                </p:oleObj>
              </mc:Choice>
              <mc:Fallback>
                <p:oleObj name="Equation" r:id="rId3" imgW="647640" imgH="253800" progId="Equation.DSMT4">
                  <p:embed/>
                  <p:pic>
                    <p:nvPicPr>
                      <p:cNvPr id="17" name="Object 16" descr="25 degrees Celsius">
                        <a:extLst>
                          <a:ext uri="{FF2B5EF4-FFF2-40B4-BE49-F238E27FC236}">
                            <a16:creationId xmlns:a16="http://schemas.microsoft.com/office/drawing/2014/main" id="{06AC7755-449E-4BAD-81AB-D760461C6654}"/>
                          </a:ext>
                        </a:extLst>
                      </p:cNvPr>
                      <p:cNvPicPr/>
                      <p:nvPr/>
                    </p:nvPicPr>
                    <p:blipFill>
                      <a:blip r:embed="rId4"/>
                      <a:stretch>
                        <a:fillRect/>
                      </a:stretch>
                    </p:blipFill>
                    <p:spPr>
                      <a:xfrm>
                        <a:off x="1914402" y="4551260"/>
                        <a:ext cx="71247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EAF5446-621D-4E21-870A-98D2C516EC7D}"/>
              </a:ext>
            </a:extLst>
          </p:cNvPr>
          <p:cNvSpPr>
            <a:spLocks noGrp="1"/>
          </p:cNvSpPr>
          <p:nvPr>
            <p:ph sz="quarter" idx="16"/>
          </p:nvPr>
        </p:nvSpPr>
        <p:spPr>
          <a:xfrm>
            <a:off x="457201" y="4981596"/>
            <a:ext cx="2138516" cy="431064"/>
          </a:xfrm>
        </p:spPr>
        <p:txBody>
          <a:bodyPr/>
          <a:lstStyle/>
          <a:p>
            <a:r>
              <a:rPr lang="en-IN" sz="2400" dirty="0"/>
              <a:t>melting point</a:t>
            </a:r>
          </a:p>
        </p:txBody>
      </p:sp>
      <p:graphicFrame>
        <p:nvGraphicFramePr>
          <p:cNvPr id="18" name="Object 17" descr="1083 degrees Celsius">
            <a:extLst>
              <a:ext uri="{FF2B5EF4-FFF2-40B4-BE49-F238E27FC236}">
                <a16:creationId xmlns:a16="http://schemas.microsoft.com/office/drawing/2014/main" id="{68665CBA-7332-4D94-AEAA-8F146A986430}"/>
              </a:ext>
            </a:extLst>
          </p:cNvPr>
          <p:cNvGraphicFramePr>
            <a:graphicFrameLocks noChangeAspect="1"/>
          </p:cNvGraphicFramePr>
          <p:nvPr>
            <p:extLst/>
          </p:nvPr>
        </p:nvGraphicFramePr>
        <p:xfrm>
          <a:off x="2665914" y="5028143"/>
          <a:ext cx="1039431" cy="301285"/>
        </p:xfrm>
        <a:graphic>
          <a:graphicData uri="http://schemas.openxmlformats.org/presentationml/2006/ole">
            <mc:AlternateContent xmlns:mc="http://schemas.openxmlformats.org/markup-compatibility/2006">
              <mc:Choice xmlns:v="urn:schemas-microsoft-com:vml" Requires="v">
                <p:oleObj spid="_x0000_s3075" name="Equation" r:id="rId5" imgW="876240" imgH="253800" progId="Equation.DSMT4">
                  <p:embed/>
                </p:oleObj>
              </mc:Choice>
              <mc:Fallback>
                <p:oleObj name="Equation" r:id="rId5" imgW="876240" imgH="253800" progId="Equation.DSMT4">
                  <p:embed/>
                  <p:pic>
                    <p:nvPicPr>
                      <p:cNvPr id="18" name="Object 17" descr="1083 degrees Celsius">
                        <a:extLst>
                          <a:ext uri="{FF2B5EF4-FFF2-40B4-BE49-F238E27FC236}">
                            <a16:creationId xmlns:a16="http://schemas.microsoft.com/office/drawing/2014/main" id="{68665CBA-7332-4D94-AEAA-8F146A986430}"/>
                          </a:ext>
                        </a:extLst>
                      </p:cNvPr>
                      <p:cNvPicPr/>
                      <p:nvPr/>
                    </p:nvPicPr>
                    <p:blipFill>
                      <a:blip r:embed="rId6"/>
                      <a:stretch>
                        <a:fillRect/>
                      </a:stretch>
                    </p:blipFill>
                    <p:spPr>
                      <a:xfrm>
                        <a:off x="2665914" y="5028143"/>
                        <a:ext cx="1039431" cy="301285"/>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B48F953-87D8-40B5-BB9A-5829D68F4CE5}"/>
              </a:ext>
            </a:extLst>
          </p:cNvPr>
          <p:cNvSpPr>
            <a:spLocks noGrp="1"/>
          </p:cNvSpPr>
          <p:nvPr>
            <p:ph sz="quarter" idx="17"/>
          </p:nvPr>
        </p:nvSpPr>
        <p:spPr>
          <a:xfrm>
            <a:off x="454672" y="5472859"/>
            <a:ext cx="2023057" cy="426499"/>
          </a:xfrm>
        </p:spPr>
        <p:txBody>
          <a:bodyPr/>
          <a:lstStyle/>
          <a:p>
            <a:r>
              <a:rPr lang="en-IN" sz="2400" dirty="0"/>
              <a:t>boiling point</a:t>
            </a:r>
          </a:p>
        </p:txBody>
      </p:sp>
      <p:graphicFrame>
        <p:nvGraphicFramePr>
          <p:cNvPr id="19" name="Object 18" descr="2567 degrees Celsius">
            <a:extLst>
              <a:ext uri="{FF2B5EF4-FFF2-40B4-BE49-F238E27FC236}">
                <a16:creationId xmlns:a16="http://schemas.microsoft.com/office/drawing/2014/main" id="{D3830289-81E1-4CD8-80AC-A939B6F79502}"/>
              </a:ext>
            </a:extLst>
          </p:cNvPr>
          <p:cNvGraphicFramePr>
            <a:graphicFrameLocks noChangeAspect="1"/>
          </p:cNvGraphicFramePr>
          <p:nvPr>
            <p:extLst/>
          </p:nvPr>
        </p:nvGraphicFramePr>
        <p:xfrm>
          <a:off x="2590860" y="5515142"/>
          <a:ext cx="1075690" cy="307340"/>
        </p:xfrm>
        <a:graphic>
          <a:graphicData uri="http://schemas.openxmlformats.org/presentationml/2006/ole">
            <mc:AlternateContent xmlns:mc="http://schemas.openxmlformats.org/markup-compatibility/2006">
              <mc:Choice xmlns:v="urn:schemas-microsoft-com:vml" Requires="v">
                <p:oleObj spid="_x0000_s3076" name="Equation" r:id="rId7" imgW="888840" imgH="253800" progId="Equation.DSMT4">
                  <p:embed/>
                </p:oleObj>
              </mc:Choice>
              <mc:Fallback>
                <p:oleObj name="Equation" r:id="rId7" imgW="888840" imgH="253800" progId="Equation.DSMT4">
                  <p:embed/>
                  <p:pic>
                    <p:nvPicPr>
                      <p:cNvPr id="19" name="Object 18" descr="2567 degrees Celsius">
                        <a:extLst>
                          <a:ext uri="{FF2B5EF4-FFF2-40B4-BE49-F238E27FC236}">
                            <a16:creationId xmlns:a16="http://schemas.microsoft.com/office/drawing/2014/main" id="{D3830289-81E1-4CD8-80AC-A939B6F79502}"/>
                          </a:ext>
                        </a:extLst>
                      </p:cNvPr>
                      <p:cNvPicPr/>
                      <p:nvPr/>
                    </p:nvPicPr>
                    <p:blipFill>
                      <a:blip r:embed="rId8"/>
                      <a:stretch>
                        <a:fillRect/>
                      </a:stretch>
                    </p:blipFill>
                    <p:spPr>
                      <a:xfrm>
                        <a:off x="2590860" y="5515142"/>
                        <a:ext cx="1075690" cy="307340"/>
                      </a:xfrm>
                      <a:prstGeom prst="rect">
                        <a:avLst/>
                      </a:prstGeom>
                    </p:spPr>
                  </p:pic>
                </p:oleObj>
              </mc:Fallback>
            </mc:AlternateContent>
          </a:graphicData>
        </a:graphic>
      </p:graphicFrame>
      <p:pic>
        <p:nvPicPr>
          <p:cNvPr id="20" name="Content Placeholder 19" descr="A cluster of copper pots and pans.">
            <a:extLst>
              <a:ext uri="{FF2B5EF4-FFF2-40B4-BE49-F238E27FC236}">
                <a16:creationId xmlns:a16="http://schemas.microsoft.com/office/drawing/2014/main" id="{27676BD9-31E9-47A1-A6D1-E22A042DF26B}"/>
              </a:ext>
            </a:extLst>
          </p:cNvPr>
          <p:cNvPicPr>
            <a:picLocks noGrp="1" noChangeAspect="1"/>
          </p:cNvPicPr>
          <p:nvPr>
            <p:ph sz="quarter" idx="18"/>
          </p:nvPr>
        </p:nvPicPr>
        <p:blipFill>
          <a:blip r:embed="rId9"/>
          <a:stretch>
            <a:fillRect/>
          </a:stretch>
        </p:blipFill>
        <p:spPr>
          <a:xfrm>
            <a:off x="5528804" y="2635410"/>
            <a:ext cx="3266045" cy="2037644"/>
          </a:xfrm>
          <a:prstGeom prst="rect">
            <a:avLst/>
          </a:prstGeom>
        </p:spPr>
      </p:pic>
      <p:sp>
        <p:nvSpPr>
          <p:cNvPr id="8" name="Content Placeholder 7">
            <a:extLst>
              <a:ext uri="{FF2B5EF4-FFF2-40B4-BE49-F238E27FC236}">
                <a16:creationId xmlns:a16="http://schemas.microsoft.com/office/drawing/2014/main" id="{6D855FED-5650-4667-8A87-EBB1FD17C0C3}"/>
              </a:ext>
            </a:extLst>
          </p:cNvPr>
          <p:cNvSpPr>
            <a:spLocks noGrp="1"/>
          </p:cNvSpPr>
          <p:nvPr>
            <p:ph sz="quarter" idx="19"/>
          </p:nvPr>
        </p:nvSpPr>
        <p:spPr>
          <a:xfrm>
            <a:off x="5560477" y="4830942"/>
            <a:ext cx="3450788" cy="684955"/>
          </a:xfrm>
        </p:spPr>
        <p:txBody>
          <a:bodyPr/>
          <a:lstStyle/>
          <a:p>
            <a:pPr marL="0" indent="0">
              <a:buNone/>
            </a:pPr>
            <a:r>
              <a:rPr lang="en-IN" sz="2000" dirty="0"/>
              <a:t>Copper, used in cookware, is a good conductor of heat.</a:t>
            </a:r>
          </a:p>
        </p:txBody>
      </p:sp>
    </p:spTree>
    <p:extLst>
      <p:ext uri="{BB962C8B-B14F-4D97-AF65-F5344CB8AC3E}">
        <p14:creationId xmlns:p14="http://schemas.microsoft.com/office/powerpoint/2010/main" val="75488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769A-DD4E-4789-9F8B-725F61C3AB33}"/>
              </a:ext>
            </a:extLst>
          </p:cNvPr>
          <p:cNvSpPr>
            <a:spLocks noGrp="1"/>
          </p:cNvSpPr>
          <p:nvPr>
            <p:ph type="title"/>
          </p:nvPr>
        </p:nvSpPr>
        <p:spPr/>
        <p:txBody>
          <a:bodyPr/>
          <a:lstStyle/>
          <a:p>
            <a:r>
              <a:rPr lang="en-IN" dirty="0"/>
              <a:t>3.1 Classification of Matter</a:t>
            </a:r>
          </a:p>
        </p:txBody>
      </p:sp>
      <p:pic>
        <p:nvPicPr>
          <p:cNvPr id="5" name="Content Placeholder 4" descr="The top of an copper can, with a close up of a cluster of copper atoms.">
            <a:extLst>
              <a:ext uri="{FF2B5EF4-FFF2-40B4-BE49-F238E27FC236}">
                <a16:creationId xmlns:a16="http://schemas.microsoft.com/office/drawing/2014/main" id="{934B5DFB-5F64-49B7-9F39-078B458C115F}"/>
              </a:ext>
            </a:extLst>
          </p:cNvPr>
          <p:cNvPicPr>
            <a:picLocks noGrp="1" noChangeAspect="1"/>
          </p:cNvPicPr>
          <p:nvPr>
            <p:ph sz="quarter" idx="13"/>
          </p:nvPr>
        </p:nvPicPr>
        <p:blipFill>
          <a:blip r:embed="rId2"/>
          <a:stretch>
            <a:fillRect/>
          </a:stretch>
        </p:blipFill>
        <p:spPr>
          <a:xfrm>
            <a:off x="2544022" y="1827329"/>
            <a:ext cx="4055957" cy="3321366"/>
          </a:xfrm>
          <a:prstGeom prst="rect">
            <a:avLst/>
          </a:prstGeom>
        </p:spPr>
      </p:pic>
      <p:sp>
        <p:nvSpPr>
          <p:cNvPr id="4" name="Content Placeholder 3">
            <a:extLst>
              <a:ext uri="{FF2B5EF4-FFF2-40B4-BE49-F238E27FC236}">
                <a16:creationId xmlns:a16="http://schemas.microsoft.com/office/drawing/2014/main" id="{48B295FD-ED14-4D98-831F-2CF805D0B744}"/>
              </a:ext>
            </a:extLst>
          </p:cNvPr>
          <p:cNvSpPr>
            <a:spLocks noGrp="1"/>
          </p:cNvSpPr>
          <p:nvPr>
            <p:ph sz="quarter" idx="14"/>
          </p:nvPr>
        </p:nvSpPr>
        <p:spPr>
          <a:xfrm>
            <a:off x="457200" y="5515895"/>
            <a:ext cx="8229600" cy="841273"/>
          </a:xfrm>
        </p:spPr>
        <p:txBody>
          <a:bodyPr/>
          <a:lstStyle/>
          <a:p>
            <a:pPr marL="432" indent="0">
              <a:buNone/>
            </a:pPr>
            <a:r>
              <a:rPr lang="en-IN" sz="2400" b="1" dirty="0"/>
              <a:t>Learning Goal</a:t>
            </a:r>
            <a:r>
              <a:rPr lang="en-IN" sz="2400" dirty="0"/>
              <a:t> Classify examples of matter as pure substances or mixtures.</a:t>
            </a:r>
          </a:p>
        </p:txBody>
      </p:sp>
    </p:spTree>
    <p:extLst>
      <p:ext uri="{BB962C8B-B14F-4D97-AF65-F5344CB8AC3E}">
        <p14:creationId xmlns:p14="http://schemas.microsoft.com/office/powerpoint/2010/main" val="1315867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51FB-8487-4776-9B98-D40767F4BFCF}"/>
              </a:ext>
            </a:extLst>
          </p:cNvPr>
          <p:cNvSpPr>
            <a:spLocks noGrp="1"/>
          </p:cNvSpPr>
          <p:nvPr>
            <p:ph type="title"/>
          </p:nvPr>
        </p:nvSpPr>
        <p:spPr/>
        <p:txBody>
          <a:bodyPr/>
          <a:lstStyle/>
          <a:p>
            <a:r>
              <a:rPr lang="en-IN" dirty="0"/>
              <a:t>Physical Changes </a:t>
            </a:r>
            <a:r>
              <a:rPr lang="en-IN" sz="2000" b="0" dirty="0"/>
              <a:t>(1 of 2)</a:t>
            </a:r>
          </a:p>
        </p:txBody>
      </p:sp>
      <p:sp>
        <p:nvSpPr>
          <p:cNvPr id="3" name="Content Placeholder 2">
            <a:extLst>
              <a:ext uri="{FF2B5EF4-FFF2-40B4-BE49-F238E27FC236}">
                <a16:creationId xmlns:a16="http://schemas.microsoft.com/office/drawing/2014/main" id="{8B61A10E-5511-44EB-87B4-96CF148586E3}"/>
              </a:ext>
            </a:extLst>
          </p:cNvPr>
          <p:cNvSpPr>
            <a:spLocks noGrp="1"/>
          </p:cNvSpPr>
          <p:nvPr>
            <p:ph sz="quarter" idx="13"/>
          </p:nvPr>
        </p:nvSpPr>
        <p:spPr>
          <a:xfrm>
            <a:off x="457199" y="1556326"/>
            <a:ext cx="8460463" cy="4467955"/>
          </a:xfrm>
        </p:spPr>
        <p:txBody>
          <a:bodyPr/>
          <a:lstStyle/>
          <a:p>
            <a:pPr marL="432" indent="0">
              <a:buNone/>
            </a:pPr>
            <a:r>
              <a:rPr lang="en-IN" b="1" dirty="0"/>
              <a:t>Physical changes</a:t>
            </a:r>
            <a:r>
              <a:rPr lang="en-IN" dirty="0"/>
              <a:t> occur when matter undergoes a physical change of state, but its composition remains constant.</a:t>
            </a:r>
          </a:p>
          <a:p>
            <a:pPr marL="432" indent="0">
              <a:buNone/>
            </a:pPr>
            <a:r>
              <a:rPr lang="en-IN" dirty="0"/>
              <a:t>Water exists in three states: (1) ice, (2) water, and (3) steam.</a:t>
            </a:r>
          </a:p>
        </p:txBody>
      </p:sp>
    </p:spTree>
    <p:extLst>
      <p:ext uri="{BB962C8B-B14F-4D97-AF65-F5344CB8AC3E}">
        <p14:creationId xmlns:p14="http://schemas.microsoft.com/office/powerpoint/2010/main" val="2253815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Physical Changes </a:t>
            </a:r>
            <a:r>
              <a:rPr lang="en-IN" sz="2000" b="0" dirty="0"/>
              <a:t>(2 of 2)</a:t>
            </a:r>
            <a:endParaRPr lang="en-IN" dirty="0"/>
          </a:p>
        </p:txBody>
      </p:sp>
      <p:pic>
        <p:nvPicPr>
          <p:cNvPr id="37" name="Content Placeholder 36" descr="Core chemistry skill, identifying physical and chemical changes.">
            <a:extLst>
              <a:ext uri="{FF2B5EF4-FFF2-40B4-BE49-F238E27FC236}">
                <a16:creationId xmlns:a16="http://schemas.microsoft.com/office/drawing/2014/main" id="{9299849C-E98E-4412-B59D-B02AF9BBDCD5}"/>
              </a:ext>
            </a:extLst>
          </p:cNvPr>
          <p:cNvPicPr>
            <a:picLocks noGrp="1" noChangeAspect="1"/>
          </p:cNvPicPr>
          <p:nvPr>
            <p:ph sz="quarter" idx="14"/>
          </p:nvPr>
        </p:nvPicPr>
        <p:blipFill>
          <a:blip r:embed="rId2"/>
          <a:stretch>
            <a:fillRect/>
          </a:stretch>
        </p:blipFill>
        <p:spPr>
          <a:xfrm>
            <a:off x="454672" y="1528433"/>
            <a:ext cx="2989000" cy="935810"/>
          </a:xfrm>
          <a:prstGeom prst="rect">
            <a:avLst/>
          </a:prstGeom>
        </p:spPr>
      </p:pic>
      <p:sp>
        <p:nvSpPr>
          <p:cNvPr id="5" name="Content Placeholder 4">
            <a:extLst>
              <a:ext uri="{FF2B5EF4-FFF2-40B4-BE49-F238E27FC236}">
                <a16:creationId xmlns:a16="http://schemas.microsoft.com/office/drawing/2014/main" id="{CFE8451E-6EDE-4452-904D-CE0897A7E945}"/>
              </a:ext>
            </a:extLst>
          </p:cNvPr>
          <p:cNvSpPr>
            <a:spLocks noGrp="1"/>
          </p:cNvSpPr>
          <p:nvPr>
            <p:ph sz="quarter" idx="15"/>
          </p:nvPr>
        </p:nvSpPr>
        <p:spPr>
          <a:xfrm>
            <a:off x="457200" y="2547295"/>
            <a:ext cx="8229600" cy="2129769"/>
          </a:xfrm>
        </p:spPr>
        <p:txBody>
          <a:bodyPr/>
          <a:lstStyle/>
          <a:p>
            <a:pPr marL="432" indent="0">
              <a:buNone/>
            </a:pPr>
            <a:r>
              <a:rPr lang="en-IN" sz="2400" dirty="0"/>
              <a:t>The physical appearance of a substance can also change with a physical change.</a:t>
            </a:r>
          </a:p>
          <a:p>
            <a:pPr marL="432" indent="0">
              <a:buNone/>
            </a:pPr>
            <a:r>
              <a:rPr lang="en-IN" sz="2400" dirty="0"/>
              <a:t>For example, when salt is dissolved in water, the salt crystals are no longer visible but can be re-formed when the water evaporates.</a:t>
            </a:r>
          </a:p>
        </p:txBody>
      </p:sp>
      <p:sp>
        <p:nvSpPr>
          <p:cNvPr id="3" name="Content Placeholder 2">
            <a:extLst>
              <a:ext uri="{FF2B5EF4-FFF2-40B4-BE49-F238E27FC236}">
                <a16:creationId xmlns:a16="http://schemas.microsoft.com/office/drawing/2014/main" id="{BEAF5446-621D-4E21-870A-98D2C516EC7D}"/>
              </a:ext>
            </a:extLst>
          </p:cNvPr>
          <p:cNvSpPr>
            <a:spLocks noGrp="1"/>
          </p:cNvSpPr>
          <p:nvPr>
            <p:ph sz="quarter" idx="16"/>
          </p:nvPr>
        </p:nvSpPr>
        <p:spPr>
          <a:xfrm>
            <a:off x="1043623" y="5159627"/>
            <a:ext cx="3324308" cy="965086"/>
          </a:xfrm>
        </p:spPr>
        <p:txBody>
          <a:bodyPr/>
          <a:lstStyle/>
          <a:p>
            <a:pPr marL="432" indent="0">
              <a:buNone/>
            </a:pPr>
            <a:r>
              <a:rPr lang="en-IN" sz="2000" dirty="0"/>
              <a:t>A gold ingot undergoes a physical change when it is hammered to form gold leaf.</a:t>
            </a:r>
          </a:p>
        </p:txBody>
      </p:sp>
      <p:pic>
        <p:nvPicPr>
          <p:cNvPr id="38" name="Content Placeholder 37" descr="A piece of pure gold sits on top of thin gold leaf.">
            <a:extLst>
              <a:ext uri="{FF2B5EF4-FFF2-40B4-BE49-F238E27FC236}">
                <a16:creationId xmlns:a16="http://schemas.microsoft.com/office/drawing/2014/main" id="{1504C577-2DCB-4F0E-8157-8072E073FAAB}"/>
              </a:ext>
            </a:extLst>
          </p:cNvPr>
          <p:cNvPicPr>
            <a:picLocks noGrp="1" noChangeAspect="1"/>
          </p:cNvPicPr>
          <p:nvPr>
            <p:ph sz="quarter" idx="17"/>
          </p:nvPr>
        </p:nvPicPr>
        <p:blipFill>
          <a:blip r:embed="rId3"/>
          <a:stretch>
            <a:fillRect/>
          </a:stretch>
        </p:blipFill>
        <p:spPr>
          <a:xfrm>
            <a:off x="5447332" y="4762276"/>
            <a:ext cx="2448732" cy="1654830"/>
          </a:xfrm>
          <a:prstGeom prst="rect">
            <a:avLst/>
          </a:prstGeom>
        </p:spPr>
      </p:pic>
    </p:spTree>
    <p:extLst>
      <p:ext uri="{BB962C8B-B14F-4D97-AF65-F5344CB8AC3E}">
        <p14:creationId xmlns:p14="http://schemas.microsoft.com/office/powerpoint/2010/main" val="4289786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3" y="1562586"/>
            <a:ext cx="8229600" cy="1097279"/>
          </a:xfrm>
        </p:spPr>
        <p:txBody>
          <a:bodyPr/>
          <a:lstStyle/>
          <a:p>
            <a:pPr marL="432" indent="0">
              <a:buNone/>
            </a:pPr>
            <a:r>
              <a:rPr lang="en-IN" altLang="en-US" sz="2400" dirty="0">
                <a:ea typeface="ＭＳ Ｐゴシック" pitchFamily="34" charset="-128"/>
              </a:rPr>
              <a:t>Classify each of the following as a</a:t>
            </a:r>
          </a:p>
          <a:p>
            <a:pPr marL="432" indent="0">
              <a:buNone/>
            </a:pPr>
            <a:r>
              <a:rPr lang="en-IN" altLang="en-US" sz="2400" dirty="0">
                <a:ea typeface="ＭＳ Ｐゴシック" pitchFamily="34" charset="-128"/>
              </a:rPr>
              <a:t>1) change of state 2) change of shape</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1497" y="3068539"/>
            <a:ext cx="8232776" cy="456212"/>
          </a:xfrm>
        </p:spPr>
        <p:txBody>
          <a:bodyPr/>
          <a:lstStyle/>
          <a:p>
            <a:pPr marL="432" indent="0">
              <a:buNone/>
            </a:pPr>
            <a:r>
              <a:rPr lang="en-US" altLang="en-US" sz="2400" b="1" dirty="0">
                <a:solidFill>
                  <a:schemeClr val="tx2"/>
                </a:solidFill>
                <a:ea typeface="ＭＳ Ｐゴシック" pitchFamily="34" charset="-128"/>
              </a:rPr>
              <a:t>A. </a:t>
            </a:r>
            <a:r>
              <a:rPr lang="en-IN" altLang="en-US" sz="2400" dirty="0">
                <a:ea typeface="ＭＳ Ｐゴシック" pitchFamily="34" charset="-128"/>
              </a:rPr>
              <a:t>chopping a log into kindling</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704825"/>
            <a:ext cx="4648953" cy="403789"/>
          </a:xfrm>
        </p:spPr>
        <p:txBody>
          <a:bodyPr/>
          <a:lstStyle/>
          <a:p>
            <a:pPr marL="432" indent="0">
              <a:buNone/>
            </a:pPr>
            <a:r>
              <a:rPr lang="en-US" altLang="en-US" sz="2400" b="1" dirty="0">
                <a:solidFill>
                  <a:schemeClr val="tx2"/>
                </a:solidFill>
                <a:ea typeface="ＭＳ Ｐゴシック" pitchFamily="34" charset="-128"/>
              </a:rPr>
              <a:t>B. </a:t>
            </a:r>
            <a:r>
              <a:rPr lang="en-IN" altLang="en-US" sz="2400" dirty="0">
                <a:ea typeface="ＭＳ Ｐゴシック" pitchFamily="34" charset="-128"/>
              </a:rPr>
              <a:t>water boiling in a pot</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293023"/>
            <a:ext cx="44226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ice cream melting</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890890"/>
            <a:ext cx="4531258" cy="384174"/>
          </a:xfrm>
        </p:spPr>
        <p:txBody>
          <a:bodyPr/>
          <a:lstStyle/>
          <a:p>
            <a:pPr marL="432" indent="0">
              <a:buNone/>
            </a:pPr>
            <a:r>
              <a:rPr lang="en-US" altLang="en-US" sz="2400" b="1" dirty="0">
                <a:solidFill>
                  <a:schemeClr val="tx2"/>
                </a:solidFill>
                <a:ea typeface="ＭＳ Ｐゴシック" pitchFamily="34" charset="-128"/>
              </a:rPr>
              <a:t>D. </a:t>
            </a:r>
            <a:r>
              <a:rPr lang="en-IN" altLang="en-US" sz="2400" dirty="0">
                <a:ea typeface="ＭＳ Ｐゴシック" pitchFamily="34" charset="-128"/>
              </a:rPr>
              <a:t>ice forming in a freezer</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462390"/>
            <a:ext cx="4648953" cy="412384"/>
          </a:xfrm>
        </p:spPr>
        <p:txBody>
          <a:bodyPr/>
          <a:lstStyle/>
          <a:p>
            <a:pPr marL="0" indent="0">
              <a:buNone/>
            </a:pPr>
            <a:r>
              <a:rPr lang="en-US" altLang="en-US" sz="2400" b="1" dirty="0">
                <a:solidFill>
                  <a:schemeClr val="tx2"/>
                </a:solidFill>
                <a:latin typeface="+mn-lt"/>
                <a:ea typeface="ＭＳ Ｐゴシック" pitchFamily="34" charset="-128"/>
              </a:rPr>
              <a:t>E. </a:t>
            </a:r>
            <a:r>
              <a:rPr lang="en-US" altLang="en-US" sz="2400" dirty="0">
                <a:latin typeface="+mn-lt"/>
                <a:ea typeface="ＭＳ Ｐゴシック" pitchFamily="34" charset="-128"/>
              </a:rPr>
              <a:t>cutting dough into strips</a:t>
            </a:r>
            <a:endParaRPr lang="en-IN" sz="2400" dirty="0">
              <a:latin typeface="+mn-lt"/>
            </a:endParaRPr>
          </a:p>
        </p:txBody>
      </p:sp>
    </p:spTree>
    <p:extLst>
      <p:ext uri="{BB962C8B-B14F-4D97-AF65-F5344CB8AC3E}">
        <p14:creationId xmlns:p14="http://schemas.microsoft.com/office/powerpoint/2010/main" val="2320335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2" y="1553229"/>
            <a:ext cx="8232774" cy="984231"/>
          </a:xfrm>
        </p:spPr>
        <p:txBody>
          <a:bodyPr/>
          <a:lstStyle/>
          <a:p>
            <a:pPr marL="432" indent="0">
              <a:buNone/>
            </a:pPr>
            <a:r>
              <a:rPr lang="en-IN" altLang="en-US" sz="2400" dirty="0">
                <a:ea typeface="ＭＳ Ｐゴシック" pitchFamily="34" charset="-128"/>
              </a:rPr>
              <a:t>Classify each of the following as a</a:t>
            </a:r>
          </a:p>
          <a:p>
            <a:pPr marL="432" indent="0">
              <a:buNone/>
            </a:pPr>
            <a:r>
              <a:rPr lang="en-IN" altLang="en-US" sz="2400" dirty="0">
                <a:ea typeface="ＭＳ Ｐゴシック" pitchFamily="34" charset="-128"/>
              </a:rPr>
              <a:t>1) change of state 2) change of shape</a:t>
            </a:r>
            <a:endParaRPr lang="en-IN" sz="2400" dirty="0"/>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5168" y="3073977"/>
            <a:ext cx="4422616" cy="403789"/>
          </a:xfrm>
        </p:spPr>
        <p:txBody>
          <a:bodyPr/>
          <a:lstStyle/>
          <a:p>
            <a:pPr marL="432" indent="0">
              <a:buNone/>
            </a:pPr>
            <a:r>
              <a:rPr lang="en-US" altLang="en-US" sz="2400" b="1" dirty="0">
                <a:solidFill>
                  <a:schemeClr val="tx2"/>
                </a:solidFill>
                <a:ea typeface="ＭＳ Ｐゴシック" pitchFamily="34" charset="-128"/>
              </a:rPr>
              <a:t>A. </a:t>
            </a:r>
            <a:r>
              <a:rPr lang="en-IN" altLang="en-US" sz="2400" dirty="0">
                <a:ea typeface="ＭＳ Ｐゴシック" pitchFamily="34" charset="-128"/>
              </a:rPr>
              <a:t>chopping a log into kindling</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5824079" y="3120789"/>
            <a:ext cx="2859545" cy="455713"/>
          </a:xfrm>
        </p:spPr>
        <p:txBody>
          <a:bodyPr/>
          <a:lstStyle/>
          <a:p>
            <a:pPr marL="432" indent="0">
              <a:buNone/>
            </a:pPr>
            <a:r>
              <a:rPr lang="en-US" altLang="en-US" sz="2400" b="1" dirty="0">
                <a:ea typeface="ＭＳ Ｐゴシック" pitchFamily="34" charset="-128"/>
              </a:rPr>
              <a:t>2) change of shape</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704825"/>
            <a:ext cx="4648953" cy="403789"/>
          </a:xfrm>
        </p:spPr>
        <p:txBody>
          <a:bodyPr/>
          <a:lstStyle/>
          <a:p>
            <a:pPr marL="432" indent="0">
              <a:buNone/>
            </a:pPr>
            <a:r>
              <a:rPr lang="en-US" altLang="en-US" sz="2400" b="1" dirty="0">
                <a:solidFill>
                  <a:schemeClr val="tx2"/>
                </a:solidFill>
                <a:ea typeface="ＭＳ Ｐゴシック" pitchFamily="34" charset="-128"/>
              </a:rPr>
              <a:t>B. </a:t>
            </a:r>
            <a:r>
              <a:rPr lang="en-IN" altLang="en-US" sz="2400" dirty="0">
                <a:ea typeface="ＭＳ Ｐゴシック" pitchFamily="34" charset="-128"/>
              </a:rPr>
              <a:t>water boiling in a pot</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5827256" y="3704826"/>
            <a:ext cx="2859544" cy="459772"/>
          </a:xfrm>
        </p:spPr>
        <p:txBody>
          <a:bodyPr/>
          <a:lstStyle/>
          <a:p>
            <a:pPr marL="432" indent="0">
              <a:buNone/>
            </a:pPr>
            <a:r>
              <a:rPr lang="en-US" altLang="en-US" sz="2400" b="1" dirty="0">
                <a:ea typeface="ＭＳ Ｐゴシック" pitchFamily="34" charset="-128"/>
              </a:rPr>
              <a:t>1) change of state</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293023"/>
            <a:ext cx="44226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ice cream melting</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5827256" y="4295505"/>
            <a:ext cx="2862718" cy="432928"/>
          </a:xfrm>
        </p:spPr>
        <p:txBody>
          <a:bodyPr/>
          <a:lstStyle/>
          <a:p>
            <a:pPr marL="432" indent="0">
              <a:buNone/>
            </a:pPr>
            <a:r>
              <a:rPr lang="en-US" altLang="en-US" sz="2400" b="1" dirty="0">
                <a:ea typeface="ＭＳ Ｐゴシック" pitchFamily="34" charset="-128"/>
              </a:rPr>
              <a:t>1) change of state</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890890"/>
            <a:ext cx="4531258" cy="384174"/>
          </a:xfrm>
        </p:spPr>
        <p:txBody>
          <a:bodyPr/>
          <a:lstStyle/>
          <a:p>
            <a:pPr marL="432" indent="0">
              <a:buNone/>
            </a:pPr>
            <a:r>
              <a:rPr lang="en-US" altLang="en-US" sz="2400" b="1" dirty="0">
                <a:solidFill>
                  <a:schemeClr val="tx2"/>
                </a:solidFill>
                <a:ea typeface="ＭＳ Ｐゴシック" pitchFamily="34" charset="-128"/>
              </a:rPr>
              <a:t>D. </a:t>
            </a:r>
            <a:r>
              <a:rPr lang="en-IN" altLang="en-US" sz="2400" dirty="0">
                <a:ea typeface="ＭＳ Ｐゴシック" pitchFamily="34" charset="-128"/>
              </a:rPr>
              <a:t>ice forming in a freezer</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5830432" y="4890890"/>
            <a:ext cx="2853192" cy="400372"/>
          </a:xfrm>
        </p:spPr>
        <p:txBody>
          <a:bodyPr/>
          <a:lstStyle/>
          <a:p>
            <a:pPr marL="432" indent="0">
              <a:buNone/>
            </a:pPr>
            <a:r>
              <a:rPr lang="en-US" altLang="en-US" sz="2400" b="1" dirty="0">
                <a:ea typeface="ＭＳ Ｐゴシック" pitchFamily="34" charset="-128"/>
              </a:rPr>
              <a:t>1) change of state</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462390"/>
            <a:ext cx="4648953" cy="412384"/>
          </a:xfrm>
        </p:spPr>
        <p:txBody>
          <a:bodyPr/>
          <a:lstStyle/>
          <a:p>
            <a:pPr marL="0" indent="0">
              <a:buNone/>
            </a:pPr>
            <a:r>
              <a:rPr lang="en-US" altLang="en-US" sz="2400" b="1" dirty="0">
                <a:solidFill>
                  <a:schemeClr val="tx2"/>
                </a:solidFill>
                <a:latin typeface="+mn-lt"/>
                <a:ea typeface="ＭＳ Ｐゴシック" pitchFamily="34" charset="-128"/>
              </a:rPr>
              <a:t>E. </a:t>
            </a:r>
            <a:r>
              <a:rPr lang="en-US" altLang="en-US" sz="2400" dirty="0">
                <a:latin typeface="+mn-lt"/>
                <a:ea typeface="ＭＳ Ｐゴシック" pitchFamily="34" charset="-128"/>
              </a:rPr>
              <a:t>cutting dough into strips</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5830432" y="5452566"/>
            <a:ext cx="3041964" cy="400372"/>
          </a:xfrm>
        </p:spPr>
        <p:txBody>
          <a:bodyPr/>
          <a:lstStyle/>
          <a:p>
            <a:pPr marL="432" indent="0">
              <a:buNone/>
            </a:pPr>
            <a:r>
              <a:rPr lang="en-US" altLang="en-US" sz="2400" b="1" dirty="0">
                <a:ea typeface="ＭＳ Ｐゴシック" pitchFamily="34" charset="-128"/>
              </a:rPr>
              <a:t>2) change of shape</a:t>
            </a:r>
            <a:endParaRPr lang="en-IN" sz="2400" dirty="0"/>
          </a:p>
        </p:txBody>
      </p:sp>
    </p:spTree>
    <p:extLst>
      <p:ext uri="{BB962C8B-B14F-4D97-AF65-F5344CB8AC3E}">
        <p14:creationId xmlns:p14="http://schemas.microsoft.com/office/powerpoint/2010/main" val="2640612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8C98-9944-4BED-B0E9-F27E89C5A624}"/>
              </a:ext>
            </a:extLst>
          </p:cNvPr>
          <p:cNvSpPr>
            <a:spLocks noGrp="1"/>
          </p:cNvSpPr>
          <p:nvPr>
            <p:ph type="title"/>
          </p:nvPr>
        </p:nvSpPr>
        <p:spPr/>
        <p:txBody>
          <a:bodyPr/>
          <a:lstStyle/>
          <a:p>
            <a:r>
              <a:rPr lang="en-IN" dirty="0"/>
              <a:t>Chemical Properties and Changes</a:t>
            </a:r>
          </a:p>
        </p:txBody>
      </p:sp>
      <p:sp>
        <p:nvSpPr>
          <p:cNvPr id="4" name="Content Placeholder 3">
            <a:extLst>
              <a:ext uri="{FF2B5EF4-FFF2-40B4-BE49-F238E27FC236}">
                <a16:creationId xmlns:a16="http://schemas.microsoft.com/office/drawing/2014/main" id="{3EF94D3C-8E47-4238-ADD0-BBB2C9669D8A}"/>
              </a:ext>
            </a:extLst>
          </p:cNvPr>
          <p:cNvSpPr>
            <a:spLocks noGrp="1"/>
          </p:cNvSpPr>
          <p:nvPr>
            <p:ph sz="quarter" idx="14"/>
          </p:nvPr>
        </p:nvSpPr>
        <p:spPr>
          <a:xfrm>
            <a:off x="457199" y="1562100"/>
            <a:ext cx="8578159" cy="1566503"/>
          </a:xfrm>
        </p:spPr>
        <p:txBody>
          <a:bodyPr/>
          <a:lstStyle/>
          <a:p>
            <a:pPr marL="432" indent="0">
              <a:buNone/>
            </a:pPr>
            <a:r>
              <a:rPr lang="en-IN" b="1" dirty="0"/>
              <a:t> Chemical properties</a:t>
            </a:r>
            <a:r>
              <a:rPr lang="en-IN" dirty="0"/>
              <a:t> describe the ability of a substance</a:t>
            </a:r>
          </a:p>
          <a:p>
            <a:r>
              <a:rPr lang="en-IN" dirty="0"/>
              <a:t>to interact with other substances</a:t>
            </a:r>
          </a:p>
          <a:p>
            <a:r>
              <a:rPr lang="en-IN" dirty="0"/>
              <a:t>to change into a new substance</a:t>
            </a:r>
          </a:p>
        </p:txBody>
      </p:sp>
      <p:sp>
        <p:nvSpPr>
          <p:cNvPr id="3" name="Content Placeholder 2">
            <a:extLst>
              <a:ext uri="{FF2B5EF4-FFF2-40B4-BE49-F238E27FC236}">
                <a16:creationId xmlns:a16="http://schemas.microsoft.com/office/drawing/2014/main" id="{767066A5-ABC3-4FED-BA2F-F8BEF486CBDE}"/>
              </a:ext>
            </a:extLst>
          </p:cNvPr>
          <p:cNvSpPr>
            <a:spLocks noGrp="1"/>
          </p:cNvSpPr>
          <p:nvPr>
            <p:ph sz="quarter" idx="16"/>
          </p:nvPr>
        </p:nvSpPr>
        <p:spPr>
          <a:xfrm>
            <a:off x="457200" y="3651248"/>
            <a:ext cx="8232128" cy="1540537"/>
          </a:xfrm>
        </p:spPr>
        <p:txBody>
          <a:bodyPr/>
          <a:lstStyle/>
          <a:p>
            <a:pPr marL="432" indent="0">
              <a:buNone/>
            </a:pPr>
            <a:r>
              <a:rPr lang="en-IN" dirty="0"/>
              <a:t>When a </a:t>
            </a:r>
            <a:r>
              <a:rPr lang="en-IN" b="1" dirty="0"/>
              <a:t>chemical change</a:t>
            </a:r>
            <a:r>
              <a:rPr lang="en-IN" dirty="0"/>
              <a:t> takes place, the original substance is turned into one or more new substances with new physical and chemical properties.</a:t>
            </a:r>
          </a:p>
        </p:txBody>
      </p:sp>
    </p:spTree>
    <p:extLst>
      <p:ext uri="{BB962C8B-B14F-4D97-AF65-F5344CB8AC3E}">
        <p14:creationId xmlns:p14="http://schemas.microsoft.com/office/powerpoint/2010/main" val="683063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38A1-4E10-4319-B5EC-FDA6F046AC45}"/>
              </a:ext>
            </a:extLst>
          </p:cNvPr>
          <p:cNvSpPr>
            <a:spLocks noGrp="1"/>
          </p:cNvSpPr>
          <p:nvPr>
            <p:ph type="title"/>
          </p:nvPr>
        </p:nvSpPr>
        <p:spPr/>
        <p:txBody>
          <a:bodyPr/>
          <a:lstStyle/>
          <a:p>
            <a:r>
              <a:rPr lang="en-IN" dirty="0"/>
              <a:t>Chemical Changes</a:t>
            </a:r>
          </a:p>
        </p:txBody>
      </p:sp>
      <p:sp>
        <p:nvSpPr>
          <p:cNvPr id="4" name="Content Placeholder 3">
            <a:extLst>
              <a:ext uri="{FF2B5EF4-FFF2-40B4-BE49-F238E27FC236}">
                <a16:creationId xmlns:a16="http://schemas.microsoft.com/office/drawing/2014/main" id="{E535BFDC-D32E-41D2-A5D9-A8CACA0832D6}"/>
              </a:ext>
            </a:extLst>
          </p:cNvPr>
          <p:cNvSpPr>
            <a:spLocks noGrp="1"/>
          </p:cNvSpPr>
          <p:nvPr>
            <p:ph sz="quarter" idx="14"/>
          </p:nvPr>
        </p:nvSpPr>
        <p:spPr>
          <a:xfrm>
            <a:off x="457200" y="1541957"/>
            <a:ext cx="4586748" cy="2454856"/>
          </a:xfrm>
        </p:spPr>
        <p:txBody>
          <a:bodyPr/>
          <a:lstStyle/>
          <a:p>
            <a:pPr marL="432" indent="0">
              <a:buNone/>
            </a:pPr>
            <a:r>
              <a:rPr lang="en-IN" sz="2400" dirty="0"/>
              <a:t>During a </a:t>
            </a:r>
            <a:r>
              <a:rPr lang="en-IN" sz="2400" b="1" dirty="0"/>
              <a:t>chemical change</a:t>
            </a:r>
            <a:r>
              <a:rPr lang="en-IN" sz="2400" dirty="0"/>
              <a:t>, a new substance forms that has</a:t>
            </a:r>
          </a:p>
          <a:p>
            <a:r>
              <a:rPr lang="en-IN" sz="2400" dirty="0"/>
              <a:t>a new composition</a:t>
            </a:r>
          </a:p>
          <a:p>
            <a:r>
              <a:rPr lang="en-IN" sz="2400" dirty="0"/>
              <a:t>new physical properties</a:t>
            </a:r>
          </a:p>
          <a:p>
            <a:r>
              <a:rPr lang="en-IN" sz="2400" dirty="0"/>
              <a:t>new chemical properties</a:t>
            </a:r>
          </a:p>
        </p:txBody>
      </p:sp>
      <p:sp>
        <p:nvSpPr>
          <p:cNvPr id="5" name="Content Placeholder 4">
            <a:extLst>
              <a:ext uri="{FF2B5EF4-FFF2-40B4-BE49-F238E27FC236}">
                <a16:creationId xmlns:a16="http://schemas.microsoft.com/office/drawing/2014/main" id="{CFE8451E-6EDE-4452-904D-CE0897A7E945}"/>
              </a:ext>
            </a:extLst>
          </p:cNvPr>
          <p:cNvSpPr>
            <a:spLocks noGrp="1"/>
          </p:cNvSpPr>
          <p:nvPr>
            <p:ph sz="quarter" idx="15"/>
          </p:nvPr>
        </p:nvSpPr>
        <p:spPr>
          <a:xfrm>
            <a:off x="457199" y="4127188"/>
            <a:ext cx="4645743" cy="1506695"/>
          </a:xfrm>
        </p:spPr>
        <p:txBody>
          <a:bodyPr/>
          <a:lstStyle/>
          <a:p>
            <a:pPr marL="432" indent="0">
              <a:buNone/>
            </a:pPr>
            <a:r>
              <a:rPr lang="en-IN" sz="2400" dirty="0"/>
              <a:t>For example, when iron nails corrode in the presence of water, a new substance forms on them, a red-orange powder called rust</a:t>
            </a:r>
          </a:p>
        </p:txBody>
      </p:sp>
      <p:graphicFrame>
        <p:nvGraphicFramePr>
          <p:cNvPr id="17" name="Object 16" descr="F e sub 2 O sub 3.">
            <a:extLst>
              <a:ext uri="{FF2B5EF4-FFF2-40B4-BE49-F238E27FC236}">
                <a16:creationId xmlns:a16="http://schemas.microsoft.com/office/drawing/2014/main" id="{6BFA85A0-6B2B-46DF-BCD3-7CC74F002132}"/>
              </a:ext>
            </a:extLst>
          </p:cNvPr>
          <p:cNvGraphicFramePr>
            <a:graphicFrameLocks noChangeAspect="1"/>
          </p:cNvGraphicFramePr>
          <p:nvPr>
            <p:extLst/>
          </p:nvPr>
        </p:nvGraphicFramePr>
        <p:xfrm>
          <a:off x="458184" y="5680409"/>
          <a:ext cx="1235265" cy="451927"/>
        </p:xfrm>
        <a:graphic>
          <a:graphicData uri="http://schemas.openxmlformats.org/presentationml/2006/ole">
            <mc:AlternateContent xmlns:mc="http://schemas.openxmlformats.org/markup-compatibility/2006">
              <mc:Choice xmlns:v="urn:schemas-microsoft-com:vml" Requires="v">
                <p:oleObj spid="_x0000_s4098" name="Equation" r:id="rId3" imgW="1041120" imgH="380880" progId="Equation.DSMT4">
                  <p:embed/>
                </p:oleObj>
              </mc:Choice>
              <mc:Fallback>
                <p:oleObj name="Equation" r:id="rId3" imgW="1041120" imgH="380880" progId="Equation.DSMT4">
                  <p:embed/>
                  <p:pic>
                    <p:nvPicPr>
                      <p:cNvPr id="17" name="Object 16" descr="F e sub 2 O sub 3.">
                        <a:extLst>
                          <a:ext uri="{FF2B5EF4-FFF2-40B4-BE49-F238E27FC236}">
                            <a16:creationId xmlns:a16="http://schemas.microsoft.com/office/drawing/2014/main" id="{6BFA85A0-6B2B-46DF-BCD3-7CC74F002132}"/>
                          </a:ext>
                        </a:extLst>
                      </p:cNvPr>
                      <p:cNvPicPr/>
                      <p:nvPr/>
                    </p:nvPicPr>
                    <p:blipFill>
                      <a:blip r:embed="rId4"/>
                      <a:stretch>
                        <a:fillRect/>
                      </a:stretch>
                    </p:blipFill>
                    <p:spPr>
                      <a:xfrm>
                        <a:off x="458184" y="5680409"/>
                        <a:ext cx="1235265" cy="451927"/>
                      </a:xfrm>
                      <a:prstGeom prst="rect">
                        <a:avLst/>
                      </a:prstGeom>
                    </p:spPr>
                  </p:pic>
                </p:oleObj>
              </mc:Fallback>
            </mc:AlternateContent>
          </a:graphicData>
        </a:graphic>
      </p:graphicFrame>
      <p:pic>
        <p:nvPicPr>
          <p:cNvPr id="19" name="Content Placeholder 18" descr="A flan dessert sits on a plate.">
            <a:extLst>
              <a:ext uri="{FF2B5EF4-FFF2-40B4-BE49-F238E27FC236}">
                <a16:creationId xmlns:a16="http://schemas.microsoft.com/office/drawing/2014/main" id="{B9016828-783B-4420-BA24-7737AE727A1B}"/>
              </a:ext>
            </a:extLst>
          </p:cNvPr>
          <p:cNvPicPr>
            <a:picLocks noGrp="1" noChangeAspect="1"/>
          </p:cNvPicPr>
          <p:nvPr>
            <p:ph sz="quarter" idx="16"/>
          </p:nvPr>
        </p:nvPicPr>
        <p:blipFill>
          <a:blip r:embed="rId5"/>
          <a:stretch>
            <a:fillRect/>
          </a:stretch>
        </p:blipFill>
        <p:spPr>
          <a:xfrm>
            <a:off x="5316135" y="2011093"/>
            <a:ext cx="3392709" cy="2275889"/>
          </a:xfrm>
          <a:prstGeom prst="rect">
            <a:avLst/>
          </a:prstGeom>
        </p:spPr>
      </p:pic>
      <p:sp>
        <p:nvSpPr>
          <p:cNvPr id="6" name="Content Placeholder 5">
            <a:extLst>
              <a:ext uri="{FF2B5EF4-FFF2-40B4-BE49-F238E27FC236}">
                <a16:creationId xmlns:a16="http://schemas.microsoft.com/office/drawing/2014/main" id="{EB48F953-87D8-40B5-BB9A-5829D68F4CE5}"/>
              </a:ext>
            </a:extLst>
          </p:cNvPr>
          <p:cNvSpPr>
            <a:spLocks noGrp="1"/>
          </p:cNvSpPr>
          <p:nvPr>
            <p:ph sz="quarter" idx="17"/>
          </p:nvPr>
        </p:nvSpPr>
        <p:spPr>
          <a:xfrm>
            <a:off x="5499846" y="4507828"/>
            <a:ext cx="3437677" cy="1067064"/>
          </a:xfrm>
        </p:spPr>
        <p:txBody>
          <a:bodyPr/>
          <a:lstStyle/>
          <a:p>
            <a:pPr marL="432" indent="0">
              <a:buNone/>
            </a:pPr>
            <a:r>
              <a:rPr lang="en-IN" sz="2000" dirty="0"/>
              <a:t>Sugar caramelizing at a high temperature is an example of a chemical change.</a:t>
            </a:r>
          </a:p>
        </p:txBody>
      </p:sp>
    </p:spTree>
    <p:extLst>
      <p:ext uri="{BB962C8B-B14F-4D97-AF65-F5344CB8AC3E}">
        <p14:creationId xmlns:p14="http://schemas.microsoft.com/office/powerpoint/2010/main" val="247475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7723-E886-4722-8F4B-1EA6D1F962D6}"/>
              </a:ext>
            </a:extLst>
          </p:cNvPr>
          <p:cNvSpPr>
            <a:spLocks noGrp="1"/>
          </p:cNvSpPr>
          <p:nvPr>
            <p:ph type="title"/>
          </p:nvPr>
        </p:nvSpPr>
        <p:spPr/>
        <p:txBody>
          <a:bodyPr/>
          <a:lstStyle/>
          <a:p>
            <a:r>
              <a:rPr lang="en-IN" dirty="0"/>
              <a:t>Physical and Chemical Changes</a:t>
            </a:r>
          </a:p>
        </p:txBody>
      </p:sp>
      <p:sp>
        <p:nvSpPr>
          <p:cNvPr id="3" name="Content Placeholder 2">
            <a:extLst>
              <a:ext uri="{FF2B5EF4-FFF2-40B4-BE49-F238E27FC236}">
                <a16:creationId xmlns:a16="http://schemas.microsoft.com/office/drawing/2014/main" id="{133EDB4C-9C95-4D2E-9D86-6C23706F7D0B}"/>
              </a:ext>
            </a:extLst>
          </p:cNvPr>
          <p:cNvSpPr>
            <a:spLocks noGrp="1"/>
          </p:cNvSpPr>
          <p:nvPr>
            <p:ph sz="quarter" idx="13"/>
          </p:nvPr>
        </p:nvSpPr>
        <p:spPr>
          <a:xfrm>
            <a:off x="457200" y="1556327"/>
            <a:ext cx="8229600" cy="405208"/>
          </a:xfrm>
        </p:spPr>
        <p:txBody>
          <a:bodyPr/>
          <a:lstStyle/>
          <a:p>
            <a:pPr marL="432" indent="0">
              <a:buNone/>
            </a:pPr>
            <a:r>
              <a:rPr lang="en-IN" sz="2200" b="1" dirty="0"/>
              <a:t>Table 3.3</a:t>
            </a:r>
            <a:r>
              <a:rPr lang="en-IN" sz="2200" dirty="0"/>
              <a:t> Examples of Some Physical and Chemical Changes</a:t>
            </a:r>
          </a:p>
        </p:txBody>
      </p:sp>
      <p:graphicFrame>
        <p:nvGraphicFramePr>
          <p:cNvPr id="5" name="Table 5">
            <a:extLst>
              <a:ext uri="{FF2B5EF4-FFF2-40B4-BE49-F238E27FC236}">
                <a16:creationId xmlns:a16="http://schemas.microsoft.com/office/drawing/2014/main" id="{7CE03FD0-6B7B-4864-BDE6-799A6EA549C5}"/>
              </a:ext>
            </a:extLst>
          </p:cNvPr>
          <p:cNvGraphicFramePr>
            <a:graphicFrameLocks noGrp="1"/>
          </p:cNvGraphicFramePr>
          <p:nvPr>
            <p:ph sz="quarter" idx="14"/>
            <p:extLst/>
          </p:nvPr>
        </p:nvGraphicFramePr>
        <p:xfrm>
          <a:off x="575186" y="2143125"/>
          <a:ext cx="8111614" cy="2931160"/>
        </p:xfrm>
        <a:graphic>
          <a:graphicData uri="http://schemas.openxmlformats.org/drawingml/2006/table">
            <a:tbl>
              <a:tblPr firstRow="1" bandRow="1">
                <a:tableStyleId>{40F9630F-82C1-40B7-BC3A-925EFCFF5E92}</a:tableStyleId>
              </a:tblPr>
              <a:tblGrid>
                <a:gridCol w="4055807">
                  <a:extLst>
                    <a:ext uri="{9D8B030D-6E8A-4147-A177-3AD203B41FA5}">
                      <a16:colId xmlns:a16="http://schemas.microsoft.com/office/drawing/2014/main" val="2975441589"/>
                    </a:ext>
                  </a:extLst>
                </a:gridCol>
                <a:gridCol w="4055807">
                  <a:extLst>
                    <a:ext uri="{9D8B030D-6E8A-4147-A177-3AD203B41FA5}">
                      <a16:colId xmlns:a16="http://schemas.microsoft.com/office/drawing/2014/main" val="221208304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Physical Changes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1" baseline="0" dirty="0">
                          <a:latin typeface="+mn-lt"/>
                        </a:rPr>
                        <a:t>Chemical Changes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5839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Water boils to form water vapor.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8925" indent="-288925"/>
                      <a:r>
                        <a:rPr lang="en-IN" sz="1600" b="0" i="0" u="none" strike="noStrike" cap="none" baseline="0" dirty="0">
                          <a:solidFill>
                            <a:schemeClr val="tx1"/>
                          </a:solidFill>
                          <a:latin typeface="+mn-lt"/>
                          <a:ea typeface="+mn-ea"/>
                          <a:cs typeface="+mn-cs"/>
                          <a:sym typeface="Arial"/>
                        </a:rPr>
                        <a:t>Shiny, silver metal reacts in air to give a black, grainy coating.</a:t>
                      </a:r>
                      <a:endParaRPr lang="en-IN" sz="16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25448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Copper is drawn into thin copper wires.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8925" indent="-288925"/>
                      <a:r>
                        <a:rPr lang="en-IN" sz="1600" b="0" i="0" u="none" strike="noStrike" cap="none" baseline="0" dirty="0">
                          <a:solidFill>
                            <a:schemeClr val="tx1"/>
                          </a:solidFill>
                          <a:latin typeface="+mn-lt"/>
                          <a:ea typeface="+mn-ea"/>
                          <a:cs typeface="+mn-cs"/>
                          <a:sym typeface="Arial"/>
                        </a:rPr>
                        <a:t>A piece of wood burns with a bright flame and produces heat, ashes, carbon dioxide, and water vapor.</a:t>
                      </a:r>
                      <a:endParaRPr lang="en-IN" sz="16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9489755"/>
                  </a:ext>
                </a:extLst>
              </a:tr>
              <a:tr h="370840">
                <a:tc>
                  <a:txBody>
                    <a:bodyPr/>
                    <a:lstStyle/>
                    <a:p>
                      <a:pPr marL="288925" indent="-288925"/>
                      <a:r>
                        <a:rPr lang="en-IN" sz="1600" b="0" i="0" u="none" strike="noStrike" cap="none" baseline="0" dirty="0">
                          <a:solidFill>
                            <a:schemeClr val="tx1"/>
                          </a:solidFill>
                          <a:latin typeface="+mn-lt"/>
                          <a:ea typeface="+mn-ea"/>
                          <a:cs typeface="+mn-cs"/>
                          <a:sym typeface="Arial"/>
                        </a:rPr>
                        <a:t>Sugar dissolves in water to form a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8925" indent="-288925"/>
                      <a:r>
                        <a:rPr lang="en-IN" sz="1600" b="0" i="0" u="none" strike="noStrike" cap="none" baseline="0" dirty="0">
                          <a:solidFill>
                            <a:schemeClr val="tx1"/>
                          </a:solidFill>
                          <a:latin typeface="+mn-lt"/>
                          <a:ea typeface="+mn-ea"/>
                          <a:cs typeface="+mn-cs"/>
                          <a:sym typeface="Arial"/>
                        </a:rPr>
                        <a:t>Heating sugar forms a smooth, caramel-</a:t>
                      </a:r>
                      <a:r>
                        <a:rPr lang="en-IN" sz="1600" b="0" i="0" u="none" strike="noStrike" cap="none" baseline="0" dirty="0" err="1">
                          <a:solidFill>
                            <a:schemeClr val="tx1"/>
                          </a:solidFill>
                          <a:latin typeface="+mn-lt"/>
                          <a:ea typeface="+mn-ea"/>
                          <a:cs typeface="+mn-cs"/>
                          <a:sym typeface="Arial"/>
                        </a:rPr>
                        <a:t>colored</a:t>
                      </a:r>
                      <a:r>
                        <a:rPr lang="en-IN" sz="1600" b="0" i="0" u="none" strike="noStrike" cap="none" baseline="0" dirty="0">
                          <a:solidFill>
                            <a:schemeClr val="tx1"/>
                          </a:solidFill>
                          <a:latin typeface="+mn-lt"/>
                          <a:ea typeface="+mn-ea"/>
                          <a:cs typeface="+mn-cs"/>
                          <a:sym typeface="Arial"/>
                        </a:rPr>
                        <a:t> substance.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135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Paper is cut into tiny pieces of confetti.</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8925" indent="-288925"/>
                      <a:r>
                        <a:rPr lang="en-IN" sz="1600" b="0" i="0" u="none" strike="noStrike" cap="none" baseline="0" dirty="0">
                          <a:solidFill>
                            <a:schemeClr val="tx1"/>
                          </a:solidFill>
                          <a:latin typeface="+mn-lt"/>
                          <a:ea typeface="+mn-ea"/>
                          <a:cs typeface="+mn-cs"/>
                          <a:sym typeface="Arial"/>
                        </a:rPr>
                        <a:t>Iron, which is </a:t>
                      </a:r>
                      <a:r>
                        <a:rPr lang="en-IN" sz="1600" b="0" i="0" u="none" strike="noStrike" cap="none" baseline="0" dirty="0" err="1">
                          <a:solidFill>
                            <a:schemeClr val="tx1"/>
                          </a:solidFill>
                          <a:latin typeface="+mn-lt"/>
                          <a:ea typeface="+mn-ea"/>
                          <a:cs typeface="+mn-cs"/>
                          <a:sym typeface="Arial"/>
                        </a:rPr>
                        <a:t>gray</a:t>
                      </a:r>
                      <a:r>
                        <a:rPr lang="en-IN" sz="1600" b="0" i="0" u="none" strike="noStrike" cap="none" baseline="0" dirty="0">
                          <a:solidFill>
                            <a:schemeClr val="tx1"/>
                          </a:solidFill>
                          <a:latin typeface="+mn-lt"/>
                          <a:ea typeface="+mn-ea"/>
                          <a:cs typeface="+mn-cs"/>
                          <a:sym typeface="Arial"/>
                        </a:rPr>
                        <a:t> and shiny, combines with oxygen to form orange-red rust.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6064929"/>
                  </a:ext>
                </a:extLst>
              </a:tr>
            </a:tbl>
          </a:graphicData>
        </a:graphic>
      </p:graphicFrame>
    </p:spTree>
    <p:extLst>
      <p:ext uri="{BB962C8B-B14F-4D97-AF65-F5344CB8AC3E}">
        <p14:creationId xmlns:p14="http://schemas.microsoft.com/office/powerpoint/2010/main" val="1788131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7723-E886-4722-8F4B-1EA6D1F962D6}"/>
              </a:ext>
            </a:extLst>
          </p:cNvPr>
          <p:cNvSpPr>
            <a:spLocks noGrp="1"/>
          </p:cNvSpPr>
          <p:nvPr>
            <p:ph type="title"/>
          </p:nvPr>
        </p:nvSpPr>
        <p:spPr/>
        <p:txBody>
          <a:bodyPr/>
          <a:lstStyle/>
          <a:p>
            <a:r>
              <a:rPr lang="en-IN" sz="3400" dirty="0"/>
              <a:t>Physical and Chemical Properties and Changes</a:t>
            </a:r>
          </a:p>
        </p:txBody>
      </p:sp>
      <p:sp>
        <p:nvSpPr>
          <p:cNvPr id="3" name="Content Placeholder 2">
            <a:extLst>
              <a:ext uri="{FF2B5EF4-FFF2-40B4-BE49-F238E27FC236}">
                <a16:creationId xmlns:a16="http://schemas.microsoft.com/office/drawing/2014/main" id="{133EDB4C-9C95-4D2E-9D86-6C23706F7D0B}"/>
              </a:ext>
            </a:extLst>
          </p:cNvPr>
          <p:cNvSpPr>
            <a:spLocks noGrp="1"/>
          </p:cNvSpPr>
          <p:nvPr>
            <p:ph sz="quarter" idx="13"/>
          </p:nvPr>
        </p:nvSpPr>
        <p:spPr>
          <a:xfrm>
            <a:off x="457200" y="1556326"/>
            <a:ext cx="8229600" cy="744421"/>
          </a:xfrm>
        </p:spPr>
        <p:txBody>
          <a:bodyPr/>
          <a:lstStyle/>
          <a:p>
            <a:pPr marL="432" indent="0">
              <a:buNone/>
            </a:pPr>
            <a:r>
              <a:rPr lang="en-IN" sz="2200" b="1" dirty="0"/>
              <a:t>Table 3.4</a:t>
            </a:r>
            <a:r>
              <a:rPr lang="en-IN" sz="2200" dirty="0"/>
              <a:t> Summary of Physical and Chemical Properties and Changes</a:t>
            </a:r>
          </a:p>
        </p:txBody>
      </p:sp>
      <p:graphicFrame>
        <p:nvGraphicFramePr>
          <p:cNvPr id="7" name="Table 7">
            <a:extLst>
              <a:ext uri="{FF2B5EF4-FFF2-40B4-BE49-F238E27FC236}">
                <a16:creationId xmlns:a16="http://schemas.microsoft.com/office/drawing/2014/main" id="{F997B354-CDB4-4ACC-8BD3-54192D68EBF7}"/>
              </a:ext>
            </a:extLst>
          </p:cNvPr>
          <p:cNvGraphicFramePr>
            <a:graphicFrameLocks noGrp="1"/>
          </p:cNvGraphicFramePr>
          <p:nvPr>
            <p:ph sz="quarter" idx="14"/>
            <p:extLst/>
          </p:nvPr>
        </p:nvGraphicFramePr>
        <p:xfrm>
          <a:off x="589934" y="2501695"/>
          <a:ext cx="8096865" cy="2748280"/>
        </p:xfrm>
        <a:graphic>
          <a:graphicData uri="http://schemas.openxmlformats.org/drawingml/2006/table">
            <a:tbl>
              <a:tblPr firstRow="1" bandRow="1">
                <a:tableStyleId>{40F9630F-82C1-40B7-BC3A-925EFCFF5E92}</a:tableStyleId>
              </a:tblPr>
              <a:tblGrid>
                <a:gridCol w="1378499">
                  <a:extLst>
                    <a:ext uri="{9D8B030D-6E8A-4147-A177-3AD203B41FA5}">
                      <a16:colId xmlns:a16="http://schemas.microsoft.com/office/drawing/2014/main" val="997270841"/>
                    </a:ext>
                  </a:extLst>
                </a:gridCol>
                <a:gridCol w="3061717">
                  <a:extLst>
                    <a:ext uri="{9D8B030D-6E8A-4147-A177-3AD203B41FA5}">
                      <a16:colId xmlns:a16="http://schemas.microsoft.com/office/drawing/2014/main" val="2766257339"/>
                    </a:ext>
                  </a:extLst>
                </a:gridCol>
                <a:gridCol w="3656649">
                  <a:extLst>
                    <a:ext uri="{9D8B030D-6E8A-4147-A177-3AD203B41FA5}">
                      <a16:colId xmlns:a16="http://schemas.microsoft.com/office/drawing/2014/main" val="489487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Physical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Chemical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1573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Property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00" indent="-190500"/>
                      <a:r>
                        <a:rPr lang="en-IN" sz="1600" b="0" i="0" u="none" strike="noStrike" cap="none" baseline="0" dirty="0">
                          <a:solidFill>
                            <a:schemeClr val="tx1"/>
                          </a:solidFill>
                          <a:latin typeface="+mn-lt"/>
                          <a:ea typeface="+mn-ea"/>
                          <a:cs typeface="+mn-cs"/>
                          <a:sym typeface="Arial"/>
                        </a:rPr>
                        <a:t>A characteristic of a substance: color, shape, </a:t>
                      </a:r>
                      <a:r>
                        <a:rPr lang="en-IN" sz="1600" b="0" i="0" u="none" strike="noStrike" cap="none" baseline="0" dirty="0" err="1">
                          <a:solidFill>
                            <a:schemeClr val="tx1"/>
                          </a:solidFill>
                          <a:latin typeface="+mn-lt"/>
                          <a:ea typeface="+mn-ea"/>
                          <a:cs typeface="+mn-cs"/>
                          <a:sym typeface="Arial"/>
                        </a:rPr>
                        <a:t>odor</a:t>
                      </a:r>
                      <a:r>
                        <a:rPr lang="en-IN" sz="1600" b="0" i="0" u="none" strike="noStrike" cap="none" baseline="0" dirty="0">
                          <a:solidFill>
                            <a:schemeClr val="tx1"/>
                          </a:solidFill>
                          <a:latin typeface="+mn-lt"/>
                          <a:ea typeface="+mn-ea"/>
                          <a:cs typeface="+mn-cs"/>
                          <a:sym typeface="Arial"/>
                        </a:rPr>
                        <a:t>, </a:t>
                      </a:r>
                      <a:r>
                        <a:rPr lang="en-IN" sz="1600" b="0" i="0" u="none" strike="noStrike" cap="none" baseline="0" dirty="0" err="1">
                          <a:solidFill>
                            <a:schemeClr val="tx1"/>
                          </a:solidFill>
                          <a:latin typeface="+mn-lt"/>
                          <a:ea typeface="+mn-ea"/>
                          <a:cs typeface="+mn-cs"/>
                          <a:sym typeface="Arial"/>
                        </a:rPr>
                        <a:t>luster</a:t>
                      </a:r>
                      <a:r>
                        <a:rPr lang="en-IN" sz="1600" b="0" i="0" u="none" strike="noStrike" cap="none" baseline="0" dirty="0">
                          <a:solidFill>
                            <a:schemeClr val="tx1"/>
                          </a:solidFill>
                          <a:latin typeface="+mn-lt"/>
                          <a:ea typeface="+mn-ea"/>
                          <a:cs typeface="+mn-cs"/>
                          <a:sym typeface="Arial"/>
                        </a:rPr>
                        <a:t>, size, melting point, or density.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00" indent="-190500"/>
                      <a:r>
                        <a:rPr lang="en-IN" sz="1600" b="0" i="0" u="none" strike="noStrike" cap="none" baseline="0" dirty="0">
                          <a:solidFill>
                            <a:schemeClr val="tx1"/>
                          </a:solidFill>
                          <a:latin typeface="+mn-lt"/>
                          <a:ea typeface="+mn-ea"/>
                          <a:cs typeface="+mn-cs"/>
                          <a:sym typeface="Arial"/>
                        </a:rPr>
                        <a:t>A characteristic that indicates the ability of a substance to form another substance: paper can burn, iron can rust, silver can tarnish.</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3003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Change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00" indent="-190500"/>
                      <a:r>
                        <a:rPr lang="en-IN" sz="1600" b="0" i="0" u="none" strike="noStrike" cap="none" baseline="0" dirty="0">
                          <a:solidFill>
                            <a:schemeClr val="tx1"/>
                          </a:solidFill>
                          <a:latin typeface="+mn-lt"/>
                          <a:ea typeface="+mn-ea"/>
                          <a:cs typeface="+mn-cs"/>
                          <a:sym typeface="Arial"/>
                        </a:rPr>
                        <a:t>A change in a physical property that retains the identity of the substance: a change of state, a change in size, or a change in shape.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00" indent="-190500"/>
                      <a:r>
                        <a:rPr lang="en-IN" sz="1600" b="0" i="0" u="none" strike="noStrike" cap="none" baseline="0" dirty="0">
                          <a:solidFill>
                            <a:schemeClr val="tx1"/>
                          </a:solidFill>
                          <a:latin typeface="+mn-lt"/>
                          <a:ea typeface="+mn-ea"/>
                          <a:cs typeface="+mn-cs"/>
                          <a:sym typeface="Arial"/>
                        </a:rPr>
                        <a:t>A change in which the original substance is converted to one or more new substances: paper burns, iron rusts, silver tarnishes.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880495"/>
                  </a:ext>
                </a:extLst>
              </a:tr>
            </a:tbl>
          </a:graphicData>
        </a:graphic>
      </p:graphicFrame>
    </p:spTree>
    <p:extLst>
      <p:ext uri="{BB962C8B-B14F-4D97-AF65-F5344CB8AC3E}">
        <p14:creationId xmlns:p14="http://schemas.microsoft.com/office/powerpoint/2010/main" val="1018288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2" y="1617253"/>
            <a:ext cx="7772400" cy="834519"/>
          </a:xfrm>
        </p:spPr>
        <p:txBody>
          <a:bodyPr/>
          <a:lstStyle/>
          <a:p>
            <a:pPr marL="432" indent="0">
              <a:buNone/>
            </a:pPr>
            <a:r>
              <a:rPr lang="en-IN" altLang="en-US" sz="2400" dirty="0">
                <a:ea typeface="ＭＳ Ｐゴシック" pitchFamily="34" charset="-128"/>
              </a:rPr>
              <a:t>Classify each of the following properties as physical or chemical:</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4024" y="2660686"/>
            <a:ext cx="8232776" cy="456213"/>
          </a:xfrm>
        </p:spPr>
        <p:txBody>
          <a:bodyPr/>
          <a:lstStyle/>
          <a:p>
            <a:pPr marL="432" indent="0">
              <a:buNone/>
            </a:pPr>
            <a:r>
              <a:rPr lang="en-US" altLang="en-US" sz="2400" b="1" dirty="0">
                <a:solidFill>
                  <a:schemeClr val="tx2"/>
                </a:solidFill>
                <a:ea typeface="ＭＳ Ｐゴシック" pitchFamily="34" charset="-128"/>
              </a:rPr>
              <a:t>A. </a:t>
            </a:r>
            <a:r>
              <a:rPr lang="en-IN" altLang="en-US" sz="2400" dirty="0">
                <a:ea typeface="ＭＳ Ｐゴシック" pitchFamily="34" charset="-128"/>
              </a:rPr>
              <a:t>Ice melts in the sun.</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234048"/>
            <a:ext cx="4648953" cy="403789"/>
          </a:xfrm>
        </p:spPr>
        <p:txBody>
          <a:bodyPr/>
          <a:lstStyle/>
          <a:p>
            <a:pPr marL="432" indent="0">
              <a:buNone/>
            </a:pPr>
            <a:r>
              <a:rPr lang="en-US" altLang="en-US" sz="2400" b="1" dirty="0">
                <a:solidFill>
                  <a:schemeClr val="tx2"/>
                </a:solidFill>
                <a:ea typeface="ＭＳ Ｐゴシック" pitchFamily="34" charset="-128"/>
              </a:rPr>
              <a:t>B. </a:t>
            </a:r>
            <a:r>
              <a:rPr lang="en-IN" altLang="en-US" sz="2400" dirty="0">
                <a:ea typeface="ＭＳ Ｐゴシック" pitchFamily="34" charset="-128"/>
              </a:rPr>
              <a:t>Copper is a shiny metal.</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22246"/>
            <a:ext cx="44226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Paper can burn.</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420113"/>
            <a:ext cx="4531258" cy="384174"/>
          </a:xfrm>
        </p:spPr>
        <p:txBody>
          <a:bodyPr/>
          <a:lstStyle/>
          <a:p>
            <a:pPr marL="432" indent="0">
              <a:buNone/>
            </a:pPr>
            <a:r>
              <a:rPr lang="en-US" altLang="en-US" sz="2400" b="1" dirty="0">
                <a:solidFill>
                  <a:schemeClr val="tx2"/>
                </a:solidFill>
                <a:ea typeface="ＭＳ Ｐゴシック" pitchFamily="34" charset="-128"/>
              </a:rPr>
              <a:t>D. </a:t>
            </a:r>
            <a:r>
              <a:rPr lang="en-IN" altLang="en-US" sz="2400" dirty="0">
                <a:ea typeface="ＭＳ Ｐゴシック" pitchFamily="34" charset="-128"/>
              </a:rPr>
              <a:t>A silver knife can tarnish.</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4991612"/>
            <a:ext cx="4875290" cy="820715"/>
          </a:xfrm>
        </p:spPr>
        <p:txBody>
          <a:bodyPr/>
          <a:lstStyle/>
          <a:p>
            <a:pPr marL="344488" indent="-344488">
              <a:buNone/>
            </a:pPr>
            <a:r>
              <a:rPr lang="en-US" altLang="en-US" sz="2400" b="1" dirty="0">
                <a:solidFill>
                  <a:schemeClr val="tx2"/>
                </a:solidFill>
                <a:latin typeface="+mn-lt"/>
                <a:ea typeface="ＭＳ Ｐゴシック" pitchFamily="34" charset="-128"/>
              </a:rPr>
              <a:t>E. </a:t>
            </a:r>
            <a:r>
              <a:rPr lang="en-US" altLang="en-US" sz="2400" dirty="0">
                <a:latin typeface="+mn-lt"/>
                <a:ea typeface="ＭＳ Ｐゴシック" pitchFamily="34" charset="-128"/>
              </a:rPr>
              <a:t>A magnet removes iron particles from a mixture.</a:t>
            </a:r>
            <a:endParaRPr lang="en-IN" sz="2400" dirty="0">
              <a:latin typeface="+mn-lt"/>
            </a:endParaRPr>
          </a:p>
        </p:txBody>
      </p:sp>
    </p:spTree>
    <p:extLst>
      <p:ext uri="{BB962C8B-B14F-4D97-AF65-F5344CB8AC3E}">
        <p14:creationId xmlns:p14="http://schemas.microsoft.com/office/powerpoint/2010/main" val="3674579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61160" y="1629403"/>
            <a:ext cx="8228814" cy="816618"/>
          </a:xfrm>
        </p:spPr>
        <p:txBody>
          <a:bodyPr/>
          <a:lstStyle/>
          <a:p>
            <a:pPr marL="432" indent="0">
              <a:buNone/>
            </a:pPr>
            <a:r>
              <a:rPr lang="en-IN" altLang="en-US" sz="2400" dirty="0">
                <a:ea typeface="ＭＳ Ｐゴシック" pitchFamily="34" charset="-128"/>
              </a:rPr>
              <a:t>Classify each of the following properties as physical or chemical</a:t>
            </a:r>
            <a:endParaRPr lang="en-IN" sz="2400" dirty="0"/>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61160" y="2653290"/>
            <a:ext cx="3456273" cy="425695"/>
          </a:xfrm>
        </p:spPr>
        <p:txBody>
          <a:bodyPr/>
          <a:lstStyle/>
          <a:p>
            <a:pPr marL="432" indent="0">
              <a:buNone/>
            </a:pPr>
            <a:r>
              <a:rPr lang="en-US" altLang="en-US" sz="2400" b="1" dirty="0">
                <a:solidFill>
                  <a:schemeClr val="tx2"/>
                </a:solidFill>
                <a:ea typeface="ＭＳ Ｐゴシック" pitchFamily="34" charset="-128"/>
              </a:rPr>
              <a:t>A. </a:t>
            </a:r>
            <a:r>
              <a:rPr lang="en-IN" altLang="en-US" sz="2400" dirty="0">
                <a:ea typeface="ＭＳ Ｐゴシック" pitchFamily="34" charset="-128"/>
              </a:rPr>
              <a:t>Ice melts in the sun.</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5827256" y="2637313"/>
            <a:ext cx="1504800" cy="403789"/>
          </a:xfrm>
        </p:spPr>
        <p:txBody>
          <a:bodyPr/>
          <a:lstStyle/>
          <a:p>
            <a:pPr marL="432" indent="0">
              <a:buNone/>
            </a:pPr>
            <a:r>
              <a:rPr lang="en-US" altLang="en-US" sz="2400" b="1" dirty="0">
                <a:ea typeface="ＭＳ Ｐゴシック" pitchFamily="34" charset="-128"/>
              </a:rPr>
              <a:t>physical</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234048"/>
            <a:ext cx="4648953" cy="403789"/>
          </a:xfrm>
        </p:spPr>
        <p:txBody>
          <a:bodyPr/>
          <a:lstStyle/>
          <a:p>
            <a:pPr marL="432" indent="0">
              <a:buNone/>
            </a:pPr>
            <a:r>
              <a:rPr lang="en-US" altLang="en-US" sz="2400" b="1" dirty="0">
                <a:solidFill>
                  <a:schemeClr val="tx2"/>
                </a:solidFill>
                <a:ea typeface="ＭＳ Ｐゴシック" pitchFamily="34" charset="-128"/>
              </a:rPr>
              <a:t>B. </a:t>
            </a:r>
            <a:r>
              <a:rPr lang="en-IN" altLang="en-US" sz="2400" dirty="0">
                <a:ea typeface="ＭＳ Ｐゴシック" pitchFamily="34" charset="-128"/>
              </a:rPr>
              <a:t>Copper is a shiny metal.</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5827256" y="3234049"/>
            <a:ext cx="2859544" cy="459772"/>
          </a:xfrm>
        </p:spPr>
        <p:txBody>
          <a:bodyPr/>
          <a:lstStyle/>
          <a:p>
            <a:pPr marL="432" indent="0">
              <a:buNone/>
            </a:pPr>
            <a:r>
              <a:rPr lang="en-US" altLang="en-US" sz="2400" b="1" dirty="0">
                <a:ea typeface="ＭＳ Ｐゴシック" pitchFamily="34" charset="-128"/>
              </a:rPr>
              <a:t>physical</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22246"/>
            <a:ext cx="44226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Paper can burn.</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5827256" y="3824728"/>
            <a:ext cx="2862718" cy="432928"/>
          </a:xfrm>
        </p:spPr>
        <p:txBody>
          <a:bodyPr/>
          <a:lstStyle/>
          <a:p>
            <a:pPr marL="432" indent="0">
              <a:buNone/>
            </a:pPr>
            <a:r>
              <a:rPr lang="en-US" altLang="en-US" sz="2400" b="1" dirty="0">
                <a:ea typeface="ＭＳ Ｐゴシック" pitchFamily="34" charset="-128"/>
              </a:rPr>
              <a:t>chemical</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420113"/>
            <a:ext cx="4531258" cy="384174"/>
          </a:xfrm>
        </p:spPr>
        <p:txBody>
          <a:bodyPr/>
          <a:lstStyle/>
          <a:p>
            <a:pPr marL="432" indent="0">
              <a:buNone/>
            </a:pPr>
            <a:r>
              <a:rPr lang="en-US" altLang="en-US" sz="2400" b="1" dirty="0">
                <a:solidFill>
                  <a:schemeClr val="tx2"/>
                </a:solidFill>
                <a:ea typeface="ＭＳ Ｐゴシック" pitchFamily="34" charset="-128"/>
              </a:rPr>
              <a:t>D. </a:t>
            </a:r>
            <a:r>
              <a:rPr lang="en-IN" altLang="en-US" sz="2400" dirty="0">
                <a:ea typeface="ＭＳ Ｐゴシック" pitchFamily="34" charset="-128"/>
              </a:rPr>
              <a:t>A silver knife can tarnish.</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5830432" y="4420113"/>
            <a:ext cx="2853192" cy="400372"/>
          </a:xfrm>
        </p:spPr>
        <p:txBody>
          <a:bodyPr/>
          <a:lstStyle/>
          <a:p>
            <a:pPr marL="432" indent="0">
              <a:buNone/>
            </a:pPr>
            <a:r>
              <a:rPr lang="en-US" altLang="en-US" sz="2400" b="1" dirty="0">
                <a:ea typeface="ＭＳ Ｐゴシック" pitchFamily="34" charset="-128"/>
              </a:rPr>
              <a:t>chemical</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4991612"/>
            <a:ext cx="4875290" cy="820715"/>
          </a:xfrm>
        </p:spPr>
        <p:txBody>
          <a:bodyPr/>
          <a:lstStyle/>
          <a:p>
            <a:pPr marL="344488" indent="-344488">
              <a:buNone/>
            </a:pPr>
            <a:r>
              <a:rPr lang="en-US" altLang="en-US" sz="2400" b="1" dirty="0">
                <a:solidFill>
                  <a:schemeClr val="tx2"/>
                </a:solidFill>
                <a:latin typeface="+mn-lt"/>
                <a:ea typeface="ＭＳ Ｐゴシック" pitchFamily="34" charset="-128"/>
              </a:rPr>
              <a:t>E. </a:t>
            </a:r>
            <a:r>
              <a:rPr lang="en-US" altLang="en-US" sz="2400" dirty="0">
                <a:latin typeface="+mn-lt"/>
                <a:ea typeface="ＭＳ Ｐゴシック" pitchFamily="34" charset="-128"/>
              </a:rPr>
              <a:t>A magnet removes iron particles from a mixture.</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5830432" y="4981789"/>
            <a:ext cx="3041964" cy="400372"/>
          </a:xfrm>
        </p:spPr>
        <p:txBody>
          <a:bodyPr/>
          <a:lstStyle/>
          <a:p>
            <a:pPr marL="432" indent="0">
              <a:buNone/>
            </a:pPr>
            <a:r>
              <a:rPr lang="en-US" altLang="en-US" sz="2400" b="1" dirty="0">
                <a:ea typeface="ＭＳ Ｐゴシック" pitchFamily="34" charset="-128"/>
              </a:rPr>
              <a:t>physical</a:t>
            </a:r>
            <a:endParaRPr lang="en-IN" sz="2400" dirty="0"/>
          </a:p>
        </p:txBody>
      </p:sp>
    </p:spTree>
    <p:extLst>
      <p:ext uri="{BB962C8B-B14F-4D97-AF65-F5344CB8AC3E}">
        <p14:creationId xmlns:p14="http://schemas.microsoft.com/office/powerpoint/2010/main" val="424553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CD7D-3F7E-4902-975E-E24F0682DAC1}"/>
              </a:ext>
            </a:extLst>
          </p:cNvPr>
          <p:cNvSpPr>
            <a:spLocks noGrp="1"/>
          </p:cNvSpPr>
          <p:nvPr>
            <p:ph type="title"/>
          </p:nvPr>
        </p:nvSpPr>
        <p:spPr/>
        <p:txBody>
          <a:bodyPr/>
          <a:lstStyle/>
          <a:p>
            <a:r>
              <a:rPr lang="en-IN" dirty="0"/>
              <a:t>Classification of Matter </a:t>
            </a:r>
            <a:r>
              <a:rPr lang="en-IN" sz="2000" b="0" dirty="0"/>
              <a:t>(1 of 2)</a:t>
            </a:r>
          </a:p>
        </p:txBody>
      </p:sp>
      <p:sp>
        <p:nvSpPr>
          <p:cNvPr id="3" name="Content Placeholder 2">
            <a:extLst>
              <a:ext uri="{FF2B5EF4-FFF2-40B4-BE49-F238E27FC236}">
                <a16:creationId xmlns:a16="http://schemas.microsoft.com/office/drawing/2014/main" id="{C3A62347-D3D6-4578-A548-0BBC349D96D3}"/>
              </a:ext>
            </a:extLst>
          </p:cNvPr>
          <p:cNvSpPr>
            <a:spLocks noGrp="1"/>
          </p:cNvSpPr>
          <p:nvPr>
            <p:ph sz="quarter" idx="13"/>
          </p:nvPr>
        </p:nvSpPr>
        <p:spPr>
          <a:xfrm>
            <a:off x="457200" y="1556326"/>
            <a:ext cx="8229600" cy="2499625"/>
          </a:xfrm>
        </p:spPr>
        <p:txBody>
          <a:bodyPr/>
          <a:lstStyle/>
          <a:p>
            <a:pPr marL="432" indent="0">
              <a:buNone/>
            </a:pPr>
            <a:r>
              <a:rPr lang="en-IN" sz="2400" dirty="0"/>
              <a:t>Matter is anything that has mass and occupies space. It makes up all things we use, such as</a:t>
            </a:r>
          </a:p>
          <a:p>
            <a:r>
              <a:rPr lang="en-IN" sz="2400" dirty="0"/>
              <a:t>water;</a:t>
            </a:r>
          </a:p>
          <a:p>
            <a:r>
              <a:rPr lang="en-IN" sz="2400" dirty="0"/>
              <a:t>wood; and</a:t>
            </a:r>
          </a:p>
          <a:p>
            <a:r>
              <a:rPr lang="en-IN" sz="2400" dirty="0"/>
              <a:t>plastic bags.</a:t>
            </a:r>
          </a:p>
        </p:txBody>
      </p:sp>
      <p:sp>
        <p:nvSpPr>
          <p:cNvPr id="4" name="Content Placeholder 3">
            <a:extLst>
              <a:ext uri="{FF2B5EF4-FFF2-40B4-BE49-F238E27FC236}">
                <a16:creationId xmlns:a16="http://schemas.microsoft.com/office/drawing/2014/main" id="{F4B8F941-DE0E-448D-9E72-A2E8A2182EE9}"/>
              </a:ext>
            </a:extLst>
          </p:cNvPr>
          <p:cNvSpPr>
            <a:spLocks noGrp="1"/>
          </p:cNvSpPr>
          <p:nvPr>
            <p:ph sz="quarter" idx="14"/>
          </p:nvPr>
        </p:nvSpPr>
        <p:spPr>
          <a:xfrm>
            <a:off x="457200" y="4275833"/>
            <a:ext cx="8415196" cy="1913659"/>
          </a:xfrm>
        </p:spPr>
        <p:txBody>
          <a:bodyPr/>
          <a:lstStyle/>
          <a:p>
            <a:pPr marL="432" indent="0">
              <a:buNone/>
            </a:pPr>
            <a:r>
              <a:rPr lang="en-IN" sz="2400" dirty="0"/>
              <a:t>We can classify matter according to its composition:</a:t>
            </a:r>
          </a:p>
          <a:p>
            <a:r>
              <a:rPr lang="en-IN" sz="2400" b="1" dirty="0"/>
              <a:t>Pure substances</a:t>
            </a:r>
            <a:r>
              <a:rPr lang="en-IN" sz="2400" dirty="0"/>
              <a:t> have a fixed or definite composition.</a:t>
            </a:r>
          </a:p>
          <a:p>
            <a:r>
              <a:rPr lang="en-IN" sz="2400" b="1" dirty="0"/>
              <a:t>Mixtures</a:t>
            </a:r>
            <a:r>
              <a:rPr lang="en-IN" sz="2400" dirty="0"/>
              <a:t> contain two or more different substances that are physically mixed but not chemically combined.</a:t>
            </a:r>
          </a:p>
        </p:txBody>
      </p:sp>
    </p:spTree>
    <p:extLst>
      <p:ext uri="{BB962C8B-B14F-4D97-AF65-F5344CB8AC3E}">
        <p14:creationId xmlns:p14="http://schemas.microsoft.com/office/powerpoint/2010/main" val="3779269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5</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1559692"/>
            <a:ext cx="8232776" cy="626605"/>
          </a:xfrm>
        </p:spPr>
        <p:txBody>
          <a:bodyPr/>
          <a:lstStyle/>
          <a:p>
            <a:pPr marL="432" indent="0">
              <a:buNone/>
            </a:pPr>
            <a:r>
              <a:rPr lang="en-IN" altLang="en-US" sz="2400" dirty="0">
                <a:ea typeface="ＭＳ Ｐゴシック" pitchFamily="34" charset="-128"/>
              </a:rPr>
              <a:t>Classify each of the following changes as physical or chemical:</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2584451"/>
            <a:ext cx="2876550" cy="461020"/>
          </a:xfrm>
        </p:spPr>
        <p:txBody>
          <a:bodyPr/>
          <a:lstStyle/>
          <a:p>
            <a:pPr marL="432" indent="0">
              <a:buNone/>
            </a:pPr>
            <a:r>
              <a:rPr lang="en-US" altLang="en-US" sz="2400" b="1" dirty="0">
                <a:solidFill>
                  <a:schemeClr val="tx2"/>
                </a:solidFill>
                <a:ea typeface="ＭＳ Ｐゴシック" pitchFamily="34" charset="-128"/>
              </a:rPr>
              <a:t>A. </a:t>
            </a:r>
            <a:r>
              <a:rPr lang="en-IN" altLang="en-US" sz="2400" dirty="0">
                <a:ea typeface="ＭＳ Ｐゴシック" pitchFamily="34" charset="-128"/>
              </a:rPr>
              <a:t>burning a candle</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234048"/>
            <a:ext cx="4648953" cy="403789"/>
          </a:xfrm>
        </p:spPr>
        <p:txBody>
          <a:bodyPr/>
          <a:lstStyle/>
          <a:p>
            <a:pPr marL="432" indent="0">
              <a:buNone/>
            </a:pPr>
            <a:r>
              <a:rPr lang="en-US" altLang="en-US" sz="2400" b="1" dirty="0">
                <a:solidFill>
                  <a:schemeClr val="tx2"/>
                </a:solidFill>
                <a:ea typeface="ＭＳ Ｐゴシック" pitchFamily="34" charset="-128"/>
              </a:rPr>
              <a:t>B. </a:t>
            </a:r>
            <a:r>
              <a:rPr lang="en-IN" altLang="en-US" sz="2400" dirty="0">
                <a:ea typeface="ＭＳ Ｐゴシック" pitchFamily="34" charset="-128"/>
              </a:rPr>
              <a:t>ice melting on the street</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22246"/>
            <a:ext cx="44226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toasting a marshmallow</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420113"/>
            <a:ext cx="4531258" cy="384174"/>
          </a:xfrm>
        </p:spPr>
        <p:txBody>
          <a:bodyPr/>
          <a:lstStyle/>
          <a:p>
            <a:pPr marL="432" indent="0">
              <a:buNone/>
            </a:pPr>
            <a:r>
              <a:rPr lang="en-US" altLang="en-US" sz="2400" b="1" dirty="0">
                <a:solidFill>
                  <a:schemeClr val="tx2"/>
                </a:solidFill>
                <a:ea typeface="ＭＳ Ｐゴシック" pitchFamily="34" charset="-128"/>
              </a:rPr>
              <a:t>D. </a:t>
            </a:r>
            <a:r>
              <a:rPr lang="en-IN" altLang="en-US" sz="2400" dirty="0">
                <a:ea typeface="ＭＳ Ｐゴシック" pitchFamily="34" charset="-128"/>
              </a:rPr>
              <a:t>cutting a pizza</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4991612"/>
            <a:ext cx="4648953" cy="409291"/>
          </a:xfrm>
        </p:spPr>
        <p:txBody>
          <a:bodyPr/>
          <a:lstStyle/>
          <a:p>
            <a:pPr marL="344488" indent="-344488">
              <a:buNone/>
            </a:pPr>
            <a:r>
              <a:rPr lang="en-US" altLang="en-US" sz="2400" b="1" dirty="0">
                <a:solidFill>
                  <a:schemeClr val="tx2"/>
                </a:solidFill>
                <a:latin typeface="+mn-lt"/>
                <a:ea typeface="ＭＳ Ｐゴシック" pitchFamily="34" charset="-128"/>
              </a:rPr>
              <a:t>E. </a:t>
            </a:r>
            <a:r>
              <a:rPr lang="en-IN" altLang="en-US" sz="2400" dirty="0">
                <a:latin typeface="+mn-lt"/>
                <a:ea typeface="ＭＳ Ｐゴシック" pitchFamily="34" charset="-128"/>
              </a:rPr>
              <a:t>iron rusting in an old car</a:t>
            </a:r>
            <a:endParaRPr lang="en-IN" sz="2400" dirty="0">
              <a:latin typeface="+mn-lt"/>
            </a:endParaRPr>
          </a:p>
        </p:txBody>
      </p:sp>
    </p:spTree>
    <p:extLst>
      <p:ext uri="{BB962C8B-B14F-4D97-AF65-F5344CB8AC3E}">
        <p14:creationId xmlns:p14="http://schemas.microsoft.com/office/powerpoint/2010/main" val="3568865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5</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1559693"/>
            <a:ext cx="8226424" cy="626606"/>
          </a:xfrm>
        </p:spPr>
        <p:txBody>
          <a:bodyPr/>
          <a:lstStyle/>
          <a:p>
            <a:pPr marL="432" indent="0">
              <a:buNone/>
            </a:pPr>
            <a:r>
              <a:rPr lang="en-IN" altLang="en-US" sz="2400" dirty="0">
                <a:ea typeface="ＭＳ Ｐゴシック" pitchFamily="34" charset="-128"/>
              </a:rPr>
              <a:t>Classify each of the following changes as physical or chemical:</a:t>
            </a:r>
            <a:endParaRPr lang="en-IN" sz="2400" dirty="0"/>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8932" y="2587539"/>
            <a:ext cx="3657598" cy="493152"/>
          </a:xfrm>
        </p:spPr>
        <p:txBody>
          <a:bodyPr/>
          <a:lstStyle/>
          <a:p>
            <a:pPr marL="432" indent="0">
              <a:buNone/>
            </a:pPr>
            <a:r>
              <a:rPr lang="en-US" altLang="en-US" sz="2400" b="1" dirty="0">
                <a:solidFill>
                  <a:schemeClr val="tx2"/>
                </a:solidFill>
                <a:ea typeface="ＭＳ Ｐゴシック" pitchFamily="34" charset="-128"/>
              </a:rPr>
              <a:t>A. </a:t>
            </a:r>
            <a:r>
              <a:rPr lang="en-IN" altLang="en-US" sz="2400" dirty="0">
                <a:ea typeface="ＭＳ Ｐゴシック" pitchFamily="34" charset="-128"/>
              </a:rPr>
              <a:t>burning a candle</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5829300" y="2584450"/>
            <a:ext cx="2190750" cy="481033"/>
          </a:xfrm>
        </p:spPr>
        <p:txBody>
          <a:bodyPr/>
          <a:lstStyle/>
          <a:p>
            <a:pPr marL="432" indent="0">
              <a:buNone/>
            </a:pPr>
            <a:r>
              <a:rPr lang="en-US" altLang="en-US" sz="2400" b="1" dirty="0">
                <a:ea typeface="ＭＳ Ｐゴシック" pitchFamily="34" charset="-128"/>
              </a:rPr>
              <a:t>chemical</a:t>
            </a:r>
            <a:endParaRPr lang="en-IN" sz="2400" b="1"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234048"/>
            <a:ext cx="4648953" cy="403789"/>
          </a:xfrm>
        </p:spPr>
        <p:txBody>
          <a:bodyPr/>
          <a:lstStyle/>
          <a:p>
            <a:pPr marL="432" indent="0">
              <a:buNone/>
            </a:pPr>
            <a:r>
              <a:rPr lang="en-US" altLang="en-US" sz="2400" b="1" dirty="0">
                <a:solidFill>
                  <a:schemeClr val="tx2"/>
                </a:solidFill>
                <a:ea typeface="ＭＳ Ｐゴシック" pitchFamily="34" charset="-128"/>
              </a:rPr>
              <a:t>B. </a:t>
            </a:r>
            <a:r>
              <a:rPr lang="en-IN" altLang="en-US" sz="2400" dirty="0">
                <a:ea typeface="ＭＳ Ｐゴシック" pitchFamily="34" charset="-128"/>
              </a:rPr>
              <a:t>ice melting on the street</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5827256" y="3234049"/>
            <a:ext cx="2859544" cy="459772"/>
          </a:xfrm>
        </p:spPr>
        <p:txBody>
          <a:bodyPr/>
          <a:lstStyle/>
          <a:p>
            <a:pPr marL="432" indent="0">
              <a:buNone/>
            </a:pPr>
            <a:r>
              <a:rPr lang="en-US" altLang="en-US" sz="2400" b="1" dirty="0">
                <a:ea typeface="ＭＳ Ｐゴシック" pitchFamily="34" charset="-128"/>
              </a:rPr>
              <a:t>physical</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22246"/>
            <a:ext cx="4422617" cy="409290"/>
          </a:xfrm>
        </p:spPr>
        <p:txBody>
          <a:bodyPr/>
          <a:lstStyle/>
          <a:p>
            <a:pPr marL="0" indent="0">
              <a:buNone/>
            </a:pPr>
            <a:r>
              <a:rPr lang="en-US" altLang="en-US" sz="2400" b="1" dirty="0">
                <a:solidFill>
                  <a:schemeClr val="tx2"/>
                </a:solidFill>
                <a:ea typeface="ＭＳ Ｐゴシック" pitchFamily="34" charset="-128"/>
              </a:rPr>
              <a:t>C. </a:t>
            </a:r>
            <a:r>
              <a:rPr lang="en-US" altLang="en-US" sz="2400" dirty="0">
                <a:ea typeface="ＭＳ Ｐゴシック" pitchFamily="34" charset="-128"/>
              </a:rPr>
              <a:t>toasting a marshmallow</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5827256" y="3824728"/>
            <a:ext cx="2862718" cy="432928"/>
          </a:xfrm>
        </p:spPr>
        <p:txBody>
          <a:bodyPr/>
          <a:lstStyle/>
          <a:p>
            <a:pPr marL="432" indent="0">
              <a:buNone/>
            </a:pPr>
            <a:r>
              <a:rPr lang="en-US" altLang="en-US" sz="2400" b="1" dirty="0">
                <a:ea typeface="ＭＳ Ｐゴシック" pitchFamily="34" charset="-128"/>
              </a:rPr>
              <a:t>chemical</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420113"/>
            <a:ext cx="4531258" cy="384174"/>
          </a:xfrm>
        </p:spPr>
        <p:txBody>
          <a:bodyPr/>
          <a:lstStyle/>
          <a:p>
            <a:pPr marL="432" indent="0">
              <a:buNone/>
            </a:pPr>
            <a:r>
              <a:rPr lang="en-US" altLang="en-US" sz="2400" b="1" dirty="0">
                <a:solidFill>
                  <a:schemeClr val="tx2"/>
                </a:solidFill>
                <a:ea typeface="ＭＳ Ｐゴシック" pitchFamily="34" charset="-128"/>
              </a:rPr>
              <a:t>D. </a:t>
            </a:r>
            <a:r>
              <a:rPr lang="en-IN" altLang="en-US" sz="2400" dirty="0">
                <a:ea typeface="ＭＳ Ｐゴシック" pitchFamily="34" charset="-128"/>
              </a:rPr>
              <a:t>cutting a pizza</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5830432" y="4420113"/>
            <a:ext cx="2853192" cy="400372"/>
          </a:xfrm>
        </p:spPr>
        <p:txBody>
          <a:bodyPr/>
          <a:lstStyle/>
          <a:p>
            <a:pPr marL="432" indent="0">
              <a:buNone/>
            </a:pPr>
            <a:r>
              <a:rPr lang="en-US" altLang="en-US" sz="2400" b="1" dirty="0">
                <a:ea typeface="ＭＳ Ｐゴシック" pitchFamily="34" charset="-128"/>
              </a:rPr>
              <a:t>physical</a:t>
            </a: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4991612"/>
            <a:ext cx="4648953" cy="409291"/>
          </a:xfrm>
        </p:spPr>
        <p:txBody>
          <a:bodyPr/>
          <a:lstStyle/>
          <a:p>
            <a:pPr marL="344488" indent="-344488">
              <a:buNone/>
            </a:pPr>
            <a:r>
              <a:rPr lang="en-US" altLang="en-US" sz="2400" b="1" dirty="0">
                <a:solidFill>
                  <a:schemeClr val="tx2"/>
                </a:solidFill>
                <a:latin typeface="+mn-lt"/>
                <a:ea typeface="ＭＳ Ｐゴシック" pitchFamily="34" charset="-128"/>
              </a:rPr>
              <a:t>E. </a:t>
            </a:r>
            <a:r>
              <a:rPr lang="en-IN" altLang="en-US" sz="2400" dirty="0">
                <a:latin typeface="+mn-lt"/>
                <a:ea typeface="ＭＳ Ｐゴシック" pitchFamily="34" charset="-128"/>
              </a:rPr>
              <a:t>iron rusting in an old car</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5830432" y="4981789"/>
            <a:ext cx="3041964" cy="400372"/>
          </a:xfrm>
        </p:spPr>
        <p:txBody>
          <a:bodyPr/>
          <a:lstStyle/>
          <a:p>
            <a:pPr marL="432" indent="0">
              <a:buNone/>
            </a:pPr>
            <a:r>
              <a:rPr lang="en-US" altLang="en-US" sz="2400" b="1" dirty="0">
                <a:ea typeface="ＭＳ Ｐゴシック" pitchFamily="34" charset="-128"/>
              </a:rPr>
              <a:t>chemical</a:t>
            </a:r>
            <a:endParaRPr lang="en-IN" sz="2400" dirty="0"/>
          </a:p>
        </p:txBody>
      </p:sp>
    </p:spTree>
    <p:extLst>
      <p:ext uri="{BB962C8B-B14F-4D97-AF65-F5344CB8AC3E}">
        <p14:creationId xmlns:p14="http://schemas.microsoft.com/office/powerpoint/2010/main" val="2203884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3.3 Temperature</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66840"/>
            <a:ext cx="3730239" cy="1176359"/>
          </a:xfrm>
        </p:spPr>
        <p:txBody>
          <a:bodyPr/>
          <a:lstStyle/>
          <a:p>
            <a:pPr marL="432" indent="0">
              <a:buNone/>
            </a:pPr>
            <a:r>
              <a:rPr lang="en-IN" sz="2400" dirty="0"/>
              <a:t>A digital ear thermometer is used to measure body temperature.</a:t>
            </a:r>
          </a:p>
        </p:txBody>
      </p:sp>
      <p:pic>
        <p:nvPicPr>
          <p:cNvPr id="57" name="Content Placeholder 56" descr="A digital ear thermometer measures a woman’s body temperature.">
            <a:extLst>
              <a:ext uri="{FF2B5EF4-FFF2-40B4-BE49-F238E27FC236}">
                <a16:creationId xmlns:a16="http://schemas.microsoft.com/office/drawing/2014/main" id="{714CF57E-67FB-4790-9B5A-F1DE16052C22}"/>
              </a:ext>
            </a:extLst>
          </p:cNvPr>
          <p:cNvPicPr>
            <a:picLocks noGrp="1" noChangeAspect="1"/>
          </p:cNvPicPr>
          <p:nvPr>
            <p:ph sz="quarter" idx="16"/>
          </p:nvPr>
        </p:nvPicPr>
        <p:blipFill>
          <a:blip r:embed="rId2"/>
          <a:stretch>
            <a:fillRect/>
          </a:stretch>
        </p:blipFill>
        <p:spPr>
          <a:xfrm>
            <a:off x="5828241" y="1634291"/>
            <a:ext cx="2339019" cy="3368956"/>
          </a:xfrm>
          <a:prstGeom prst="rect">
            <a:avLst/>
          </a:prstGeom>
        </p:spPr>
      </p:pic>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459728" y="5320250"/>
            <a:ext cx="7946853" cy="785584"/>
          </a:xfrm>
        </p:spPr>
        <p:txBody>
          <a:bodyPr/>
          <a:lstStyle/>
          <a:p>
            <a:pPr marL="432" indent="0">
              <a:buNone/>
            </a:pPr>
            <a:r>
              <a:rPr lang="en-IN" sz="2400" b="1" dirty="0"/>
              <a:t>Learning Goal</a:t>
            </a:r>
            <a:r>
              <a:rPr lang="en-IN" sz="2400" dirty="0"/>
              <a:t> Given a temperature, calculate the corresponding temperature on another scale.</a:t>
            </a:r>
          </a:p>
        </p:txBody>
      </p:sp>
    </p:spTree>
    <p:extLst>
      <p:ext uri="{BB962C8B-B14F-4D97-AF65-F5344CB8AC3E}">
        <p14:creationId xmlns:p14="http://schemas.microsoft.com/office/powerpoint/2010/main" val="780010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Temperature</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7" y="1566840"/>
            <a:ext cx="4444781" cy="3167391"/>
          </a:xfrm>
        </p:spPr>
        <p:txBody>
          <a:bodyPr/>
          <a:lstStyle/>
          <a:p>
            <a:pPr marL="432" indent="0">
              <a:buNone/>
            </a:pPr>
            <a:r>
              <a:rPr lang="en-IN" sz="2400" b="1" dirty="0"/>
              <a:t>Temperature</a:t>
            </a:r>
            <a:endParaRPr lang="en-IN" sz="2400" dirty="0"/>
          </a:p>
          <a:p>
            <a:r>
              <a:rPr lang="en-IN" sz="2400" dirty="0"/>
              <a:t>is a measure of how hot or cold an object is compared to another object</a:t>
            </a:r>
          </a:p>
          <a:p>
            <a:r>
              <a:rPr lang="en-IN" sz="2400" dirty="0"/>
              <a:t>is measured using a thermometer</a:t>
            </a:r>
          </a:p>
          <a:p>
            <a:r>
              <a:rPr lang="en-IN" sz="2400" dirty="0"/>
              <a:t>is measured and reported in</a:t>
            </a:r>
          </a:p>
        </p:txBody>
      </p:sp>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459728" y="4827252"/>
            <a:ext cx="1413317" cy="412552"/>
          </a:xfrm>
        </p:spPr>
        <p:txBody>
          <a:bodyPr/>
          <a:lstStyle/>
          <a:p>
            <a:pPr marL="255600" indent="0">
              <a:buNone/>
            </a:pPr>
            <a:r>
              <a:rPr lang="en-IN" sz="2400" dirty="0"/>
              <a:t>Celsius</a:t>
            </a:r>
          </a:p>
        </p:txBody>
      </p:sp>
      <p:graphicFrame>
        <p:nvGraphicFramePr>
          <p:cNvPr id="58" name="Object 57" descr="degree symbol C">
            <a:extLst>
              <a:ext uri="{FF2B5EF4-FFF2-40B4-BE49-F238E27FC236}">
                <a16:creationId xmlns:a16="http://schemas.microsoft.com/office/drawing/2014/main" id="{39D3A08F-7DD2-4AD5-9976-42B4C8907D76}"/>
              </a:ext>
            </a:extLst>
          </p:cNvPr>
          <p:cNvGraphicFramePr>
            <a:graphicFrameLocks noChangeAspect="1"/>
          </p:cNvGraphicFramePr>
          <p:nvPr>
            <p:extLst/>
          </p:nvPr>
        </p:nvGraphicFramePr>
        <p:xfrm>
          <a:off x="1932402" y="4796413"/>
          <a:ext cx="614680" cy="461010"/>
        </p:xfrm>
        <a:graphic>
          <a:graphicData uri="http://schemas.openxmlformats.org/presentationml/2006/ole">
            <mc:AlternateContent xmlns:mc="http://schemas.openxmlformats.org/markup-compatibility/2006">
              <mc:Choice xmlns:v="urn:schemas-microsoft-com:vml" Requires="v">
                <p:oleObj spid="_x0000_s5122" name="Equation" r:id="rId3" imgW="507960" imgH="380880" progId="Equation.DSMT4">
                  <p:embed/>
                </p:oleObj>
              </mc:Choice>
              <mc:Fallback>
                <p:oleObj name="Equation" r:id="rId3" imgW="507960" imgH="380880" progId="Equation.DSMT4">
                  <p:embed/>
                  <p:pic>
                    <p:nvPicPr>
                      <p:cNvPr id="58" name="Object 57" descr="degree symbol C">
                        <a:extLst>
                          <a:ext uri="{FF2B5EF4-FFF2-40B4-BE49-F238E27FC236}">
                            <a16:creationId xmlns:a16="http://schemas.microsoft.com/office/drawing/2014/main" id="{39D3A08F-7DD2-4AD5-9976-42B4C8907D76}"/>
                          </a:ext>
                        </a:extLst>
                      </p:cNvPr>
                      <p:cNvPicPr/>
                      <p:nvPr/>
                    </p:nvPicPr>
                    <p:blipFill>
                      <a:blip r:embed="rId4"/>
                      <a:stretch>
                        <a:fillRect/>
                      </a:stretch>
                    </p:blipFill>
                    <p:spPr>
                      <a:xfrm>
                        <a:off x="1932402" y="4796413"/>
                        <a:ext cx="614680" cy="46101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2675892" y="4824202"/>
            <a:ext cx="2213030" cy="414802"/>
          </a:xfrm>
        </p:spPr>
        <p:txBody>
          <a:bodyPr/>
          <a:lstStyle/>
          <a:p>
            <a:pPr marL="432" indent="0">
              <a:buNone/>
            </a:pPr>
            <a:r>
              <a:rPr lang="en-IN" sz="2400" dirty="0"/>
              <a:t>units in science</a:t>
            </a:r>
          </a:p>
        </p:txBody>
      </p:sp>
      <p:pic>
        <p:nvPicPr>
          <p:cNvPr id="59" name="Content Placeholder 58" descr="An outdoor thermometer reads Celsius on the left side and Fahrenheit on the right.">
            <a:extLst>
              <a:ext uri="{FF2B5EF4-FFF2-40B4-BE49-F238E27FC236}">
                <a16:creationId xmlns:a16="http://schemas.microsoft.com/office/drawing/2014/main" id="{B1144C68-3960-4098-85BF-D92C8E4A2B2A}"/>
              </a:ext>
            </a:extLst>
          </p:cNvPr>
          <p:cNvPicPr>
            <a:picLocks noGrp="1" noChangeAspect="1"/>
          </p:cNvPicPr>
          <p:nvPr>
            <p:ph sz="quarter" idx="17"/>
          </p:nvPr>
        </p:nvPicPr>
        <p:blipFill>
          <a:blip r:embed="rId5"/>
          <a:stretch>
            <a:fillRect/>
          </a:stretch>
        </p:blipFill>
        <p:spPr>
          <a:xfrm>
            <a:off x="5352554" y="1920016"/>
            <a:ext cx="3403623" cy="3397380"/>
          </a:xfrm>
          <a:prstGeom prst="rect">
            <a:avLst/>
          </a:prstGeom>
        </p:spPr>
      </p:pic>
    </p:spTree>
    <p:extLst>
      <p:ext uri="{BB962C8B-B14F-4D97-AF65-F5344CB8AC3E}">
        <p14:creationId xmlns:p14="http://schemas.microsoft.com/office/powerpoint/2010/main" val="1735181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Temperature Scales</a:t>
            </a:r>
          </a:p>
        </p:txBody>
      </p:sp>
      <p:pic>
        <p:nvPicPr>
          <p:cNvPr id="7" name="Content Placeholder 6" descr="Core chemistry skill, converting between temperature scales.">
            <a:extLst>
              <a:ext uri="{FF2B5EF4-FFF2-40B4-BE49-F238E27FC236}">
                <a16:creationId xmlns:a16="http://schemas.microsoft.com/office/drawing/2014/main" id="{AD224530-79F1-44AB-A1B4-50AA07AABC0B}"/>
              </a:ext>
            </a:extLst>
          </p:cNvPr>
          <p:cNvPicPr>
            <a:picLocks noGrp="1" noChangeAspect="1"/>
          </p:cNvPicPr>
          <p:nvPr>
            <p:ph sz="quarter" idx="16"/>
          </p:nvPr>
        </p:nvPicPr>
        <p:blipFill>
          <a:blip r:embed="rId3"/>
          <a:stretch>
            <a:fillRect/>
          </a:stretch>
        </p:blipFill>
        <p:spPr>
          <a:xfrm>
            <a:off x="508320" y="1620862"/>
            <a:ext cx="2802471" cy="890894"/>
          </a:xfrm>
          <a:prstGeom prst="rect">
            <a:avLst/>
          </a:prstGeom>
        </p:spPr>
      </p:pic>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9" y="2790954"/>
            <a:ext cx="4716955" cy="2621703"/>
          </a:xfrm>
        </p:spPr>
        <p:txBody>
          <a:bodyPr/>
          <a:lstStyle/>
          <a:p>
            <a:pPr marL="432" indent="0">
              <a:buNone/>
            </a:pPr>
            <a:r>
              <a:rPr lang="en-IN" sz="2400" dirty="0"/>
              <a:t>The</a:t>
            </a:r>
            <a:r>
              <a:rPr lang="en-IN" sz="2400" b="1" dirty="0"/>
              <a:t> temperature scales</a:t>
            </a:r>
            <a:endParaRPr lang="en-IN" sz="2400" dirty="0"/>
          </a:p>
          <a:p>
            <a:r>
              <a:rPr lang="en-IN" sz="2400" dirty="0"/>
              <a:t>are Fahrenheit, Celsius, and Kelvin</a:t>
            </a:r>
          </a:p>
          <a:p>
            <a:r>
              <a:rPr lang="en-IN" sz="2400" dirty="0"/>
              <a:t>have reference points for the boiling and freezing points of water</a:t>
            </a:r>
          </a:p>
        </p:txBody>
      </p:sp>
      <p:pic>
        <p:nvPicPr>
          <p:cNvPr id="10" name="Content Placeholder 9" descr="Significant points on each scale are marked as follows.  For long description in Notes pane, press F6.">
            <a:extLst>
              <a:ext uri="{FF2B5EF4-FFF2-40B4-BE49-F238E27FC236}">
                <a16:creationId xmlns:a16="http://schemas.microsoft.com/office/drawing/2014/main" id="{11DFAAC1-B632-49C4-9348-91DBEA384D37}"/>
              </a:ext>
            </a:extLst>
          </p:cNvPr>
          <p:cNvPicPr>
            <a:picLocks noGrp="1" noChangeAspect="1"/>
          </p:cNvPicPr>
          <p:nvPr>
            <p:ph sz="quarter" idx="15"/>
          </p:nvPr>
        </p:nvPicPr>
        <p:blipFill>
          <a:blip r:embed="rId4"/>
          <a:stretch>
            <a:fillRect/>
          </a:stretch>
        </p:blipFill>
        <p:spPr>
          <a:xfrm>
            <a:off x="5503892" y="1831703"/>
            <a:ext cx="3335448" cy="3361850"/>
          </a:xfrm>
          <a:prstGeom prst="rect">
            <a:avLst/>
          </a:prstGeom>
        </p:spPr>
      </p:pic>
    </p:spTree>
    <p:extLst>
      <p:ext uri="{BB962C8B-B14F-4D97-AF65-F5344CB8AC3E}">
        <p14:creationId xmlns:p14="http://schemas.microsoft.com/office/powerpoint/2010/main" val="1361022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334F-1181-4661-8083-EED5B19A279F}"/>
              </a:ext>
            </a:extLst>
          </p:cNvPr>
          <p:cNvSpPr>
            <a:spLocks noGrp="1"/>
          </p:cNvSpPr>
          <p:nvPr>
            <p:ph type="title"/>
          </p:nvPr>
        </p:nvSpPr>
        <p:spPr/>
        <p:txBody>
          <a:bodyPr/>
          <a:lstStyle/>
          <a:p>
            <a:r>
              <a:rPr lang="en-IN" dirty="0"/>
              <a:t>Fahrenheit and Celsius Scales</a:t>
            </a:r>
          </a:p>
        </p:txBody>
      </p:sp>
      <p:sp>
        <p:nvSpPr>
          <p:cNvPr id="3" name="Content Placeholder 2">
            <a:extLst>
              <a:ext uri="{FF2B5EF4-FFF2-40B4-BE49-F238E27FC236}">
                <a16:creationId xmlns:a16="http://schemas.microsoft.com/office/drawing/2014/main" id="{C40C487D-04B3-4BF2-9059-4C0116BA34F8}"/>
              </a:ext>
            </a:extLst>
          </p:cNvPr>
          <p:cNvSpPr>
            <a:spLocks noGrp="1"/>
          </p:cNvSpPr>
          <p:nvPr>
            <p:ph sz="quarter" idx="13"/>
          </p:nvPr>
        </p:nvSpPr>
        <p:spPr>
          <a:xfrm>
            <a:off x="457199" y="1556326"/>
            <a:ext cx="8358997" cy="2255183"/>
          </a:xfrm>
        </p:spPr>
        <p:txBody>
          <a:bodyPr/>
          <a:lstStyle/>
          <a:p>
            <a:r>
              <a:rPr lang="en-IN" dirty="0"/>
              <a:t>On the Celsius scale, there are 100 degrees Celsius between the freezing and boiling points of water.</a:t>
            </a:r>
          </a:p>
          <a:p>
            <a:r>
              <a:rPr lang="en-IN" dirty="0"/>
              <a:t>On the Fahrenheit scale, there are 180 degrees Fahrenheit between the freezing and boiling points of water.</a:t>
            </a:r>
          </a:p>
          <a:p>
            <a:r>
              <a:rPr lang="en-IN" dirty="0"/>
              <a:t>180 Fahrenheit degrees = 100 degrees Celsius</a:t>
            </a:r>
          </a:p>
        </p:txBody>
      </p:sp>
      <p:graphicFrame>
        <p:nvGraphicFramePr>
          <p:cNvPr id="4" name="Object 3" descr="180 Fahrenheit degrees over 100 degrees Celsius = 1.8 degrees Fahrenheit over 1 degree Celsius.">
            <a:extLst>
              <a:ext uri="{FF2B5EF4-FFF2-40B4-BE49-F238E27FC236}">
                <a16:creationId xmlns:a16="http://schemas.microsoft.com/office/drawing/2014/main" id="{A08FAF39-4D5F-425E-9902-18F906C7532B}"/>
              </a:ext>
            </a:extLst>
          </p:cNvPr>
          <p:cNvGraphicFramePr>
            <a:graphicFrameLocks noChangeAspect="1"/>
          </p:cNvGraphicFramePr>
          <p:nvPr>
            <p:extLst/>
          </p:nvPr>
        </p:nvGraphicFramePr>
        <p:xfrm>
          <a:off x="2462164" y="4514274"/>
          <a:ext cx="4495800" cy="787400"/>
        </p:xfrm>
        <a:graphic>
          <a:graphicData uri="http://schemas.openxmlformats.org/presentationml/2006/ole">
            <mc:AlternateContent xmlns:mc="http://schemas.openxmlformats.org/markup-compatibility/2006">
              <mc:Choice xmlns:v="urn:schemas-microsoft-com:vml" Requires="v">
                <p:oleObj spid="_x0000_s6146" name="Equation" r:id="rId3" imgW="4495680" imgH="787320" progId="Equation.DSMT4">
                  <p:embed/>
                </p:oleObj>
              </mc:Choice>
              <mc:Fallback>
                <p:oleObj name="Equation" r:id="rId3" imgW="4495680" imgH="787320" progId="Equation.DSMT4">
                  <p:embed/>
                  <p:pic>
                    <p:nvPicPr>
                      <p:cNvPr id="4" name="Object 3" descr="180 Fahrenheit degrees over 100 degrees Celsius = 1.8 degrees Fahrenheit over 1 degree Celsius.">
                        <a:extLst>
                          <a:ext uri="{FF2B5EF4-FFF2-40B4-BE49-F238E27FC236}">
                            <a16:creationId xmlns:a16="http://schemas.microsoft.com/office/drawing/2014/main" id="{A08FAF39-4D5F-425E-9902-18F906C7532B}"/>
                          </a:ext>
                        </a:extLst>
                      </p:cNvPr>
                      <p:cNvPicPr/>
                      <p:nvPr/>
                    </p:nvPicPr>
                    <p:blipFill>
                      <a:blip r:embed="rId4"/>
                      <a:stretch>
                        <a:fillRect/>
                      </a:stretch>
                    </p:blipFill>
                    <p:spPr>
                      <a:xfrm>
                        <a:off x="2462164" y="4514274"/>
                        <a:ext cx="4495800" cy="787400"/>
                      </a:xfrm>
                      <a:prstGeom prst="rect">
                        <a:avLst/>
                      </a:prstGeom>
                    </p:spPr>
                  </p:pic>
                </p:oleObj>
              </mc:Fallback>
            </mc:AlternateContent>
          </a:graphicData>
        </a:graphic>
      </p:graphicFrame>
    </p:spTree>
    <p:extLst>
      <p:ext uri="{BB962C8B-B14F-4D97-AF65-F5344CB8AC3E}">
        <p14:creationId xmlns:p14="http://schemas.microsoft.com/office/powerpoint/2010/main" val="1852717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52092"/>
            <a:ext cx="6604749" cy="366383"/>
          </a:xfrm>
        </p:spPr>
        <p:txBody>
          <a:bodyPr/>
          <a:lstStyle/>
          <a:p>
            <a:pPr marL="432" indent="0">
              <a:buNone/>
            </a:pPr>
            <a:r>
              <a:rPr lang="en-IN" sz="2200" b="1" dirty="0">
                <a:solidFill>
                  <a:schemeClr val="tx2"/>
                </a:solidFill>
              </a:rPr>
              <a:t>A.</a:t>
            </a:r>
            <a:r>
              <a:rPr lang="en-IN" sz="2200" dirty="0">
                <a:solidFill>
                  <a:schemeClr val="tx2"/>
                </a:solidFill>
              </a:rPr>
              <a:t> </a:t>
            </a:r>
            <a:r>
              <a:rPr lang="en-IN" sz="2200" dirty="0"/>
              <a:t>What is the temperature at which water freezes?</a:t>
            </a:r>
          </a:p>
        </p:txBody>
      </p:sp>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937197" y="2134595"/>
            <a:ext cx="419655" cy="402125"/>
          </a:xfrm>
        </p:spPr>
        <p:txBody>
          <a:bodyPr/>
          <a:lstStyle/>
          <a:p>
            <a:pPr marL="0" indent="0">
              <a:buFont typeface="+mj-lt"/>
              <a:buAutoNum type="arabicPeriod"/>
            </a:pPr>
            <a:r>
              <a:rPr lang="en-US" sz="2200" dirty="0"/>
              <a:t> </a:t>
            </a:r>
            <a:endParaRPr lang="en-IN" sz="2200" dirty="0"/>
          </a:p>
        </p:txBody>
      </p:sp>
      <p:graphicFrame>
        <p:nvGraphicFramePr>
          <p:cNvPr id="23" name="Object 22" descr="0 degrees Fahrenheit">
            <a:extLst>
              <a:ext uri="{FF2B5EF4-FFF2-40B4-BE49-F238E27FC236}">
                <a16:creationId xmlns:a16="http://schemas.microsoft.com/office/drawing/2014/main" id="{510D124F-7F19-4757-AF74-14C49208A205}"/>
              </a:ext>
            </a:extLst>
          </p:cNvPr>
          <p:cNvGraphicFramePr>
            <a:graphicFrameLocks noChangeAspect="1"/>
          </p:cNvGraphicFramePr>
          <p:nvPr>
            <p:extLst/>
          </p:nvPr>
        </p:nvGraphicFramePr>
        <p:xfrm>
          <a:off x="1416799" y="2181209"/>
          <a:ext cx="530860" cy="279400"/>
        </p:xfrm>
        <a:graphic>
          <a:graphicData uri="http://schemas.openxmlformats.org/presentationml/2006/ole">
            <mc:AlternateContent xmlns:mc="http://schemas.openxmlformats.org/markup-compatibility/2006">
              <mc:Choice xmlns:v="urn:schemas-microsoft-com:vml" Requires="v">
                <p:oleObj spid="_x0000_s7170" name="Equation" r:id="rId3" imgW="482400" imgH="253800" progId="Equation.DSMT4">
                  <p:embed/>
                </p:oleObj>
              </mc:Choice>
              <mc:Fallback>
                <p:oleObj name="Equation" r:id="rId3" imgW="482400" imgH="253800" progId="Equation.DSMT4">
                  <p:embed/>
                  <p:pic>
                    <p:nvPicPr>
                      <p:cNvPr id="23" name="Object 22" descr="0 degrees Fahrenheit">
                        <a:extLst>
                          <a:ext uri="{FF2B5EF4-FFF2-40B4-BE49-F238E27FC236}">
                            <a16:creationId xmlns:a16="http://schemas.microsoft.com/office/drawing/2014/main" id="{510D124F-7F19-4757-AF74-14C49208A205}"/>
                          </a:ext>
                        </a:extLst>
                      </p:cNvPr>
                      <p:cNvPicPr/>
                      <p:nvPr/>
                    </p:nvPicPr>
                    <p:blipFill>
                      <a:blip r:embed="rId4"/>
                      <a:stretch>
                        <a:fillRect/>
                      </a:stretch>
                    </p:blipFill>
                    <p:spPr>
                      <a:xfrm>
                        <a:off x="1416799" y="2181209"/>
                        <a:ext cx="53086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3259389" y="2144103"/>
            <a:ext cx="427703" cy="377093"/>
          </a:xfrm>
        </p:spPr>
        <p:txBody>
          <a:bodyPr/>
          <a:lstStyle/>
          <a:p>
            <a:pPr marL="0" indent="0">
              <a:buFont typeface="+mj-lt"/>
              <a:buAutoNum type="arabicPeriod" startAt="2"/>
            </a:pPr>
            <a:r>
              <a:rPr lang="en-US" sz="2200" dirty="0"/>
              <a:t> </a:t>
            </a:r>
            <a:endParaRPr lang="en-IN" sz="2200" dirty="0"/>
          </a:p>
        </p:txBody>
      </p:sp>
      <p:graphicFrame>
        <p:nvGraphicFramePr>
          <p:cNvPr id="24" name="Object 23" descr="0 degrees Celsius">
            <a:extLst>
              <a:ext uri="{FF2B5EF4-FFF2-40B4-BE49-F238E27FC236}">
                <a16:creationId xmlns:a16="http://schemas.microsoft.com/office/drawing/2014/main" id="{1DC2F76B-45D9-417E-95BC-3F6702B734B3}"/>
              </a:ext>
            </a:extLst>
          </p:cNvPr>
          <p:cNvGraphicFramePr>
            <a:graphicFrameLocks noChangeAspect="1"/>
          </p:cNvGraphicFramePr>
          <p:nvPr>
            <p:extLst/>
          </p:nvPr>
        </p:nvGraphicFramePr>
        <p:xfrm>
          <a:off x="3753259" y="2171854"/>
          <a:ext cx="558800" cy="279400"/>
        </p:xfrm>
        <a:graphic>
          <a:graphicData uri="http://schemas.openxmlformats.org/presentationml/2006/ole">
            <mc:AlternateContent xmlns:mc="http://schemas.openxmlformats.org/markup-compatibility/2006">
              <mc:Choice xmlns:v="urn:schemas-microsoft-com:vml" Requires="v">
                <p:oleObj spid="_x0000_s7171" name="Equation" r:id="rId5" imgW="507960" imgH="253800" progId="Equation.DSMT4">
                  <p:embed/>
                </p:oleObj>
              </mc:Choice>
              <mc:Fallback>
                <p:oleObj name="Equation" r:id="rId5" imgW="507960" imgH="253800" progId="Equation.DSMT4">
                  <p:embed/>
                  <p:pic>
                    <p:nvPicPr>
                      <p:cNvPr id="24" name="Object 23" descr="0 degrees Celsius">
                        <a:extLst>
                          <a:ext uri="{FF2B5EF4-FFF2-40B4-BE49-F238E27FC236}">
                            <a16:creationId xmlns:a16="http://schemas.microsoft.com/office/drawing/2014/main" id="{1DC2F76B-45D9-417E-95BC-3F6702B734B3}"/>
                          </a:ext>
                        </a:extLst>
                      </p:cNvPr>
                      <p:cNvPicPr/>
                      <p:nvPr/>
                    </p:nvPicPr>
                    <p:blipFill>
                      <a:blip r:embed="rId6"/>
                      <a:stretch>
                        <a:fillRect/>
                      </a:stretch>
                    </p:blipFill>
                    <p:spPr>
                      <a:xfrm>
                        <a:off x="3753259" y="2171854"/>
                        <a:ext cx="558800" cy="2794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5416935" y="2143540"/>
            <a:ext cx="1072358" cy="380107"/>
          </a:xfrm>
        </p:spPr>
        <p:txBody>
          <a:bodyPr/>
          <a:lstStyle/>
          <a:p>
            <a:pPr marL="432000" indent="-432000">
              <a:buFont typeface="+mj-lt"/>
              <a:buAutoNum type="arabicPeriod" startAt="3"/>
            </a:pPr>
            <a:r>
              <a:rPr lang="en-US" sz="2200" dirty="0"/>
              <a:t>0 K</a:t>
            </a:r>
            <a:endParaRPr lang="en-IN" sz="2200" dirty="0"/>
          </a:p>
        </p:txBody>
      </p:sp>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54025" y="2713100"/>
            <a:ext cx="6212246" cy="369315"/>
          </a:xfrm>
        </p:spPr>
        <p:txBody>
          <a:bodyPr/>
          <a:lstStyle/>
          <a:p>
            <a:pPr marL="432" indent="0">
              <a:buNone/>
            </a:pPr>
            <a:r>
              <a:rPr lang="en-IN" sz="2200" b="1" dirty="0">
                <a:solidFill>
                  <a:schemeClr val="tx2"/>
                </a:solidFill>
              </a:rPr>
              <a:t>B.</a:t>
            </a:r>
            <a:r>
              <a:rPr lang="en-IN" sz="2200" dirty="0">
                <a:solidFill>
                  <a:schemeClr val="tx2"/>
                </a:solidFill>
              </a:rPr>
              <a:t> </a:t>
            </a:r>
            <a:r>
              <a:rPr lang="en-IN" sz="2200" dirty="0"/>
              <a:t>What is the temperature at which water boils?</a:t>
            </a:r>
          </a:p>
        </p:txBody>
      </p:sp>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930250" y="3325559"/>
            <a:ext cx="441349" cy="377092"/>
          </a:xfrm>
        </p:spPr>
        <p:txBody>
          <a:bodyPr/>
          <a:lstStyle/>
          <a:p>
            <a:pPr marL="0" indent="0">
              <a:buFont typeface="+mj-lt"/>
              <a:buAutoNum type="arabicPeriod"/>
            </a:pPr>
            <a:r>
              <a:rPr lang="en-US" sz="2200" dirty="0"/>
              <a:t> </a:t>
            </a:r>
            <a:endParaRPr lang="en-IN" sz="2200" dirty="0"/>
          </a:p>
        </p:txBody>
      </p:sp>
      <p:graphicFrame>
        <p:nvGraphicFramePr>
          <p:cNvPr id="26" name="Object 25" descr="100 degrees Fahrenheit">
            <a:extLst>
              <a:ext uri="{FF2B5EF4-FFF2-40B4-BE49-F238E27FC236}">
                <a16:creationId xmlns:a16="http://schemas.microsoft.com/office/drawing/2014/main" id="{03DDA2BD-3DDF-4B44-9903-60D34E42DAF2}"/>
              </a:ext>
            </a:extLst>
          </p:cNvPr>
          <p:cNvGraphicFramePr>
            <a:graphicFrameLocks noChangeAspect="1"/>
          </p:cNvGraphicFramePr>
          <p:nvPr>
            <p:extLst/>
          </p:nvPr>
        </p:nvGraphicFramePr>
        <p:xfrm>
          <a:off x="1441932" y="3367277"/>
          <a:ext cx="787522" cy="266956"/>
        </p:xfrm>
        <a:graphic>
          <a:graphicData uri="http://schemas.openxmlformats.org/presentationml/2006/ole">
            <mc:AlternateContent xmlns:mc="http://schemas.openxmlformats.org/markup-compatibility/2006">
              <mc:Choice xmlns:v="urn:schemas-microsoft-com:vml" Requires="v">
                <p:oleObj spid="_x0000_s7172" name="Equation" r:id="rId7" imgW="749160" imgH="253800" progId="Equation.DSMT4">
                  <p:embed/>
                </p:oleObj>
              </mc:Choice>
              <mc:Fallback>
                <p:oleObj name="Equation" r:id="rId7" imgW="749160" imgH="253800" progId="Equation.DSMT4">
                  <p:embed/>
                  <p:pic>
                    <p:nvPicPr>
                      <p:cNvPr id="26" name="Object 25" descr="100 degrees Fahrenheit">
                        <a:extLst>
                          <a:ext uri="{FF2B5EF4-FFF2-40B4-BE49-F238E27FC236}">
                            <a16:creationId xmlns:a16="http://schemas.microsoft.com/office/drawing/2014/main" id="{03DDA2BD-3DDF-4B44-9903-60D34E42DAF2}"/>
                          </a:ext>
                        </a:extLst>
                      </p:cNvPr>
                      <p:cNvPicPr/>
                      <p:nvPr/>
                    </p:nvPicPr>
                    <p:blipFill>
                      <a:blip r:embed="rId8"/>
                      <a:stretch>
                        <a:fillRect/>
                      </a:stretch>
                    </p:blipFill>
                    <p:spPr>
                      <a:xfrm>
                        <a:off x="1441932" y="3367277"/>
                        <a:ext cx="787522" cy="266956"/>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C90D886B-B3AA-4479-9542-0E924B1678AA}"/>
              </a:ext>
            </a:extLst>
          </p:cNvPr>
          <p:cNvSpPr>
            <a:spLocks noGrp="1"/>
          </p:cNvSpPr>
          <p:nvPr>
            <p:ph sz="quarter" idx="20"/>
          </p:nvPr>
        </p:nvSpPr>
        <p:spPr>
          <a:xfrm>
            <a:off x="3242184" y="3339213"/>
            <a:ext cx="463935" cy="401556"/>
          </a:xfrm>
        </p:spPr>
        <p:txBody>
          <a:bodyPr/>
          <a:lstStyle/>
          <a:p>
            <a:pPr marL="0" indent="0">
              <a:buFont typeface="+mj-lt"/>
              <a:buAutoNum type="arabicPeriod" startAt="2"/>
            </a:pPr>
            <a:r>
              <a:rPr lang="en-US" sz="2200" dirty="0"/>
              <a:t> </a:t>
            </a:r>
            <a:endParaRPr lang="en-IN" sz="2200" dirty="0"/>
          </a:p>
        </p:txBody>
      </p:sp>
      <p:graphicFrame>
        <p:nvGraphicFramePr>
          <p:cNvPr id="27" name="Object 26" descr="32 degrees Fahrenheit">
            <a:extLst>
              <a:ext uri="{FF2B5EF4-FFF2-40B4-BE49-F238E27FC236}">
                <a16:creationId xmlns:a16="http://schemas.microsoft.com/office/drawing/2014/main" id="{F14A0233-B909-42A4-AAD6-216156A9505E}"/>
              </a:ext>
            </a:extLst>
          </p:cNvPr>
          <p:cNvGraphicFramePr>
            <a:graphicFrameLocks noChangeAspect="1"/>
          </p:cNvGraphicFramePr>
          <p:nvPr>
            <p:extLst/>
          </p:nvPr>
        </p:nvGraphicFramePr>
        <p:xfrm>
          <a:off x="3829334" y="3381018"/>
          <a:ext cx="672770" cy="274601"/>
        </p:xfrm>
        <a:graphic>
          <a:graphicData uri="http://schemas.openxmlformats.org/presentationml/2006/ole">
            <mc:AlternateContent xmlns:mc="http://schemas.openxmlformats.org/markup-compatibility/2006">
              <mc:Choice xmlns:v="urn:schemas-microsoft-com:vml" Requires="v">
                <p:oleObj spid="_x0000_s7173" name="Equation" r:id="rId9" imgW="622080" imgH="253800" progId="Equation.DSMT4">
                  <p:embed/>
                </p:oleObj>
              </mc:Choice>
              <mc:Fallback>
                <p:oleObj name="Equation" r:id="rId9" imgW="622080" imgH="253800" progId="Equation.DSMT4">
                  <p:embed/>
                  <p:pic>
                    <p:nvPicPr>
                      <p:cNvPr id="27" name="Object 26" descr="32 degrees Fahrenheit">
                        <a:extLst>
                          <a:ext uri="{FF2B5EF4-FFF2-40B4-BE49-F238E27FC236}">
                            <a16:creationId xmlns:a16="http://schemas.microsoft.com/office/drawing/2014/main" id="{F14A0233-B909-42A4-AAD6-216156A9505E}"/>
                          </a:ext>
                        </a:extLst>
                      </p:cNvPr>
                      <p:cNvPicPr/>
                      <p:nvPr/>
                    </p:nvPicPr>
                    <p:blipFill>
                      <a:blip r:embed="rId10"/>
                      <a:stretch>
                        <a:fillRect/>
                      </a:stretch>
                    </p:blipFill>
                    <p:spPr>
                      <a:xfrm>
                        <a:off x="3829334" y="3381018"/>
                        <a:ext cx="672770" cy="274601"/>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CB00263C-5C8E-4ED5-927C-4A71422ACEE9}"/>
              </a:ext>
            </a:extLst>
          </p:cNvPr>
          <p:cNvSpPr>
            <a:spLocks noGrp="1"/>
          </p:cNvSpPr>
          <p:nvPr>
            <p:ph sz="quarter" idx="21"/>
          </p:nvPr>
        </p:nvSpPr>
        <p:spPr>
          <a:xfrm>
            <a:off x="5412018" y="3352757"/>
            <a:ext cx="1755697" cy="373359"/>
          </a:xfrm>
        </p:spPr>
        <p:txBody>
          <a:bodyPr/>
          <a:lstStyle/>
          <a:p>
            <a:pPr marL="432000" indent="-432000">
              <a:buFont typeface="+mj-lt"/>
              <a:buAutoNum type="arabicPeriod" startAt="3"/>
            </a:pPr>
            <a:r>
              <a:rPr lang="en-IN" sz="2200" dirty="0"/>
              <a:t>373 K</a:t>
            </a:r>
            <a:endParaRPr lang="en-IN" sz="2200" dirty="0">
              <a:solidFill>
                <a:schemeClr val="bg1"/>
              </a:solidFill>
            </a:endParaRPr>
          </a:p>
        </p:txBody>
      </p:sp>
      <p:sp>
        <p:nvSpPr>
          <p:cNvPr id="11" name="Content Placeholder 10">
            <a:extLst>
              <a:ext uri="{FF2B5EF4-FFF2-40B4-BE49-F238E27FC236}">
                <a16:creationId xmlns:a16="http://schemas.microsoft.com/office/drawing/2014/main" id="{9ED4422A-76F5-40DF-B9D9-F6BF4788FA2C}"/>
              </a:ext>
            </a:extLst>
          </p:cNvPr>
          <p:cNvSpPr>
            <a:spLocks noGrp="1"/>
          </p:cNvSpPr>
          <p:nvPr>
            <p:ph sz="quarter" idx="22"/>
          </p:nvPr>
        </p:nvSpPr>
        <p:spPr>
          <a:xfrm>
            <a:off x="457201" y="3965436"/>
            <a:ext cx="8232776" cy="768303"/>
          </a:xfrm>
        </p:spPr>
        <p:txBody>
          <a:bodyPr/>
          <a:lstStyle/>
          <a:p>
            <a:pPr marL="368300" indent="-368300">
              <a:buNone/>
            </a:pPr>
            <a:r>
              <a:rPr lang="en-IN" sz="2200" b="1" dirty="0">
                <a:solidFill>
                  <a:schemeClr val="tx2"/>
                </a:solidFill>
              </a:rPr>
              <a:t>C.</a:t>
            </a:r>
            <a:r>
              <a:rPr lang="en-IN" sz="2200" dirty="0">
                <a:solidFill>
                  <a:schemeClr val="tx2"/>
                </a:solidFill>
              </a:rPr>
              <a:t> </a:t>
            </a:r>
            <a:r>
              <a:rPr lang="en-IN" sz="2200" dirty="0"/>
              <a:t>How many Celsius units are between the boiling and freezing points of water?</a:t>
            </a:r>
          </a:p>
        </p:txBody>
      </p:sp>
      <p:sp>
        <p:nvSpPr>
          <p:cNvPr id="12" name="Content Placeholder 11">
            <a:extLst>
              <a:ext uri="{FF2B5EF4-FFF2-40B4-BE49-F238E27FC236}">
                <a16:creationId xmlns:a16="http://schemas.microsoft.com/office/drawing/2014/main" id="{9E9C0603-34C4-468C-AB85-F1075FDD6D5F}"/>
              </a:ext>
            </a:extLst>
          </p:cNvPr>
          <p:cNvSpPr>
            <a:spLocks noGrp="1"/>
          </p:cNvSpPr>
          <p:nvPr>
            <p:ph sz="quarter" idx="23"/>
          </p:nvPr>
        </p:nvSpPr>
        <p:spPr>
          <a:xfrm>
            <a:off x="932059" y="4879723"/>
            <a:ext cx="1081437" cy="401594"/>
          </a:xfrm>
        </p:spPr>
        <p:txBody>
          <a:bodyPr/>
          <a:lstStyle/>
          <a:p>
            <a:pPr marL="432000" indent="-432000">
              <a:buFont typeface="+mj-lt"/>
              <a:buAutoNum type="arabicPeriod"/>
            </a:pPr>
            <a:r>
              <a:rPr lang="en-IN" sz="2200" dirty="0"/>
              <a:t>100</a:t>
            </a:r>
          </a:p>
        </p:txBody>
      </p:sp>
      <p:sp>
        <p:nvSpPr>
          <p:cNvPr id="13" name="Content Placeholder 12">
            <a:extLst>
              <a:ext uri="{FF2B5EF4-FFF2-40B4-BE49-F238E27FC236}">
                <a16:creationId xmlns:a16="http://schemas.microsoft.com/office/drawing/2014/main" id="{28505E36-BAC1-410C-A1C4-51930EA91268}"/>
              </a:ext>
            </a:extLst>
          </p:cNvPr>
          <p:cNvSpPr>
            <a:spLocks noGrp="1"/>
          </p:cNvSpPr>
          <p:nvPr>
            <p:ph sz="quarter" idx="24"/>
          </p:nvPr>
        </p:nvSpPr>
        <p:spPr>
          <a:xfrm>
            <a:off x="3245368" y="4872866"/>
            <a:ext cx="1090657" cy="421804"/>
          </a:xfrm>
        </p:spPr>
        <p:txBody>
          <a:bodyPr/>
          <a:lstStyle/>
          <a:p>
            <a:pPr marL="432000" indent="-432000">
              <a:buFont typeface="+mj-lt"/>
              <a:buAutoNum type="arabicPeriod" startAt="2"/>
            </a:pPr>
            <a:r>
              <a:rPr lang="en-US" sz="2200" dirty="0">
                <a:latin typeface="+mn-lt"/>
              </a:rPr>
              <a:t>180</a:t>
            </a:r>
            <a:endParaRPr lang="en-IN" sz="2200" dirty="0">
              <a:latin typeface="+mn-lt"/>
            </a:endParaRPr>
          </a:p>
        </p:txBody>
      </p:sp>
      <p:sp>
        <p:nvSpPr>
          <p:cNvPr id="14" name="Content Placeholder 13">
            <a:extLst>
              <a:ext uri="{FF2B5EF4-FFF2-40B4-BE49-F238E27FC236}">
                <a16:creationId xmlns:a16="http://schemas.microsoft.com/office/drawing/2014/main" id="{C3283B59-A853-4B00-BFA7-29613557EDB8}"/>
              </a:ext>
            </a:extLst>
          </p:cNvPr>
          <p:cNvSpPr>
            <a:spLocks noGrp="1"/>
          </p:cNvSpPr>
          <p:nvPr>
            <p:ph sz="quarter" idx="25"/>
          </p:nvPr>
        </p:nvSpPr>
        <p:spPr>
          <a:xfrm>
            <a:off x="5412018" y="4846694"/>
            <a:ext cx="1106770" cy="379954"/>
          </a:xfrm>
        </p:spPr>
        <p:txBody>
          <a:bodyPr/>
          <a:lstStyle/>
          <a:p>
            <a:pPr marL="432000" indent="-432000">
              <a:buFont typeface="+mj-lt"/>
              <a:buAutoNum type="arabicPeriod" startAt="3"/>
            </a:pPr>
            <a:r>
              <a:rPr lang="en-IN" sz="2200" dirty="0">
                <a:latin typeface="+mn-lt"/>
              </a:rPr>
              <a:t>273</a:t>
            </a:r>
          </a:p>
        </p:txBody>
      </p:sp>
    </p:spTree>
    <p:extLst>
      <p:ext uri="{BB962C8B-B14F-4D97-AF65-F5344CB8AC3E}">
        <p14:creationId xmlns:p14="http://schemas.microsoft.com/office/powerpoint/2010/main" val="4077569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52092"/>
            <a:ext cx="6604749" cy="366383"/>
          </a:xfrm>
        </p:spPr>
        <p:txBody>
          <a:bodyPr/>
          <a:lstStyle/>
          <a:p>
            <a:pPr marL="432" indent="0">
              <a:buNone/>
            </a:pPr>
            <a:r>
              <a:rPr lang="en-IN" sz="2200" b="1" dirty="0">
                <a:solidFill>
                  <a:schemeClr val="tx2"/>
                </a:solidFill>
              </a:rPr>
              <a:t>A.</a:t>
            </a:r>
            <a:r>
              <a:rPr lang="en-IN" sz="2200" dirty="0">
                <a:solidFill>
                  <a:schemeClr val="tx2"/>
                </a:solidFill>
              </a:rPr>
              <a:t> </a:t>
            </a:r>
            <a:r>
              <a:rPr lang="en-IN" sz="2200" dirty="0"/>
              <a:t>What is the temperature at which water freezes?</a:t>
            </a:r>
          </a:p>
        </p:txBody>
      </p:sp>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937197" y="2134595"/>
            <a:ext cx="419655" cy="402125"/>
          </a:xfrm>
        </p:spPr>
        <p:txBody>
          <a:bodyPr/>
          <a:lstStyle/>
          <a:p>
            <a:pPr marL="0" indent="0">
              <a:buFont typeface="+mj-lt"/>
              <a:buAutoNum type="arabicPeriod" startAt="2"/>
            </a:pPr>
            <a:r>
              <a:rPr lang="en-US" sz="2200" b="1" dirty="0"/>
              <a:t> </a:t>
            </a:r>
            <a:endParaRPr lang="en-IN" sz="2200" b="1" dirty="0"/>
          </a:p>
        </p:txBody>
      </p:sp>
      <p:graphicFrame>
        <p:nvGraphicFramePr>
          <p:cNvPr id="23" name="Object 22" descr="0 degrees Celsius">
            <a:extLst>
              <a:ext uri="{FF2B5EF4-FFF2-40B4-BE49-F238E27FC236}">
                <a16:creationId xmlns:a16="http://schemas.microsoft.com/office/drawing/2014/main" id="{510D124F-7F19-4757-AF74-14C49208A205}"/>
              </a:ext>
            </a:extLst>
          </p:cNvPr>
          <p:cNvGraphicFramePr>
            <a:graphicFrameLocks noChangeAspect="1"/>
          </p:cNvGraphicFramePr>
          <p:nvPr>
            <p:extLst/>
          </p:nvPr>
        </p:nvGraphicFramePr>
        <p:xfrm>
          <a:off x="1429473" y="2181225"/>
          <a:ext cx="560387" cy="279400"/>
        </p:xfrm>
        <a:graphic>
          <a:graphicData uri="http://schemas.openxmlformats.org/presentationml/2006/ole">
            <mc:AlternateContent xmlns:mc="http://schemas.openxmlformats.org/markup-compatibility/2006">
              <mc:Choice xmlns:v="urn:schemas-microsoft-com:vml" Requires="v">
                <p:oleObj spid="_x0000_s8194" name="Equation" r:id="rId3" imgW="507960" imgH="253800" progId="Equation.DSMT4">
                  <p:embed/>
                </p:oleObj>
              </mc:Choice>
              <mc:Fallback>
                <p:oleObj name="Equation" r:id="rId3" imgW="507960" imgH="253800" progId="Equation.DSMT4">
                  <p:embed/>
                  <p:pic>
                    <p:nvPicPr>
                      <p:cNvPr id="23" name="Object 22" descr="0 degrees Celsius">
                        <a:extLst>
                          <a:ext uri="{FF2B5EF4-FFF2-40B4-BE49-F238E27FC236}">
                            <a16:creationId xmlns:a16="http://schemas.microsoft.com/office/drawing/2014/main" id="{510D124F-7F19-4757-AF74-14C49208A205}"/>
                          </a:ext>
                        </a:extLst>
                      </p:cNvPr>
                      <p:cNvPicPr/>
                      <p:nvPr/>
                    </p:nvPicPr>
                    <p:blipFill>
                      <a:blip r:embed="rId4"/>
                      <a:stretch>
                        <a:fillRect/>
                      </a:stretch>
                    </p:blipFill>
                    <p:spPr>
                      <a:xfrm>
                        <a:off x="1429473" y="2181225"/>
                        <a:ext cx="560387" cy="2794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54025" y="2713100"/>
            <a:ext cx="6212246" cy="369315"/>
          </a:xfrm>
        </p:spPr>
        <p:txBody>
          <a:bodyPr/>
          <a:lstStyle/>
          <a:p>
            <a:pPr marL="432" indent="0">
              <a:buNone/>
            </a:pPr>
            <a:r>
              <a:rPr lang="en-IN" sz="2200" b="1" dirty="0">
                <a:solidFill>
                  <a:schemeClr val="tx2"/>
                </a:solidFill>
              </a:rPr>
              <a:t>B.</a:t>
            </a:r>
            <a:r>
              <a:rPr lang="en-IN" sz="2200" dirty="0">
                <a:solidFill>
                  <a:schemeClr val="tx2"/>
                </a:solidFill>
              </a:rPr>
              <a:t> </a:t>
            </a:r>
            <a:r>
              <a:rPr lang="en-IN" sz="2200" dirty="0"/>
              <a:t>What is the temperature at which water boils?</a:t>
            </a:r>
          </a:p>
        </p:txBody>
      </p:sp>
      <p:sp>
        <p:nvSpPr>
          <p:cNvPr id="10" name="Content Placeholder 9">
            <a:extLst>
              <a:ext uri="{FF2B5EF4-FFF2-40B4-BE49-F238E27FC236}">
                <a16:creationId xmlns:a16="http://schemas.microsoft.com/office/drawing/2014/main" id="{CB00263C-5C8E-4ED5-927C-4A71422ACEE9}"/>
              </a:ext>
            </a:extLst>
          </p:cNvPr>
          <p:cNvSpPr>
            <a:spLocks noGrp="1"/>
          </p:cNvSpPr>
          <p:nvPr>
            <p:ph sz="quarter" idx="21"/>
          </p:nvPr>
        </p:nvSpPr>
        <p:spPr>
          <a:xfrm>
            <a:off x="955469" y="3352757"/>
            <a:ext cx="1316675" cy="373359"/>
          </a:xfrm>
        </p:spPr>
        <p:txBody>
          <a:bodyPr/>
          <a:lstStyle/>
          <a:p>
            <a:pPr marL="432000" indent="-432000">
              <a:buFont typeface="+mj-lt"/>
              <a:buAutoNum type="arabicPeriod" startAt="3"/>
            </a:pPr>
            <a:r>
              <a:rPr lang="en-IN" sz="2200" b="1" dirty="0"/>
              <a:t>373 K</a:t>
            </a:r>
            <a:endParaRPr lang="en-IN" sz="2200" b="1" dirty="0">
              <a:solidFill>
                <a:schemeClr val="bg1"/>
              </a:solidFill>
            </a:endParaRPr>
          </a:p>
        </p:txBody>
      </p:sp>
      <p:sp>
        <p:nvSpPr>
          <p:cNvPr id="11" name="Content Placeholder 10">
            <a:extLst>
              <a:ext uri="{FF2B5EF4-FFF2-40B4-BE49-F238E27FC236}">
                <a16:creationId xmlns:a16="http://schemas.microsoft.com/office/drawing/2014/main" id="{9ED4422A-76F5-40DF-B9D9-F6BF4788FA2C}"/>
              </a:ext>
            </a:extLst>
          </p:cNvPr>
          <p:cNvSpPr>
            <a:spLocks noGrp="1"/>
          </p:cNvSpPr>
          <p:nvPr>
            <p:ph sz="quarter" idx="22"/>
          </p:nvPr>
        </p:nvSpPr>
        <p:spPr>
          <a:xfrm>
            <a:off x="457201" y="3965436"/>
            <a:ext cx="8232776" cy="768303"/>
          </a:xfrm>
        </p:spPr>
        <p:txBody>
          <a:bodyPr/>
          <a:lstStyle/>
          <a:p>
            <a:pPr marL="368300" indent="-368300">
              <a:buNone/>
            </a:pPr>
            <a:r>
              <a:rPr lang="en-IN" sz="2200" b="1" dirty="0">
                <a:solidFill>
                  <a:schemeClr val="tx2"/>
                </a:solidFill>
              </a:rPr>
              <a:t>C.</a:t>
            </a:r>
            <a:r>
              <a:rPr lang="en-IN" sz="2200" dirty="0">
                <a:solidFill>
                  <a:schemeClr val="tx2"/>
                </a:solidFill>
              </a:rPr>
              <a:t> </a:t>
            </a:r>
            <a:r>
              <a:rPr lang="en-IN" sz="2200" dirty="0"/>
              <a:t>How many Celsius units are between the boiling and freezing points of water?</a:t>
            </a:r>
          </a:p>
        </p:txBody>
      </p:sp>
      <p:sp>
        <p:nvSpPr>
          <p:cNvPr id="12" name="Content Placeholder 11">
            <a:extLst>
              <a:ext uri="{FF2B5EF4-FFF2-40B4-BE49-F238E27FC236}">
                <a16:creationId xmlns:a16="http://schemas.microsoft.com/office/drawing/2014/main" id="{9E9C0603-34C4-468C-AB85-F1075FDD6D5F}"/>
              </a:ext>
            </a:extLst>
          </p:cNvPr>
          <p:cNvSpPr>
            <a:spLocks noGrp="1"/>
          </p:cNvSpPr>
          <p:nvPr>
            <p:ph sz="quarter" idx="23"/>
          </p:nvPr>
        </p:nvSpPr>
        <p:spPr>
          <a:xfrm>
            <a:off x="932059" y="4879723"/>
            <a:ext cx="1081437" cy="401594"/>
          </a:xfrm>
        </p:spPr>
        <p:txBody>
          <a:bodyPr/>
          <a:lstStyle/>
          <a:p>
            <a:pPr marL="432000" indent="-432000">
              <a:buFont typeface="+mj-lt"/>
              <a:buAutoNum type="arabicPeriod"/>
            </a:pPr>
            <a:r>
              <a:rPr lang="en-IN" sz="2200" b="1" dirty="0"/>
              <a:t>100</a:t>
            </a:r>
          </a:p>
        </p:txBody>
      </p:sp>
    </p:spTree>
    <p:extLst>
      <p:ext uri="{BB962C8B-B14F-4D97-AF65-F5344CB8AC3E}">
        <p14:creationId xmlns:p14="http://schemas.microsoft.com/office/powerpoint/2010/main" val="1191748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Converting Between  </a:t>
            </a:r>
            <a:r>
              <a:rPr lang="en-US" sz="100" b="1" i="0" u="none" strike="noStrike" dirty="0">
                <a:effectLst/>
              </a:rPr>
              <a:t>degrees Fahrenheit from degrees Celsius</a:t>
            </a:r>
            <a:r>
              <a:rPr lang="en-US" sz="100" dirty="0"/>
              <a:t> </a:t>
            </a:r>
            <a:endParaRPr lang="en-IN" sz="100" dirty="0"/>
          </a:p>
        </p:txBody>
      </p:sp>
      <p:graphicFrame>
        <p:nvGraphicFramePr>
          <p:cNvPr id="24" name="Object 23" descr="degrees Fahrenheit from degrees Celsius">
            <a:extLst>
              <a:ext uri="{FF2B5EF4-FFF2-40B4-BE49-F238E27FC236}">
                <a16:creationId xmlns:a16="http://schemas.microsoft.com/office/drawing/2014/main" id="{1296F499-2E43-4CE1-9B04-28E60C1CD457}"/>
              </a:ext>
            </a:extLst>
          </p:cNvPr>
          <p:cNvGraphicFramePr>
            <a:graphicFrameLocks noChangeAspect="1"/>
          </p:cNvGraphicFramePr>
          <p:nvPr>
            <p:extLst/>
          </p:nvPr>
        </p:nvGraphicFramePr>
        <p:xfrm>
          <a:off x="5005799" y="859262"/>
          <a:ext cx="1584960" cy="434236"/>
        </p:xfrm>
        <a:graphic>
          <a:graphicData uri="http://schemas.openxmlformats.org/presentationml/2006/ole">
            <mc:AlternateContent xmlns:mc="http://schemas.openxmlformats.org/markup-compatibility/2006">
              <mc:Choice xmlns:v="urn:schemas-microsoft-com:vml" Requires="v">
                <p:oleObj spid="_x0000_s9218" name="Equation" r:id="rId3" imgW="927000" imgH="253800" progId="Equation.DSMT4">
                  <p:embed/>
                </p:oleObj>
              </mc:Choice>
              <mc:Fallback>
                <p:oleObj name="Equation" r:id="rId3" imgW="927000" imgH="253800" progId="Equation.DSMT4">
                  <p:embed/>
                  <p:pic>
                    <p:nvPicPr>
                      <p:cNvPr id="24" name="Object 23" descr="degrees Fahrenheit from degrees Celsius">
                        <a:extLst>
                          <a:ext uri="{FF2B5EF4-FFF2-40B4-BE49-F238E27FC236}">
                            <a16:creationId xmlns:a16="http://schemas.microsoft.com/office/drawing/2014/main" id="{1296F499-2E43-4CE1-9B04-28E60C1CD457}"/>
                          </a:ext>
                        </a:extLst>
                      </p:cNvPr>
                      <p:cNvPicPr/>
                      <p:nvPr/>
                    </p:nvPicPr>
                    <p:blipFill>
                      <a:blip r:embed="rId4"/>
                      <a:stretch>
                        <a:fillRect/>
                      </a:stretch>
                    </p:blipFill>
                    <p:spPr>
                      <a:xfrm>
                        <a:off x="5005799" y="859262"/>
                        <a:ext cx="1584960" cy="434236"/>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52092"/>
            <a:ext cx="7430659" cy="424191"/>
          </a:xfrm>
        </p:spPr>
        <p:txBody>
          <a:bodyPr/>
          <a:lstStyle/>
          <a:p>
            <a:pPr marL="432" indent="0">
              <a:buNone/>
            </a:pPr>
            <a:r>
              <a:rPr lang="en-IN" sz="2400" dirty="0"/>
              <a:t>We can write equations that relate these two scales.</a:t>
            </a:r>
          </a:p>
        </p:txBody>
      </p:sp>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459729" y="2069297"/>
            <a:ext cx="1457562" cy="412552"/>
          </a:xfrm>
        </p:spPr>
        <p:txBody>
          <a:bodyPr/>
          <a:lstStyle/>
          <a:p>
            <a:pPr marL="432" indent="0">
              <a:buNone/>
            </a:pPr>
            <a:r>
              <a:rPr lang="en-IN" sz="2400" dirty="0"/>
              <a:t>To obtain</a:t>
            </a:r>
          </a:p>
        </p:txBody>
      </p:sp>
      <p:graphicFrame>
        <p:nvGraphicFramePr>
          <p:cNvPr id="25" name="Object 24" descr="degrees Fahrenheit from degrees Celsius">
            <a:extLst>
              <a:ext uri="{FF2B5EF4-FFF2-40B4-BE49-F238E27FC236}">
                <a16:creationId xmlns:a16="http://schemas.microsoft.com/office/drawing/2014/main" id="{256ACCE1-28C2-4766-B392-7892997423E4}"/>
              </a:ext>
            </a:extLst>
          </p:cNvPr>
          <p:cNvGraphicFramePr>
            <a:graphicFrameLocks noChangeAspect="1"/>
          </p:cNvGraphicFramePr>
          <p:nvPr>
            <p:extLst/>
          </p:nvPr>
        </p:nvGraphicFramePr>
        <p:xfrm>
          <a:off x="1972398" y="2103438"/>
          <a:ext cx="1536700" cy="307975"/>
        </p:xfrm>
        <a:graphic>
          <a:graphicData uri="http://schemas.openxmlformats.org/presentationml/2006/ole">
            <mc:AlternateContent xmlns:mc="http://schemas.openxmlformats.org/markup-compatibility/2006">
              <mc:Choice xmlns:v="urn:schemas-microsoft-com:vml" Requires="v">
                <p:oleObj spid="_x0000_s9219" name="Equation" r:id="rId5" imgW="1269720" imgH="253800" progId="Equation.DSMT4">
                  <p:embed/>
                </p:oleObj>
              </mc:Choice>
              <mc:Fallback>
                <p:oleObj name="Equation" r:id="rId5" imgW="1269720" imgH="253800" progId="Equation.DSMT4">
                  <p:embed/>
                  <p:pic>
                    <p:nvPicPr>
                      <p:cNvPr id="25" name="Object 24" descr="degrees Fahrenheit from degrees Celsius">
                        <a:extLst>
                          <a:ext uri="{FF2B5EF4-FFF2-40B4-BE49-F238E27FC236}">
                            <a16:creationId xmlns:a16="http://schemas.microsoft.com/office/drawing/2014/main" id="{256ACCE1-28C2-4766-B392-7892997423E4}"/>
                          </a:ext>
                        </a:extLst>
                      </p:cNvPr>
                      <p:cNvPicPr/>
                      <p:nvPr/>
                    </p:nvPicPr>
                    <p:blipFill>
                      <a:blip r:embed="rId6"/>
                      <a:stretch>
                        <a:fillRect/>
                      </a:stretch>
                    </p:blipFill>
                    <p:spPr>
                      <a:xfrm>
                        <a:off x="1972398" y="2103438"/>
                        <a:ext cx="1536700" cy="307975"/>
                      </a:xfrm>
                      <a:prstGeom prst="rect">
                        <a:avLst/>
                      </a:prstGeom>
                    </p:spPr>
                  </p:pic>
                </p:oleObj>
              </mc:Fallback>
            </mc:AlternateContent>
          </a:graphicData>
        </a:graphic>
      </p:graphicFrame>
      <p:graphicFrame>
        <p:nvGraphicFramePr>
          <p:cNvPr id="26" name="Object 25" descr="Temperature equation to obtain degrees Fahrenheit. T sub F = 1.8 times T sub C + 32. 1.8 times T sub C changes degrees Celsius to degrees Fahrenheit, while + 32 adjusts the freezing point.">
            <a:extLst>
              <a:ext uri="{FF2B5EF4-FFF2-40B4-BE49-F238E27FC236}">
                <a16:creationId xmlns:a16="http://schemas.microsoft.com/office/drawing/2014/main" id="{C3FEE6D0-5C6C-462B-AF10-828CFC51D1D3}"/>
              </a:ext>
            </a:extLst>
          </p:cNvPr>
          <p:cNvGraphicFramePr>
            <a:graphicFrameLocks noChangeAspect="1"/>
          </p:cNvGraphicFramePr>
          <p:nvPr>
            <p:extLst/>
          </p:nvPr>
        </p:nvGraphicFramePr>
        <p:xfrm>
          <a:off x="746125" y="2859088"/>
          <a:ext cx="7651750" cy="801687"/>
        </p:xfrm>
        <a:graphic>
          <a:graphicData uri="http://schemas.openxmlformats.org/presentationml/2006/ole">
            <mc:AlternateContent xmlns:mc="http://schemas.openxmlformats.org/markup-compatibility/2006">
              <mc:Choice xmlns:v="urn:schemas-microsoft-com:vml" Requires="v">
                <p:oleObj spid="_x0000_s9220" name="Equation" r:id="rId7" imgW="10185120" imgH="1066680" progId="Equation.DSMT4">
                  <p:embed/>
                </p:oleObj>
              </mc:Choice>
              <mc:Fallback>
                <p:oleObj name="Equation" r:id="rId7" imgW="10185120" imgH="1066680" progId="Equation.DSMT4">
                  <p:embed/>
                  <p:pic>
                    <p:nvPicPr>
                      <p:cNvPr id="26" name="Object 25" descr="Temperature equation to obtain degrees Fahrenheit. T sub F = 1.8 times T sub C + 32. 1.8 times T sub C changes degrees Celsius to degrees Fahrenheit, while + 32 adjusts the freezing point.">
                        <a:extLst>
                          <a:ext uri="{FF2B5EF4-FFF2-40B4-BE49-F238E27FC236}">
                            <a16:creationId xmlns:a16="http://schemas.microsoft.com/office/drawing/2014/main" id="{C3FEE6D0-5C6C-462B-AF10-828CFC51D1D3}"/>
                          </a:ext>
                        </a:extLst>
                      </p:cNvPr>
                      <p:cNvPicPr/>
                      <p:nvPr/>
                    </p:nvPicPr>
                    <p:blipFill>
                      <a:blip r:embed="rId8"/>
                      <a:stretch>
                        <a:fillRect/>
                      </a:stretch>
                    </p:blipFill>
                    <p:spPr>
                      <a:xfrm>
                        <a:off x="746125" y="2859088"/>
                        <a:ext cx="7651750" cy="80168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1" y="3821314"/>
            <a:ext cx="1445342" cy="414802"/>
          </a:xfrm>
        </p:spPr>
        <p:txBody>
          <a:bodyPr/>
          <a:lstStyle/>
          <a:p>
            <a:pPr marL="432" indent="0">
              <a:buNone/>
            </a:pPr>
            <a:r>
              <a:rPr lang="en-IN" sz="2400" dirty="0"/>
              <a:t>To obtain</a:t>
            </a:r>
          </a:p>
        </p:txBody>
      </p:sp>
      <p:graphicFrame>
        <p:nvGraphicFramePr>
          <p:cNvPr id="27" name="Object 26" descr="degrees Celsius from degrees Fahrenheit">
            <a:extLst>
              <a:ext uri="{FF2B5EF4-FFF2-40B4-BE49-F238E27FC236}">
                <a16:creationId xmlns:a16="http://schemas.microsoft.com/office/drawing/2014/main" id="{F36D568C-AC3C-4E1D-BEC8-CB362BC1C694}"/>
              </a:ext>
            </a:extLst>
          </p:cNvPr>
          <p:cNvGraphicFramePr>
            <a:graphicFrameLocks noChangeAspect="1"/>
          </p:cNvGraphicFramePr>
          <p:nvPr>
            <p:extLst/>
          </p:nvPr>
        </p:nvGraphicFramePr>
        <p:xfrm>
          <a:off x="1972831" y="3881726"/>
          <a:ext cx="1536700" cy="307975"/>
        </p:xfrm>
        <a:graphic>
          <a:graphicData uri="http://schemas.openxmlformats.org/presentationml/2006/ole">
            <mc:AlternateContent xmlns:mc="http://schemas.openxmlformats.org/markup-compatibility/2006">
              <mc:Choice xmlns:v="urn:schemas-microsoft-com:vml" Requires="v">
                <p:oleObj spid="_x0000_s9221" name="Equation" r:id="rId9" imgW="1269720" imgH="253800" progId="Equation.DSMT4">
                  <p:embed/>
                </p:oleObj>
              </mc:Choice>
              <mc:Fallback>
                <p:oleObj name="Equation" r:id="rId9" imgW="1269720" imgH="253800" progId="Equation.DSMT4">
                  <p:embed/>
                  <p:pic>
                    <p:nvPicPr>
                      <p:cNvPr id="27" name="Object 26" descr="degrees Celsius from degrees Fahrenheit">
                        <a:extLst>
                          <a:ext uri="{FF2B5EF4-FFF2-40B4-BE49-F238E27FC236}">
                            <a16:creationId xmlns:a16="http://schemas.microsoft.com/office/drawing/2014/main" id="{F36D568C-AC3C-4E1D-BEC8-CB362BC1C694}"/>
                          </a:ext>
                        </a:extLst>
                      </p:cNvPr>
                      <p:cNvPicPr/>
                      <p:nvPr/>
                    </p:nvPicPr>
                    <p:blipFill>
                      <a:blip r:embed="rId10"/>
                      <a:stretch>
                        <a:fillRect/>
                      </a:stretch>
                    </p:blipFill>
                    <p:spPr>
                      <a:xfrm>
                        <a:off x="1972831" y="3881726"/>
                        <a:ext cx="1536700" cy="307975"/>
                      </a:xfrm>
                      <a:prstGeom prst="rect">
                        <a:avLst/>
                      </a:prstGeom>
                    </p:spPr>
                  </p:pic>
                </p:oleObj>
              </mc:Fallback>
            </mc:AlternateContent>
          </a:graphicData>
        </a:graphic>
      </p:graphicFrame>
      <p:graphicFrame>
        <p:nvGraphicFramePr>
          <p:cNvPr id="28" name="Object 27" descr="Temperature equation to obtain degrees Celsius. Start fraction T sub F minus 32 over 1.8 end fraction = start fraction 1.8 times T sub C over 1.8 end fraction, with 1.8 cancelled. Start fraction T sub F minus 32 over 1.8 end fraction = T sub C.">
            <a:extLst>
              <a:ext uri="{FF2B5EF4-FFF2-40B4-BE49-F238E27FC236}">
                <a16:creationId xmlns:a16="http://schemas.microsoft.com/office/drawing/2014/main" id="{E4ABD161-8000-4E0A-87C4-495B8AA9978D}"/>
              </a:ext>
            </a:extLst>
          </p:cNvPr>
          <p:cNvGraphicFramePr>
            <a:graphicFrameLocks noChangeAspect="1"/>
          </p:cNvGraphicFramePr>
          <p:nvPr>
            <p:extLst/>
          </p:nvPr>
        </p:nvGraphicFramePr>
        <p:xfrm>
          <a:off x="736237" y="4509972"/>
          <a:ext cx="7213524" cy="1288129"/>
        </p:xfrm>
        <a:graphic>
          <a:graphicData uri="http://schemas.openxmlformats.org/presentationml/2006/ole">
            <mc:AlternateContent xmlns:mc="http://schemas.openxmlformats.org/markup-compatibility/2006">
              <mc:Choice xmlns:v="urn:schemas-microsoft-com:vml" Requires="v">
                <p:oleObj spid="_x0000_s9222" name="Equation" r:id="rId11" imgW="9601200" imgH="1714320" progId="Equation.DSMT4">
                  <p:embed/>
                </p:oleObj>
              </mc:Choice>
              <mc:Fallback>
                <p:oleObj name="Equation" r:id="rId11" imgW="9601200" imgH="1714320" progId="Equation.DSMT4">
                  <p:embed/>
                  <p:pic>
                    <p:nvPicPr>
                      <p:cNvPr id="28" name="Object 27" descr="Temperature equation to obtain degrees Celsius. Start fraction T sub F minus 32 over 1.8 end fraction = start fraction 1.8 times T sub C over 1.8 end fraction, with 1.8 cancelled. Start fraction T sub F minus 32 over 1.8 end fraction = T sub C.">
                        <a:extLst>
                          <a:ext uri="{FF2B5EF4-FFF2-40B4-BE49-F238E27FC236}">
                            <a16:creationId xmlns:a16="http://schemas.microsoft.com/office/drawing/2014/main" id="{E4ABD161-8000-4E0A-87C4-495B8AA9978D}"/>
                          </a:ext>
                        </a:extLst>
                      </p:cNvPr>
                      <p:cNvPicPr/>
                      <p:nvPr/>
                    </p:nvPicPr>
                    <p:blipFill>
                      <a:blip r:embed="rId12"/>
                      <a:stretch>
                        <a:fillRect/>
                      </a:stretch>
                    </p:blipFill>
                    <p:spPr>
                      <a:xfrm>
                        <a:off x="736237" y="4509972"/>
                        <a:ext cx="7213524" cy="1288129"/>
                      </a:xfrm>
                      <a:prstGeom prst="rect">
                        <a:avLst/>
                      </a:prstGeom>
                    </p:spPr>
                  </p:pic>
                </p:oleObj>
              </mc:Fallback>
            </mc:AlternateContent>
          </a:graphicData>
        </a:graphic>
      </p:graphicFrame>
    </p:spTree>
    <p:extLst>
      <p:ext uri="{BB962C8B-B14F-4D97-AF65-F5344CB8AC3E}">
        <p14:creationId xmlns:p14="http://schemas.microsoft.com/office/powerpoint/2010/main" val="3416146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Solving a Temperature Problem </a:t>
            </a:r>
            <a:r>
              <a:rPr lang="en-IN" sz="2000" b="0" dirty="0"/>
              <a:t>(1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52092"/>
            <a:ext cx="6442517" cy="409443"/>
          </a:xfrm>
        </p:spPr>
        <p:txBody>
          <a:bodyPr/>
          <a:lstStyle/>
          <a:p>
            <a:pPr marL="432" indent="0">
              <a:buNone/>
            </a:pPr>
            <a:r>
              <a:rPr lang="en-IN" sz="2400" b="1" dirty="0"/>
              <a:t>Example:</a:t>
            </a:r>
            <a:r>
              <a:rPr lang="en-IN" sz="2400" dirty="0"/>
              <a:t> The typical temperature in a room is</a:t>
            </a:r>
          </a:p>
        </p:txBody>
      </p:sp>
      <p:graphicFrame>
        <p:nvGraphicFramePr>
          <p:cNvPr id="23" name="Object 22" descr="21 degrees Celsius">
            <a:extLst>
              <a:ext uri="{FF2B5EF4-FFF2-40B4-BE49-F238E27FC236}">
                <a16:creationId xmlns:a16="http://schemas.microsoft.com/office/drawing/2014/main" id="{8591A016-1FB3-4843-B3C7-CB556AA7D5FD}"/>
              </a:ext>
            </a:extLst>
          </p:cNvPr>
          <p:cNvGraphicFramePr>
            <a:graphicFrameLocks noChangeAspect="1"/>
          </p:cNvGraphicFramePr>
          <p:nvPr>
            <p:extLst/>
          </p:nvPr>
        </p:nvGraphicFramePr>
        <p:xfrm>
          <a:off x="6973670" y="1603682"/>
          <a:ext cx="740410" cy="279400"/>
        </p:xfrm>
        <a:graphic>
          <a:graphicData uri="http://schemas.openxmlformats.org/presentationml/2006/ole">
            <mc:AlternateContent xmlns:mc="http://schemas.openxmlformats.org/markup-compatibility/2006">
              <mc:Choice xmlns:v="urn:schemas-microsoft-com:vml" Requires="v">
                <p:oleObj spid="_x0000_s10242" name="Equation" r:id="rId3" imgW="672840" imgH="253800" progId="Equation.DSMT4">
                  <p:embed/>
                </p:oleObj>
              </mc:Choice>
              <mc:Fallback>
                <p:oleObj name="Equation" r:id="rId3" imgW="672840" imgH="253800" progId="Equation.DSMT4">
                  <p:embed/>
                  <p:pic>
                    <p:nvPicPr>
                      <p:cNvPr id="23" name="Object 22" descr="21 degrees Celsius">
                        <a:extLst>
                          <a:ext uri="{FF2B5EF4-FFF2-40B4-BE49-F238E27FC236}">
                            <a16:creationId xmlns:a16="http://schemas.microsoft.com/office/drawing/2014/main" id="{8591A016-1FB3-4843-B3C7-CB556AA7D5FD}"/>
                          </a:ext>
                        </a:extLst>
                      </p:cNvPr>
                      <p:cNvPicPr/>
                      <p:nvPr/>
                    </p:nvPicPr>
                    <p:blipFill>
                      <a:blip r:embed="rId4"/>
                      <a:stretch>
                        <a:fillRect/>
                      </a:stretch>
                    </p:blipFill>
                    <p:spPr>
                      <a:xfrm>
                        <a:off x="6973670" y="1603682"/>
                        <a:ext cx="740410"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7863531" y="1542366"/>
            <a:ext cx="812359" cy="375047"/>
          </a:xfrm>
        </p:spPr>
        <p:txBody>
          <a:bodyPr/>
          <a:lstStyle/>
          <a:p>
            <a:pPr marL="432" indent="0">
              <a:buNone/>
            </a:pPr>
            <a:r>
              <a:rPr lang="en-IN" sz="2400" dirty="0"/>
              <a:t>What</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040864"/>
            <a:ext cx="5869858" cy="407369"/>
          </a:xfrm>
        </p:spPr>
        <p:txBody>
          <a:bodyPr/>
          <a:lstStyle/>
          <a:p>
            <a:pPr marL="432" indent="0">
              <a:buNone/>
            </a:pPr>
            <a:r>
              <a:rPr lang="en-IN" sz="2400" dirty="0"/>
              <a:t>is that temperature in degrees Fahrenheit?</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571242"/>
            <a:ext cx="6861175" cy="422679"/>
          </a:xfrm>
        </p:spPr>
        <p:txBody>
          <a:bodyPr/>
          <a:lstStyle/>
          <a:p>
            <a:pPr marL="432" indent="0">
              <a:buNone/>
            </a:pPr>
            <a:r>
              <a:rPr lang="en-IN" sz="2400" b="1" dirty="0"/>
              <a:t>Step 1 State the given and needed quantities.</a:t>
            </a:r>
          </a:p>
        </p:txBody>
      </p:sp>
      <p:graphicFrame>
        <p:nvGraphicFramePr>
          <p:cNvPr id="24" name="Table 24">
            <a:extLst>
              <a:ext uri="{FF2B5EF4-FFF2-40B4-BE49-F238E27FC236}">
                <a16:creationId xmlns:a16="http://schemas.microsoft.com/office/drawing/2014/main" id="{185D3F9F-8BD2-4EB4-A294-74D0CCF96D88}"/>
              </a:ext>
            </a:extLst>
          </p:cNvPr>
          <p:cNvGraphicFramePr>
            <a:graphicFrameLocks noGrp="1"/>
          </p:cNvGraphicFramePr>
          <p:nvPr>
            <p:ph sz="quarter" idx="18"/>
            <p:extLst/>
          </p:nvPr>
        </p:nvGraphicFramePr>
        <p:xfrm>
          <a:off x="648929" y="3311241"/>
          <a:ext cx="7654413" cy="741680"/>
        </p:xfrm>
        <a:graphic>
          <a:graphicData uri="http://schemas.openxmlformats.org/drawingml/2006/table">
            <a:tbl>
              <a:tblPr firstRow="1" bandRow="1">
                <a:tableStyleId>{40F9630F-82C1-40B7-BC3A-925EFCFF5E92}</a:tableStyleId>
              </a:tblPr>
              <a:tblGrid>
                <a:gridCol w="2625213">
                  <a:extLst>
                    <a:ext uri="{9D8B030D-6E8A-4147-A177-3AD203B41FA5}">
                      <a16:colId xmlns:a16="http://schemas.microsoft.com/office/drawing/2014/main" val="4118133486"/>
                    </a:ext>
                  </a:extLst>
                </a:gridCol>
                <a:gridCol w="1194619">
                  <a:extLst>
                    <a:ext uri="{9D8B030D-6E8A-4147-A177-3AD203B41FA5}">
                      <a16:colId xmlns:a16="http://schemas.microsoft.com/office/drawing/2014/main" val="3701209427"/>
                    </a:ext>
                  </a:extLst>
                </a:gridCol>
                <a:gridCol w="1153395">
                  <a:extLst>
                    <a:ext uri="{9D8B030D-6E8A-4147-A177-3AD203B41FA5}">
                      <a16:colId xmlns:a16="http://schemas.microsoft.com/office/drawing/2014/main" val="1631608879"/>
                    </a:ext>
                  </a:extLst>
                </a:gridCol>
                <a:gridCol w="2681186">
                  <a:extLst>
                    <a:ext uri="{9D8B030D-6E8A-4147-A177-3AD203B41FA5}">
                      <a16:colId xmlns:a16="http://schemas.microsoft.com/office/drawing/2014/main" val="1578612125"/>
                    </a:ext>
                  </a:extLst>
                </a:gridCol>
              </a:tblGrid>
              <a:tr h="370840">
                <a:tc>
                  <a:txBody>
                    <a:bodyPr/>
                    <a:lstStyle/>
                    <a:p>
                      <a:pPr algn="ctr"/>
                      <a:r>
                        <a:rPr lang="en-US" sz="1800" b="1" baseline="0" dirty="0">
                          <a:solidFill>
                            <a:schemeClr val="tx1"/>
                          </a:solidFill>
                          <a:latin typeface="+mn-lt"/>
                          <a:ea typeface="+mn-ea"/>
                          <a:cs typeface="Times New Roman" pitchFamily="18" charset="0"/>
                        </a:rPr>
                        <a:t>Analyze the Problem</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baseline="0" dirty="0">
                          <a:solidFill>
                            <a:schemeClr val="tx1"/>
                          </a:solidFill>
                          <a:latin typeface="+mn-lt"/>
                          <a:ea typeface="+mn-ea"/>
                          <a:cs typeface="Times New Roman" pitchFamily="18" charset="0"/>
                        </a:rPr>
                        <a:t>Given</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baseline="0" dirty="0">
                          <a:solidFill>
                            <a:schemeClr val="tx1"/>
                          </a:solidFill>
                          <a:latin typeface="+mn-lt"/>
                        </a:rPr>
                        <a:t>Need</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baseline="0" dirty="0">
                          <a:solidFill>
                            <a:schemeClr val="tx1"/>
                          </a:solidFill>
                          <a:latin typeface="+mn-lt"/>
                        </a:rPr>
                        <a:t>Connect</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054964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en-US" sz="100" dirty="0">
                          <a:solidFill>
                            <a:schemeClr val="tx1"/>
                          </a:solidFill>
                          <a:latin typeface="+mn-lt"/>
                          <a:cs typeface="Times New Roman" pitchFamily="18" charset="0"/>
                        </a:rPr>
                        <a:t>21 </a:t>
                      </a:r>
                      <a:r>
                        <a:rPr lang="en-US" altLang="en-US" sz="100" b="0" i="0" u="none" strike="noStrike" cap="none" dirty="0">
                          <a:solidFill>
                            <a:schemeClr val="tx1"/>
                          </a:solidFill>
                          <a:latin typeface="+mn-lt"/>
                          <a:ea typeface="Arial"/>
                          <a:cs typeface="Times New Roman" pitchFamily="18" charset="0"/>
                          <a:sym typeface="Arial"/>
                        </a:rPr>
                        <a:t>degrees </a:t>
                      </a:r>
                      <a:r>
                        <a:rPr lang="en-US" altLang="en-US" sz="100" dirty="0">
                          <a:solidFill>
                            <a:schemeClr val="tx1"/>
                          </a:solidFill>
                          <a:latin typeface="+mn-lt"/>
                          <a:cs typeface="Times New Roman" pitchFamily="18" charset="0"/>
                        </a:rPr>
                        <a:t>Celsius</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en-US" sz="1800" i="1" dirty="0">
                          <a:solidFill>
                            <a:schemeClr val="tx1"/>
                          </a:solidFill>
                          <a:latin typeface="+mn-lt"/>
                          <a:cs typeface="Times New Roman" pitchFamily="18" charset="0"/>
                        </a:rPr>
                        <a:t>T</a:t>
                      </a:r>
                      <a:r>
                        <a:rPr lang="en-US" altLang="en-US" sz="1800" dirty="0">
                          <a:solidFill>
                            <a:schemeClr val="tx1"/>
                          </a:solidFill>
                          <a:latin typeface="+mn-lt"/>
                          <a:cs typeface="Times New Roman" pitchFamily="18" charset="0"/>
                        </a:rPr>
                        <a:t> in </a:t>
                      </a:r>
                      <a:r>
                        <a:rPr lang="en-US" altLang="en-US" sz="100" dirty="0">
                          <a:solidFill>
                            <a:schemeClr val="tx1"/>
                          </a:solidFill>
                          <a:latin typeface="+mn-lt"/>
                          <a:cs typeface="Times New Roman" pitchFamily="18" charset="0"/>
                        </a:rPr>
                        <a:t>degrees Fahrenheit</a:t>
                      </a:r>
                      <a:r>
                        <a:rPr lang="en-IN" sz="100" dirty="0">
                          <a:solidFill>
                            <a:schemeClr val="tx1"/>
                          </a:solidFill>
                          <a:latin typeface="+mn-lt"/>
                        </a:rPr>
                        <a:t>Fahrenheit</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ea typeface="+mn-ea"/>
                          <a:cs typeface="Times New Roman" pitchFamily="18" charset="0"/>
                        </a:rPr>
                        <a:t>temperature equation</a:t>
                      </a:r>
                      <a:endParaRPr lang="en-IN" sz="18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3166961"/>
                  </a:ext>
                </a:extLst>
              </a:tr>
            </a:tbl>
          </a:graphicData>
        </a:graphic>
      </p:graphicFrame>
      <p:graphicFrame>
        <p:nvGraphicFramePr>
          <p:cNvPr id="26" name="Object 25">
            <a:extLst>
              <a:ext uri="{FF2B5EF4-FFF2-40B4-BE49-F238E27FC236}">
                <a16:creationId xmlns:a16="http://schemas.microsoft.com/office/drawing/2014/main" id="{73391187-7B25-424D-BCF2-1A2DB9BBAC88}"/>
              </a:ext>
              <a:ext uri="{C183D7F6-B498-43B3-948B-1728B52AA6E4}">
                <adec:decorative xmlns:adec="http://schemas.microsoft.com/office/drawing/2017/decorative" val="1"/>
              </a:ext>
            </a:extLst>
          </p:cNvPr>
          <p:cNvGraphicFramePr>
            <a:graphicFrameLocks noChangeAspect="1"/>
          </p:cNvGraphicFramePr>
          <p:nvPr>
            <p:extLst/>
          </p:nvPr>
        </p:nvGraphicFramePr>
        <p:xfrm>
          <a:off x="3579812" y="3706126"/>
          <a:ext cx="609600" cy="254000"/>
        </p:xfrm>
        <a:graphic>
          <a:graphicData uri="http://schemas.openxmlformats.org/presentationml/2006/ole">
            <mc:AlternateContent xmlns:mc="http://schemas.openxmlformats.org/markup-compatibility/2006">
              <mc:Choice xmlns:v="urn:schemas-microsoft-com:vml" Requires="v">
                <p:oleObj spid="_x0000_s10243" name="Equation" r:id="rId5" imgW="609480" imgH="253800" progId="Equation.DSMT4">
                  <p:embed/>
                </p:oleObj>
              </mc:Choice>
              <mc:Fallback>
                <p:oleObj name="Equation" r:id="rId5" imgW="609480" imgH="253800" progId="Equation.DSMT4">
                  <p:embed/>
                  <p:pic>
                    <p:nvPicPr>
                      <p:cNvPr id="26" name="Object 25">
                        <a:extLst>
                          <a:ext uri="{FF2B5EF4-FFF2-40B4-BE49-F238E27FC236}">
                            <a16:creationId xmlns:a16="http://schemas.microsoft.com/office/drawing/2014/main" id="{73391187-7B25-424D-BCF2-1A2DB9BBAC88}"/>
                          </a:ext>
                          <a:ext uri="{C183D7F6-B498-43B3-948B-1728B52AA6E4}">
                            <adec:decorative xmlns:adec="http://schemas.microsoft.com/office/drawing/2017/decorative" val="1"/>
                          </a:ext>
                        </a:extLst>
                      </p:cNvPr>
                      <p:cNvPicPr/>
                      <p:nvPr/>
                    </p:nvPicPr>
                    <p:blipFill>
                      <a:blip r:embed="rId6"/>
                      <a:stretch>
                        <a:fillRect/>
                      </a:stretch>
                    </p:blipFill>
                    <p:spPr>
                      <a:xfrm>
                        <a:off x="3579812" y="3706126"/>
                        <a:ext cx="609600" cy="254000"/>
                      </a:xfrm>
                      <a:prstGeom prst="rect">
                        <a:avLst/>
                      </a:prstGeom>
                      <a:solidFill>
                        <a:schemeClr val="bg1"/>
                      </a:solidFill>
                    </p:spPr>
                  </p:pic>
                </p:oleObj>
              </mc:Fallback>
            </mc:AlternateContent>
          </a:graphicData>
        </a:graphic>
      </p:graphicFrame>
      <p:graphicFrame>
        <p:nvGraphicFramePr>
          <p:cNvPr id="27" name="Object 26">
            <a:extLst>
              <a:ext uri="{FF2B5EF4-FFF2-40B4-BE49-F238E27FC236}">
                <a16:creationId xmlns:a16="http://schemas.microsoft.com/office/drawing/2014/main" id="{B764EB1C-1D84-4410-ABBA-D02159333460}"/>
              </a:ext>
              <a:ext uri="{C183D7F6-B498-43B3-948B-1728B52AA6E4}">
                <adec:decorative xmlns:adec="http://schemas.microsoft.com/office/drawing/2017/decorative" val="1"/>
              </a:ext>
            </a:extLst>
          </p:cNvPr>
          <p:cNvGraphicFramePr>
            <a:graphicFrameLocks noChangeAspect="1"/>
          </p:cNvGraphicFramePr>
          <p:nvPr>
            <p:extLst/>
          </p:nvPr>
        </p:nvGraphicFramePr>
        <p:xfrm>
          <a:off x="5192048" y="3731918"/>
          <a:ext cx="292100" cy="241300"/>
        </p:xfrm>
        <a:graphic>
          <a:graphicData uri="http://schemas.openxmlformats.org/presentationml/2006/ole">
            <mc:AlternateContent xmlns:mc="http://schemas.openxmlformats.org/markup-compatibility/2006">
              <mc:Choice xmlns:v="urn:schemas-microsoft-com:vml" Requires="v">
                <p:oleObj spid="_x0000_s10244" name="Equation" r:id="rId7" imgW="291960" imgH="241200" progId="Equation.DSMT4">
                  <p:embed/>
                </p:oleObj>
              </mc:Choice>
              <mc:Fallback>
                <p:oleObj name="Equation" r:id="rId7" imgW="291960" imgH="241200" progId="Equation.DSMT4">
                  <p:embed/>
                  <p:pic>
                    <p:nvPicPr>
                      <p:cNvPr id="27" name="Object 26">
                        <a:extLst>
                          <a:ext uri="{FF2B5EF4-FFF2-40B4-BE49-F238E27FC236}">
                            <a16:creationId xmlns:a16="http://schemas.microsoft.com/office/drawing/2014/main" id="{B764EB1C-1D84-4410-ABBA-D02159333460}"/>
                          </a:ext>
                          <a:ext uri="{C183D7F6-B498-43B3-948B-1728B52AA6E4}">
                            <adec:decorative xmlns:adec="http://schemas.microsoft.com/office/drawing/2017/decorative" val="1"/>
                          </a:ext>
                        </a:extLst>
                      </p:cNvPr>
                      <p:cNvPicPr/>
                      <p:nvPr/>
                    </p:nvPicPr>
                    <p:blipFill>
                      <a:blip r:embed="rId8"/>
                      <a:stretch>
                        <a:fillRect/>
                      </a:stretch>
                    </p:blipFill>
                    <p:spPr>
                      <a:xfrm>
                        <a:off x="5192048" y="3731918"/>
                        <a:ext cx="292100" cy="241300"/>
                      </a:xfrm>
                      <a:prstGeom prst="rect">
                        <a:avLst/>
                      </a:prstGeom>
                      <a:solidFill>
                        <a:schemeClr val="bg1"/>
                      </a:solidFill>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59729" y="4372697"/>
            <a:ext cx="8227072" cy="420976"/>
          </a:xfrm>
        </p:spPr>
        <p:txBody>
          <a:bodyPr/>
          <a:lstStyle/>
          <a:p>
            <a:pPr marL="0" indent="0">
              <a:buNone/>
            </a:pPr>
            <a:r>
              <a:rPr lang="en-IN" sz="2400" b="1" dirty="0"/>
              <a:t>Step 2 Write a temperature equation.</a:t>
            </a:r>
          </a:p>
        </p:txBody>
      </p:sp>
      <p:graphicFrame>
        <p:nvGraphicFramePr>
          <p:cNvPr id="28" name="Object 27" descr="T sub F = 1.8 times T sub C + 32">
            <a:extLst>
              <a:ext uri="{FF2B5EF4-FFF2-40B4-BE49-F238E27FC236}">
                <a16:creationId xmlns:a16="http://schemas.microsoft.com/office/drawing/2014/main" id="{D522ECE3-07A8-4B1B-AD69-0DA523F76C6B}"/>
              </a:ext>
            </a:extLst>
          </p:cNvPr>
          <p:cNvGraphicFramePr>
            <a:graphicFrameLocks noChangeAspect="1"/>
          </p:cNvGraphicFramePr>
          <p:nvPr>
            <p:extLst/>
          </p:nvPr>
        </p:nvGraphicFramePr>
        <p:xfrm>
          <a:off x="3302000" y="5124305"/>
          <a:ext cx="2159000" cy="381000"/>
        </p:xfrm>
        <a:graphic>
          <a:graphicData uri="http://schemas.openxmlformats.org/presentationml/2006/ole">
            <mc:AlternateContent xmlns:mc="http://schemas.openxmlformats.org/markup-compatibility/2006">
              <mc:Choice xmlns:v="urn:schemas-microsoft-com:vml" Requires="v">
                <p:oleObj spid="_x0000_s10245" name="Equation" r:id="rId9" imgW="2158920" imgH="380880" progId="Equation.DSMT4">
                  <p:embed/>
                </p:oleObj>
              </mc:Choice>
              <mc:Fallback>
                <p:oleObj name="Equation" r:id="rId9" imgW="2158920" imgH="380880" progId="Equation.DSMT4">
                  <p:embed/>
                  <p:pic>
                    <p:nvPicPr>
                      <p:cNvPr id="28" name="Object 27" descr="T sub F = 1.8 times T sub C + 32">
                        <a:extLst>
                          <a:ext uri="{FF2B5EF4-FFF2-40B4-BE49-F238E27FC236}">
                            <a16:creationId xmlns:a16="http://schemas.microsoft.com/office/drawing/2014/main" id="{D522ECE3-07A8-4B1B-AD69-0DA523F76C6B}"/>
                          </a:ext>
                        </a:extLst>
                      </p:cNvPr>
                      <p:cNvPicPr/>
                      <p:nvPr/>
                    </p:nvPicPr>
                    <p:blipFill>
                      <a:blip r:embed="rId10"/>
                      <a:stretch>
                        <a:fillRect/>
                      </a:stretch>
                    </p:blipFill>
                    <p:spPr>
                      <a:xfrm>
                        <a:off x="3302000" y="5124305"/>
                        <a:ext cx="2159000" cy="381000"/>
                      </a:xfrm>
                      <a:prstGeom prst="rect">
                        <a:avLst/>
                      </a:prstGeom>
                    </p:spPr>
                  </p:pic>
                </p:oleObj>
              </mc:Fallback>
            </mc:AlternateContent>
          </a:graphicData>
        </a:graphic>
      </p:graphicFrame>
    </p:spTree>
    <p:extLst>
      <p:ext uri="{BB962C8B-B14F-4D97-AF65-F5344CB8AC3E}">
        <p14:creationId xmlns:p14="http://schemas.microsoft.com/office/powerpoint/2010/main" val="308031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6B47-258D-4F6E-BAD8-AF2B63DB2035}"/>
              </a:ext>
            </a:extLst>
          </p:cNvPr>
          <p:cNvSpPr>
            <a:spLocks noGrp="1"/>
          </p:cNvSpPr>
          <p:nvPr>
            <p:ph type="title"/>
          </p:nvPr>
        </p:nvSpPr>
        <p:spPr/>
        <p:txBody>
          <a:bodyPr/>
          <a:lstStyle/>
          <a:p>
            <a:r>
              <a:rPr lang="en-IN" dirty="0"/>
              <a:t>Classification of Matter </a:t>
            </a:r>
            <a:r>
              <a:rPr lang="en-IN" sz="2000" b="0" dirty="0"/>
              <a:t>(2 of 2)</a:t>
            </a:r>
            <a:endParaRPr lang="en-IN" dirty="0"/>
          </a:p>
        </p:txBody>
      </p:sp>
      <p:pic>
        <p:nvPicPr>
          <p:cNvPr id="4" name="Content Placeholder 3" descr="Matter can be either a pure substance or a mixture. For long description in Notes pane, press F6.">
            <a:extLst>
              <a:ext uri="{FF2B5EF4-FFF2-40B4-BE49-F238E27FC236}">
                <a16:creationId xmlns:a16="http://schemas.microsoft.com/office/drawing/2014/main" id="{BD521C85-7434-48F1-9332-549B24BB9EB5}"/>
              </a:ext>
            </a:extLst>
          </p:cNvPr>
          <p:cNvPicPr>
            <a:picLocks noGrp="1" noChangeAspect="1"/>
          </p:cNvPicPr>
          <p:nvPr>
            <p:ph sz="quarter" idx="13"/>
          </p:nvPr>
        </p:nvPicPr>
        <p:blipFill>
          <a:blip r:embed="rId3"/>
          <a:stretch>
            <a:fillRect/>
          </a:stretch>
        </p:blipFill>
        <p:spPr>
          <a:xfrm>
            <a:off x="457200" y="2032731"/>
            <a:ext cx="8229600" cy="3514850"/>
          </a:xfrm>
          <a:prstGeom prst="rect">
            <a:avLst/>
          </a:prstGeom>
        </p:spPr>
      </p:pic>
    </p:spTree>
    <p:extLst>
      <p:ext uri="{BB962C8B-B14F-4D97-AF65-F5344CB8AC3E}">
        <p14:creationId xmlns:p14="http://schemas.microsoft.com/office/powerpoint/2010/main" val="4260562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Solving a Temperature Problem </a:t>
            </a:r>
            <a:r>
              <a:rPr lang="en-IN" sz="2000" b="0" dirty="0"/>
              <a:t>(2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52092"/>
            <a:ext cx="6442517" cy="409443"/>
          </a:xfrm>
        </p:spPr>
        <p:txBody>
          <a:bodyPr/>
          <a:lstStyle/>
          <a:p>
            <a:pPr marL="432" indent="0">
              <a:buNone/>
            </a:pPr>
            <a:r>
              <a:rPr lang="en-IN" sz="2400" b="1" dirty="0"/>
              <a:t>Example:</a:t>
            </a:r>
            <a:r>
              <a:rPr lang="en-IN" sz="2400" dirty="0"/>
              <a:t> The typical temperature in a room is</a:t>
            </a:r>
          </a:p>
        </p:txBody>
      </p:sp>
      <p:graphicFrame>
        <p:nvGraphicFramePr>
          <p:cNvPr id="23" name="Object 22" descr="21 degrees Celsius">
            <a:extLst>
              <a:ext uri="{FF2B5EF4-FFF2-40B4-BE49-F238E27FC236}">
                <a16:creationId xmlns:a16="http://schemas.microsoft.com/office/drawing/2014/main" id="{8591A016-1FB3-4843-B3C7-CB556AA7D5FD}"/>
              </a:ext>
            </a:extLst>
          </p:cNvPr>
          <p:cNvGraphicFramePr>
            <a:graphicFrameLocks noChangeAspect="1"/>
          </p:cNvGraphicFramePr>
          <p:nvPr>
            <p:extLst/>
          </p:nvPr>
        </p:nvGraphicFramePr>
        <p:xfrm>
          <a:off x="6973670" y="1603682"/>
          <a:ext cx="740410" cy="279400"/>
        </p:xfrm>
        <a:graphic>
          <a:graphicData uri="http://schemas.openxmlformats.org/presentationml/2006/ole">
            <mc:AlternateContent xmlns:mc="http://schemas.openxmlformats.org/markup-compatibility/2006">
              <mc:Choice xmlns:v="urn:schemas-microsoft-com:vml" Requires="v">
                <p:oleObj spid="_x0000_s11266" name="Equation" r:id="rId3" imgW="672840" imgH="253800" progId="Equation.DSMT4">
                  <p:embed/>
                </p:oleObj>
              </mc:Choice>
              <mc:Fallback>
                <p:oleObj name="Equation" r:id="rId3" imgW="672840" imgH="253800" progId="Equation.DSMT4">
                  <p:embed/>
                  <p:pic>
                    <p:nvPicPr>
                      <p:cNvPr id="23" name="Object 22" descr="21 degrees Celsius">
                        <a:extLst>
                          <a:ext uri="{FF2B5EF4-FFF2-40B4-BE49-F238E27FC236}">
                            <a16:creationId xmlns:a16="http://schemas.microsoft.com/office/drawing/2014/main" id="{8591A016-1FB3-4843-B3C7-CB556AA7D5FD}"/>
                          </a:ext>
                        </a:extLst>
                      </p:cNvPr>
                      <p:cNvPicPr/>
                      <p:nvPr/>
                    </p:nvPicPr>
                    <p:blipFill>
                      <a:blip r:embed="rId4"/>
                      <a:stretch>
                        <a:fillRect/>
                      </a:stretch>
                    </p:blipFill>
                    <p:spPr>
                      <a:xfrm>
                        <a:off x="6973670" y="1603682"/>
                        <a:ext cx="740410"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7863531" y="1542366"/>
            <a:ext cx="882263" cy="433918"/>
          </a:xfrm>
        </p:spPr>
        <p:txBody>
          <a:bodyPr/>
          <a:lstStyle/>
          <a:p>
            <a:pPr marL="432" indent="0">
              <a:buNone/>
            </a:pPr>
            <a:r>
              <a:rPr lang="en-IN" sz="2400" dirty="0"/>
              <a:t>What</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040864"/>
            <a:ext cx="5869858" cy="407369"/>
          </a:xfrm>
        </p:spPr>
        <p:txBody>
          <a:bodyPr/>
          <a:lstStyle/>
          <a:p>
            <a:pPr marL="432" indent="0">
              <a:buNone/>
            </a:pPr>
            <a:r>
              <a:rPr lang="en-IN" sz="2400" dirty="0"/>
              <a:t>is that temperature in degrees Fahrenheit?</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571242"/>
            <a:ext cx="7937807" cy="761893"/>
          </a:xfrm>
        </p:spPr>
        <p:txBody>
          <a:bodyPr/>
          <a:lstStyle/>
          <a:p>
            <a:pPr marL="1141413" indent="-1141413">
              <a:buNone/>
            </a:pPr>
            <a:r>
              <a:rPr lang="en-IN" sz="2400" b="1" dirty="0"/>
              <a:t>Step 3</a:t>
            </a:r>
            <a:r>
              <a:rPr lang="en-IN" sz="2400" dirty="0"/>
              <a:t> Substitute in the known values and calculate the new temperature.</a:t>
            </a:r>
          </a:p>
        </p:txBody>
      </p:sp>
      <p:graphicFrame>
        <p:nvGraphicFramePr>
          <p:cNvPr id="18" name="Object 17" descr="T sub F = 1.8 times 21 + 32">
            <a:extLst>
              <a:ext uri="{FF2B5EF4-FFF2-40B4-BE49-F238E27FC236}">
                <a16:creationId xmlns:a16="http://schemas.microsoft.com/office/drawing/2014/main" id="{CDA7CC5F-75E2-48F6-8D62-3F77E752A057}"/>
              </a:ext>
            </a:extLst>
          </p:cNvPr>
          <p:cNvGraphicFramePr>
            <a:graphicFrameLocks noChangeAspect="1"/>
          </p:cNvGraphicFramePr>
          <p:nvPr>
            <p:extLst/>
          </p:nvPr>
        </p:nvGraphicFramePr>
        <p:xfrm>
          <a:off x="1328420" y="3611034"/>
          <a:ext cx="2067560" cy="419100"/>
        </p:xfrm>
        <a:graphic>
          <a:graphicData uri="http://schemas.openxmlformats.org/presentationml/2006/ole">
            <mc:AlternateContent xmlns:mc="http://schemas.openxmlformats.org/markup-compatibility/2006">
              <mc:Choice xmlns:v="urn:schemas-microsoft-com:vml" Requires="v">
                <p:oleObj spid="_x0000_s11267" name="Equation" r:id="rId5" imgW="1879560" imgH="380880" progId="Equation.DSMT4">
                  <p:embed/>
                </p:oleObj>
              </mc:Choice>
              <mc:Fallback>
                <p:oleObj name="Equation" r:id="rId5" imgW="1879560" imgH="380880" progId="Equation.DSMT4">
                  <p:embed/>
                  <p:pic>
                    <p:nvPicPr>
                      <p:cNvPr id="18" name="Object 17" descr="T sub F = 1.8 times 21 + 32">
                        <a:extLst>
                          <a:ext uri="{FF2B5EF4-FFF2-40B4-BE49-F238E27FC236}">
                            <a16:creationId xmlns:a16="http://schemas.microsoft.com/office/drawing/2014/main" id="{CDA7CC5F-75E2-48F6-8D62-3F77E752A057}"/>
                          </a:ext>
                        </a:extLst>
                      </p:cNvPr>
                      <p:cNvPicPr/>
                      <p:nvPr/>
                    </p:nvPicPr>
                    <p:blipFill>
                      <a:blip r:embed="rId6"/>
                      <a:stretch>
                        <a:fillRect/>
                      </a:stretch>
                    </p:blipFill>
                    <p:spPr>
                      <a:xfrm>
                        <a:off x="1328420" y="3611034"/>
                        <a:ext cx="2067560" cy="4191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441794" y="3657231"/>
            <a:ext cx="3374852" cy="391032"/>
          </a:xfrm>
        </p:spPr>
        <p:txBody>
          <a:bodyPr/>
          <a:lstStyle/>
          <a:p>
            <a:pPr marL="432" indent="0">
              <a:buNone/>
            </a:pPr>
            <a:r>
              <a:rPr lang="en-IN" sz="2400" dirty="0"/>
              <a:t>1.8 is exact; 32 is exact</a:t>
            </a:r>
          </a:p>
        </p:txBody>
      </p:sp>
      <p:graphicFrame>
        <p:nvGraphicFramePr>
          <p:cNvPr id="25" name="Object 24" descr="T sub F = 38 + 32 = 70 degrees Fahrenheit">
            <a:extLst>
              <a:ext uri="{FF2B5EF4-FFF2-40B4-BE49-F238E27FC236}">
                <a16:creationId xmlns:a16="http://schemas.microsoft.com/office/drawing/2014/main" id="{31D73251-B1DF-4548-8C58-30E6B8B88985}"/>
              </a:ext>
            </a:extLst>
          </p:cNvPr>
          <p:cNvGraphicFramePr>
            <a:graphicFrameLocks noChangeAspect="1"/>
          </p:cNvGraphicFramePr>
          <p:nvPr>
            <p:extLst/>
          </p:nvPr>
        </p:nvGraphicFramePr>
        <p:xfrm>
          <a:off x="1328420" y="4637609"/>
          <a:ext cx="2459037" cy="363538"/>
        </p:xfrm>
        <a:graphic>
          <a:graphicData uri="http://schemas.openxmlformats.org/presentationml/2006/ole">
            <mc:AlternateContent xmlns:mc="http://schemas.openxmlformats.org/markup-compatibility/2006">
              <mc:Choice xmlns:v="urn:schemas-microsoft-com:vml" Requires="v">
                <p:oleObj spid="_x0000_s11268" name="Equation" r:id="rId7" imgW="2234880" imgH="330120" progId="Equation.DSMT4">
                  <p:embed/>
                </p:oleObj>
              </mc:Choice>
              <mc:Fallback>
                <p:oleObj name="Equation" r:id="rId7" imgW="2234880" imgH="330120" progId="Equation.DSMT4">
                  <p:embed/>
                  <p:pic>
                    <p:nvPicPr>
                      <p:cNvPr id="25" name="Object 24" descr="T sub F = 38 + 32 = 70 degrees Fahrenheit">
                        <a:extLst>
                          <a:ext uri="{FF2B5EF4-FFF2-40B4-BE49-F238E27FC236}">
                            <a16:creationId xmlns:a16="http://schemas.microsoft.com/office/drawing/2014/main" id="{31D73251-B1DF-4548-8C58-30E6B8B88985}"/>
                          </a:ext>
                        </a:extLst>
                      </p:cNvPr>
                      <p:cNvPicPr/>
                      <p:nvPr/>
                    </p:nvPicPr>
                    <p:blipFill>
                      <a:blip r:embed="rId8"/>
                      <a:stretch>
                        <a:fillRect/>
                      </a:stretch>
                    </p:blipFill>
                    <p:spPr>
                      <a:xfrm>
                        <a:off x="1328420" y="4637609"/>
                        <a:ext cx="2459037" cy="363538"/>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CB00263C-5C8E-4ED5-927C-4A71422ACEE9}"/>
              </a:ext>
            </a:extLst>
          </p:cNvPr>
          <p:cNvSpPr>
            <a:spLocks noGrp="1"/>
          </p:cNvSpPr>
          <p:nvPr>
            <p:ph sz="quarter" idx="21"/>
          </p:nvPr>
        </p:nvSpPr>
        <p:spPr>
          <a:xfrm>
            <a:off x="4428795" y="4543456"/>
            <a:ext cx="3730239" cy="410695"/>
          </a:xfrm>
        </p:spPr>
        <p:txBody>
          <a:bodyPr/>
          <a:lstStyle/>
          <a:p>
            <a:pPr marL="432" indent="0">
              <a:buNone/>
            </a:pPr>
            <a:r>
              <a:rPr lang="en-IN" sz="2400" dirty="0"/>
              <a:t>Answer to the ones place</a:t>
            </a:r>
          </a:p>
        </p:txBody>
      </p:sp>
    </p:spTree>
    <p:extLst>
      <p:ext uri="{BB962C8B-B14F-4D97-AF65-F5344CB8AC3E}">
        <p14:creationId xmlns:p14="http://schemas.microsoft.com/office/powerpoint/2010/main" val="3189441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Kelvin Temperature Scale</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7" y="1566840"/>
            <a:ext cx="7194685" cy="409443"/>
          </a:xfrm>
        </p:spPr>
        <p:txBody>
          <a:bodyPr/>
          <a:lstStyle/>
          <a:p>
            <a:pPr marL="432" indent="0">
              <a:buNone/>
            </a:pPr>
            <a:r>
              <a:rPr lang="en-IN" sz="2400" dirty="0"/>
              <a:t>Scientists have learned that the coldest temperature</a:t>
            </a:r>
          </a:p>
        </p:txBody>
      </p:sp>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459728" y="2039801"/>
            <a:ext cx="1575549" cy="412552"/>
          </a:xfrm>
        </p:spPr>
        <p:txBody>
          <a:bodyPr/>
          <a:lstStyle/>
          <a:p>
            <a:pPr marL="432" indent="0">
              <a:buNone/>
            </a:pPr>
            <a:r>
              <a:rPr lang="en-IN" sz="2400" dirty="0"/>
              <a:t>possible is</a:t>
            </a:r>
          </a:p>
        </p:txBody>
      </p:sp>
      <p:graphicFrame>
        <p:nvGraphicFramePr>
          <p:cNvPr id="23" name="Object 22" descr="negative 273 degrees Celsius">
            <a:extLst>
              <a:ext uri="{FF2B5EF4-FFF2-40B4-BE49-F238E27FC236}">
                <a16:creationId xmlns:a16="http://schemas.microsoft.com/office/drawing/2014/main" id="{55A916FB-1D58-407C-B22A-1B42251816BB}"/>
              </a:ext>
            </a:extLst>
          </p:cNvPr>
          <p:cNvGraphicFramePr>
            <a:graphicFrameLocks noChangeAspect="1"/>
          </p:cNvGraphicFramePr>
          <p:nvPr>
            <p:extLst/>
          </p:nvPr>
        </p:nvGraphicFramePr>
        <p:xfrm>
          <a:off x="2105747" y="2099541"/>
          <a:ext cx="1104900" cy="279400"/>
        </p:xfrm>
        <a:graphic>
          <a:graphicData uri="http://schemas.openxmlformats.org/presentationml/2006/ole">
            <mc:AlternateContent xmlns:mc="http://schemas.openxmlformats.org/markup-compatibility/2006">
              <mc:Choice xmlns:v="urn:schemas-microsoft-com:vml" Requires="v">
                <p:oleObj spid="_x0000_s12290" name="Equation" r:id="rId3" imgW="1002960" imgH="253800" progId="Equation.DSMT4">
                  <p:embed/>
                </p:oleObj>
              </mc:Choice>
              <mc:Fallback>
                <p:oleObj name="Equation" r:id="rId3" imgW="1002960" imgH="253800" progId="Equation.DSMT4">
                  <p:embed/>
                  <p:pic>
                    <p:nvPicPr>
                      <p:cNvPr id="23" name="Object 22" descr="negative 273 degrees Celsius">
                        <a:extLst>
                          <a:ext uri="{FF2B5EF4-FFF2-40B4-BE49-F238E27FC236}">
                            <a16:creationId xmlns:a16="http://schemas.microsoft.com/office/drawing/2014/main" id="{55A916FB-1D58-407C-B22A-1B42251816BB}"/>
                          </a:ext>
                        </a:extLst>
                      </p:cNvPr>
                      <p:cNvPicPr/>
                      <p:nvPr/>
                    </p:nvPicPr>
                    <p:blipFill>
                      <a:blip r:embed="rId4"/>
                      <a:stretch>
                        <a:fillRect/>
                      </a:stretch>
                    </p:blipFill>
                    <p:spPr>
                      <a:xfrm>
                        <a:off x="2105747" y="2099541"/>
                        <a:ext cx="110490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3333135" y="2040866"/>
            <a:ext cx="4689987" cy="407369"/>
          </a:xfrm>
        </p:spPr>
        <p:txBody>
          <a:bodyPr/>
          <a:lstStyle/>
          <a:p>
            <a:pPr marL="432" indent="0">
              <a:buNone/>
            </a:pPr>
            <a:r>
              <a:rPr lang="en-IN" sz="2400" dirty="0"/>
              <a:t>On the </a:t>
            </a:r>
            <a:r>
              <a:rPr lang="en-IN" sz="2400" b="1" dirty="0"/>
              <a:t>Kelvin</a:t>
            </a:r>
            <a:r>
              <a:rPr lang="en-IN" sz="2400" dirty="0"/>
              <a:t> scale, this is called</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497501"/>
            <a:ext cx="8203278" cy="2664434"/>
          </a:xfrm>
        </p:spPr>
        <p:txBody>
          <a:bodyPr/>
          <a:lstStyle/>
          <a:p>
            <a:pPr marL="432" indent="0">
              <a:buNone/>
            </a:pPr>
            <a:r>
              <a:rPr lang="en-IN" sz="2400" b="1" dirty="0"/>
              <a:t>absolute zero</a:t>
            </a:r>
            <a:r>
              <a:rPr lang="en-IN" sz="2400" dirty="0"/>
              <a:t> and is represented as 0 K</a:t>
            </a:r>
            <a:r>
              <a:rPr lang="en-IN" sz="100" dirty="0">
                <a:solidFill>
                  <a:schemeClr val="bg1"/>
                </a:solidFill>
              </a:rPr>
              <a:t>elvin</a:t>
            </a:r>
            <a:r>
              <a:rPr lang="en-IN" sz="2400" dirty="0"/>
              <a:t>.</a:t>
            </a:r>
          </a:p>
          <a:p>
            <a:pPr marL="432" indent="0">
              <a:buNone/>
            </a:pPr>
            <a:r>
              <a:rPr lang="en-IN" sz="2400" dirty="0"/>
              <a:t>The Kelvin scale has</a:t>
            </a:r>
          </a:p>
          <a:p>
            <a:r>
              <a:rPr lang="en-IN" sz="2400" dirty="0"/>
              <a:t>units called kelvins (K)</a:t>
            </a:r>
          </a:p>
          <a:p>
            <a:r>
              <a:rPr lang="en-IN" sz="2400" dirty="0"/>
              <a:t>no degree symbol in front of K</a:t>
            </a:r>
            <a:r>
              <a:rPr lang="en-IN" sz="100" dirty="0">
                <a:solidFill>
                  <a:schemeClr val="bg1"/>
                </a:solidFill>
              </a:rPr>
              <a:t>elvin</a:t>
            </a:r>
            <a:r>
              <a:rPr lang="en-IN" sz="2400" dirty="0"/>
              <a:t> to represent temperature</a:t>
            </a:r>
          </a:p>
          <a:p>
            <a:r>
              <a:rPr lang="en-IN" sz="2400" dirty="0"/>
              <a:t>no negative temperatures</a:t>
            </a:r>
          </a:p>
        </p:txBody>
      </p:sp>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54025" y="5249819"/>
            <a:ext cx="4486685" cy="398813"/>
          </a:xfrm>
        </p:spPr>
        <p:txBody>
          <a:bodyPr/>
          <a:lstStyle/>
          <a:p>
            <a:r>
              <a:rPr lang="en-IN" sz="2400" dirty="0"/>
              <a:t>the same size units as Celsius</a:t>
            </a:r>
          </a:p>
        </p:txBody>
      </p:sp>
      <p:graphicFrame>
        <p:nvGraphicFramePr>
          <p:cNvPr id="24" name="Object 23" descr="1 kelvin = 1 degrees Celsius">
            <a:extLst>
              <a:ext uri="{FF2B5EF4-FFF2-40B4-BE49-F238E27FC236}">
                <a16:creationId xmlns:a16="http://schemas.microsoft.com/office/drawing/2014/main" id="{63AFC601-03D3-4D6E-8B19-99C37FF8E5E5}"/>
              </a:ext>
            </a:extLst>
          </p:cNvPr>
          <p:cNvGraphicFramePr>
            <a:graphicFrameLocks noChangeAspect="1"/>
          </p:cNvGraphicFramePr>
          <p:nvPr>
            <p:extLst/>
          </p:nvPr>
        </p:nvGraphicFramePr>
        <p:xfrm>
          <a:off x="5070433" y="5315289"/>
          <a:ext cx="1215390" cy="279400"/>
        </p:xfrm>
        <a:graphic>
          <a:graphicData uri="http://schemas.openxmlformats.org/presentationml/2006/ole">
            <mc:AlternateContent xmlns:mc="http://schemas.openxmlformats.org/markup-compatibility/2006">
              <mc:Choice xmlns:v="urn:schemas-microsoft-com:vml" Requires="v">
                <p:oleObj spid="_x0000_s12291" name="Equation" r:id="rId5" imgW="1104840" imgH="253800" progId="Equation.DSMT4">
                  <p:embed/>
                </p:oleObj>
              </mc:Choice>
              <mc:Fallback>
                <p:oleObj name="Equation" r:id="rId5" imgW="1104840" imgH="253800" progId="Equation.DSMT4">
                  <p:embed/>
                  <p:pic>
                    <p:nvPicPr>
                      <p:cNvPr id="24" name="Object 23" descr="1 kelvin = 1 degrees Celsius">
                        <a:extLst>
                          <a:ext uri="{FF2B5EF4-FFF2-40B4-BE49-F238E27FC236}">
                            <a16:creationId xmlns:a16="http://schemas.microsoft.com/office/drawing/2014/main" id="{63AFC601-03D3-4D6E-8B19-99C37FF8E5E5}"/>
                          </a:ext>
                        </a:extLst>
                      </p:cNvPr>
                      <p:cNvPicPr/>
                      <p:nvPr/>
                    </p:nvPicPr>
                    <p:blipFill>
                      <a:blip r:embed="rId6"/>
                      <a:stretch>
                        <a:fillRect/>
                      </a:stretch>
                    </p:blipFill>
                    <p:spPr>
                      <a:xfrm>
                        <a:off x="5070433" y="5315289"/>
                        <a:ext cx="1215390" cy="279400"/>
                      </a:xfrm>
                      <a:prstGeom prst="rect">
                        <a:avLst/>
                      </a:prstGeom>
                    </p:spPr>
                  </p:pic>
                </p:oleObj>
              </mc:Fallback>
            </mc:AlternateContent>
          </a:graphicData>
        </a:graphic>
      </p:graphicFrame>
      <p:graphicFrame>
        <p:nvGraphicFramePr>
          <p:cNvPr id="25" name="Object 24" descr="Temperature equation to obtain kelvins. T sub K = T sub C + 273.">
            <a:extLst>
              <a:ext uri="{FF2B5EF4-FFF2-40B4-BE49-F238E27FC236}">
                <a16:creationId xmlns:a16="http://schemas.microsoft.com/office/drawing/2014/main" id="{933A90D1-AE1E-42EE-A708-07F38E97419D}"/>
              </a:ext>
            </a:extLst>
          </p:cNvPr>
          <p:cNvGraphicFramePr>
            <a:graphicFrameLocks noChangeAspect="1"/>
          </p:cNvGraphicFramePr>
          <p:nvPr>
            <p:extLst/>
          </p:nvPr>
        </p:nvGraphicFramePr>
        <p:xfrm>
          <a:off x="1092200" y="5932632"/>
          <a:ext cx="6959600" cy="346075"/>
        </p:xfrm>
        <a:graphic>
          <a:graphicData uri="http://schemas.openxmlformats.org/presentationml/2006/ole">
            <mc:AlternateContent xmlns:mc="http://schemas.openxmlformats.org/markup-compatibility/2006">
              <mc:Choice xmlns:v="urn:schemas-microsoft-com:vml" Requires="v">
                <p:oleObj spid="_x0000_s12292" name="Equation" r:id="rId7" imgW="7657920" imgH="380880" progId="Equation.DSMT4">
                  <p:embed/>
                </p:oleObj>
              </mc:Choice>
              <mc:Fallback>
                <p:oleObj name="Equation" r:id="rId7" imgW="7657920" imgH="380880" progId="Equation.DSMT4">
                  <p:embed/>
                  <p:pic>
                    <p:nvPicPr>
                      <p:cNvPr id="25" name="Object 24" descr="Temperature equation to obtain kelvins. T sub K = T sub C + 273.">
                        <a:extLst>
                          <a:ext uri="{FF2B5EF4-FFF2-40B4-BE49-F238E27FC236}">
                            <a16:creationId xmlns:a16="http://schemas.microsoft.com/office/drawing/2014/main" id="{933A90D1-AE1E-42EE-A708-07F38E97419D}"/>
                          </a:ext>
                        </a:extLst>
                      </p:cNvPr>
                      <p:cNvPicPr/>
                      <p:nvPr/>
                    </p:nvPicPr>
                    <p:blipFill>
                      <a:blip r:embed="rId8"/>
                      <a:stretch>
                        <a:fillRect/>
                      </a:stretch>
                    </p:blipFill>
                    <p:spPr>
                      <a:xfrm>
                        <a:off x="1092200" y="5932632"/>
                        <a:ext cx="6959600" cy="346075"/>
                      </a:xfrm>
                      <a:prstGeom prst="rect">
                        <a:avLst/>
                      </a:prstGeom>
                    </p:spPr>
                  </p:pic>
                </p:oleObj>
              </mc:Fallback>
            </mc:AlternateContent>
          </a:graphicData>
        </a:graphic>
      </p:graphicFrame>
    </p:spTree>
    <p:extLst>
      <p:ext uri="{BB962C8B-B14F-4D97-AF65-F5344CB8AC3E}">
        <p14:creationId xmlns:p14="http://schemas.microsoft.com/office/powerpoint/2010/main" val="2038979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9" y="1552092"/>
            <a:ext cx="5041420" cy="409443"/>
          </a:xfrm>
        </p:spPr>
        <p:txBody>
          <a:bodyPr/>
          <a:lstStyle/>
          <a:p>
            <a:pPr marL="432" indent="0">
              <a:buNone/>
            </a:pPr>
            <a:r>
              <a:rPr lang="en-IN" sz="2400" dirty="0"/>
              <a:t>What is normal body temperature of</a:t>
            </a:r>
          </a:p>
        </p:txBody>
      </p:sp>
      <p:graphicFrame>
        <p:nvGraphicFramePr>
          <p:cNvPr id="23" name="Object 22" descr="37 degrees Celsius">
            <a:extLst>
              <a:ext uri="{FF2B5EF4-FFF2-40B4-BE49-F238E27FC236}">
                <a16:creationId xmlns:a16="http://schemas.microsoft.com/office/drawing/2014/main" id="{8591A016-1FB3-4843-B3C7-CB556AA7D5FD}"/>
              </a:ext>
            </a:extLst>
          </p:cNvPr>
          <p:cNvGraphicFramePr>
            <a:graphicFrameLocks noChangeAspect="1"/>
          </p:cNvGraphicFramePr>
          <p:nvPr>
            <p:extLst/>
          </p:nvPr>
        </p:nvGraphicFramePr>
        <p:xfrm>
          <a:off x="5555993" y="1603375"/>
          <a:ext cx="712787" cy="279400"/>
        </p:xfrm>
        <a:graphic>
          <a:graphicData uri="http://schemas.openxmlformats.org/presentationml/2006/ole">
            <mc:AlternateContent xmlns:mc="http://schemas.openxmlformats.org/markup-compatibility/2006">
              <mc:Choice xmlns:v="urn:schemas-microsoft-com:vml" Requires="v">
                <p:oleObj spid="_x0000_s13314" name="Equation" r:id="rId3" imgW="647640" imgH="253800" progId="Equation.DSMT4">
                  <p:embed/>
                </p:oleObj>
              </mc:Choice>
              <mc:Fallback>
                <p:oleObj name="Equation" r:id="rId3" imgW="647640" imgH="253800" progId="Equation.DSMT4">
                  <p:embed/>
                  <p:pic>
                    <p:nvPicPr>
                      <p:cNvPr id="23" name="Object 22" descr="37 degrees Celsius">
                        <a:extLst>
                          <a:ext uri="{FF2B5EF4-FFF2-40B4-BE49-F238E27FC236}">
                            <a16:creationId xmlns:a16="http://schemas.microsoft.com/office/drawing/2014/main" id="{8591A016-1FB3-4843-B3C7-CB556AA7D5FD}"/>
                          </a:ext>
                        </a:extLst>
                      </p:cNvPr>
                      <p:cNvPicPr/>
                      <p:nvPr/>
                    </p:nvPicPr>
                    <p:blipFill>
                      <a:blip r:embed="rId4"/>
                      <a:stretch>
                        <a:fillRect/>
                      </a:stretch>
                    </p:blipFill>
                    <p:spPr>
                      <a:xfrm>
                        <a:off x="5555993" y="1603375"/>
                        <a:ext cx="712787"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6430298" y="1542366"/>
            <a:ext cx="1622322" cy="419169"/>
          </a:xfrm>
        </p:spPr>
        <p:txBody>
          <a:bodyPr/>
          <a:lstStyle/>
          <a:p>
            <a:pPr marL="432" indent="0">
              <a:buNone/>
            </a:pPr>
            <a:r>
              <a:rPr lang="en-IN" sz="2400" dirty="0"/>
              <a:t>in kelvins?</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040864"/>
            <a:ext cx="5869858" cy="2177175"/>
          </a:xfrm>
        </p:spPr>
        <p:txBody>
          <a:bodyPr/>
          <a:lstStyle/>
          <a:p>
            <a:pPr marL="432" indent="0">
              <a:buNone/>
            </a:pPr>
            <a:r>
              <a:rPr lang="en-IN" sz="2400" dirty="0">
                <a:solidFill>
                  <a:schemeClr val="tx2"/>
                </a:solidFill>
              </a:rPr>
              <a:t>A. </a:t>
            </a:r>
            <a:r>
              <a:rPr lang="en-IN" sz="2400" dirty="0"/>
              <a:t>236 K</a:t>
            </a:r>
            <a:r>
              <a:rPr lang="en-IN" sz="100" dirty="0">
                <a:solidFill>
                  <a:schemeClr val="bg1"/>
                </a:solidFill>
              </a:rPr>
              <a:t>elvin</a:t>
            </a:r>
          </a:p>
          <a:p>
            <a:pPr marL="432" indent="0">
              <a:buNone/>
            </a:pPr>
            <a:r>
              <a:rPr lang="en-IN" sz="2400" dirty="0">
                <a:solidFill>
                  <a:schemeClr val="tx2"/>
                </a:solidFill>
              </a:rPr>
              <a:t>B. </a:t>
            </a:r>
            <a:r>
              <a:rPr lang="en-IN" sz="2400" dirty="0"/>
              <a:t>310 K</a:t>
            </a:r>
            <a:r>
              <a:rPr lang="en-IN" sz="100" dirty="0">
                <a:solidFill>
                  <a:schemeClr val="bg1"/>
                </a:solidFill>
              </a:rPr>
              <a:t>elvin</a:t>
            </a:r>
          </a:p>
          <a:p>
            <a:pPr marL="432" indent="0">
              <a:buNone/>
            </a:pPr>
            <a:r>
              <a:rPr lang="en-IN" sz="2400" dirty="0">
                <a:solidFill>
                  <a:schemeClr val="tx2"/>
                </a:solidFill>
              </a:rPr>
              <a:t>C. </a:t>
            </a:r>
            <a:r>
              <a:rPr lang="en-IN" sz="2400" dirty="0"/>
              <a:t>342 K</a:t>
            </a:r>
            <a:r>
              <a:rPr lang="en-IN" sz="100" dirty="0">
                <a:solidFill>
                  <a:schemeClr val="bg1"/>
                </a:solidFill>
              </a:rPr>
              <a:t>elvin</a:t>
            </a:r>
          </a:p>
          <a:p>
            <a:pPr marL="432" indent="0">
              <a:buNone/>
            </a:pPr>
            <a:r>
              <a:rPr lang="en-IN" sz="2400" dirty="0">
                <a:solidFill>
                  <a:schemeClr val="tx2"/>
                </a:solidFill>
              </a:rPr>
              <a:t>D. </a:t>
            </a:r>
            <a:r>
              <a:rPr lang="en-IN" sz="2400" dirty="0"/>
              <a:t>98.0 K</a:t>
            </a:r>
            <a:r>
              <a:rPr lang="en-IN" sz="100" dirty="0">
                <a:solidFill>
                  <a:schemeClr val="bg1"/>
                </a:solidFill>
              </a:rPr>
              <a:t>elvin</a:t>
            </a:r>
          </a:p>
        </p:txBody>
      </p:sp>
    </p:spTree>
    <p:extLst>
      <p:ext uri="{BB962C8B-B14F-4D97-AF65-F5344CB8AC3E}">
        <p14:creationId xmlns:p14="http://schemas.microsoft.com/office/powerpoint/2010/main" val="305715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2 </a:t>
            </a:r>
            <a:r>
              <a:rPr lang="en-IN" sz="2000" b="0" dirty="0"/>
              <a:t>(1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9" y="1552092"/>
            <a:ext cx="4982426" cy="409443"/>
          </a:xfrm>
        </p:spPr>
        <p:txBody>
          <a:bodyPr/>
          <a:lstStyle/>
          <a:p>
            <a:pPr marL="432" indent="0">
              <a:buNone/>
            </a:pPr>
            <a:r>
              <a:rPr lang="en-IN" sz="2400" dirty="0"/>
              <a:t>What is normal body temperature of</a:t>
            </a:r>
          </a:p>
        </p:txBody>
      </p:sp>
      <p:graphicFrame>
        <p:nvGraphicFramePr>
          <p:cNvPr id="23" name="Object 22" descr="37 degrees Celsius">
            <a:extLst>
              <a:ext uri="{FF2B5EF4-FFF2-40B4-BE49-F238E27FC236}">
                <a16:creationId xmlns:a16="http://schemas.microsoft.com/office/drawing/2014/main" id="{8591A016-1FB3-4843-B3C7-CB556AA7D5FD}"/>
              </a:ext>
            </a:extLst>
          </p:cNvPr>
          <p:cNvGraphicFramePr>
            <a:graphicFrameLocks noChangeAspect="1"/>
          </p:cNvGraphicFramePr>
          <p:nvPr>
            <p:extLst/>
          </p:nvPr>
        </p:nvGraphicFramePr>
        <p:xfrm>
          <a:off x="5555996" y="1603375"/>
          <a:ext cx="712787" cy="279400"/>
        </p:xfrm>
        <a:graphic>
          <a:graphicData uri="http://schemas.openxmlformats.org/presentationml/2006/ole">
            <mc:AlternateContent xmlns:mc="http://schemas.openxmlformats.org/markup-compatibility/2006">
              <mc:Choice xmlns:v="urn:schemas-microsoft-com:vml" Requires="v">
                <p:oleObj spid="_x0000_s14338" name="Equation" r:id="rId3" imgW="647640" imgH="253800" progId="Equation.DSMT4">
                  <p:embed/>
                </p:oleObj>
              </mc:Choice>
              <mc:Fallback>
                <p:oleObj name="Equation" r:id="rId3" imgW="647640" imgH="253800" progId="Equation.DSMT4">
                  <p:embed/>
                  <p:pic>
                    <p:nvPicPr>
                      <p:cNvPr id="23" name="Object 22" descr="37 degrees Celsius">
                        <a:extLst>
                          <a:ext uri="{FF2B5EF4-FFF2-40B4-BE49-F238E27FC236}">
                            <a16:creationId xmlns:a16="http://schemas.microsoft.com/office/drawing/2014/main" id="{8591A016-1FB3-4843-B3C7-CB556AA7D5FD}"/>
                          </a:ext>
                        </a:extLst>
                      </p:cNvPr>
                      <p:cNvPicPr/>
                      <p:nvPr/>
                    </p:nvPicPr>
                    <p:blipFill>
                      <a:blip r:embed="rId4"/>
                      <a:stretch>
                        <a:fillRect/>
                      </a:stretch>
                    </p:blipFill>
                    <p:spPr>
                      <a:xfrm>
                        <a:off x="5555996" y="1603375"/>
                        <a:ext cx="712787"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6430297" y="1542366"/>
            <a:ext cx="1592824" cy="419169"/>
          </a:xfrm>
        </p:spPr>
        <p:txBody>
          <a:bodyPr/>
          <a:lstStyle/>
          <a:p>
            <a:pPr marL="432" indent="0">
              <a:buNone/>
            </a:pPr>
            <a:r>
              <a:rPr lang="en-IN" sz="2400" dirty="0"/>
              <a:t>in kelvins?</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335269"/>
            <a:ext cx="6861175" cy="422679"/>
          </a:xfrm>
        </p:spPr>
        <p:txBody>
          <a:bodyPr/>
          <a:lstStyle/>
          <a:p>
            <a:pPr marL="432" indent="0">
              <a:buNone/>
            </a:pPr>
            <a:r>
              <a:rPr lang="en-IN" sz="2400" b="1" dirty="0"/>
              <a:t>Step 1 State the given and needed quantities.</a:t>
            </a:r>
          </a:p>
        </p:txBody>
      </p:sp>
      <p:graphicFrame>
        <p:nvGraphicFramePr>
          <p:cNvPr id="24" name="Table 24">
            <a:extLst>
              <a:ext uri="{FF2B5EF4-FFF2-40B4-BE49-F238E27FC236}">
                <a16:creationId xmlns:a16="http://schemas.microsoft.com/office/drawing/2014/main" id="{185D3F9F-8BD2-4EB4-A294-74D0CCF96D88}"/>
              </a:ext>
            </a:extLst>
          </p:cNvPr>
          <p:cNvGraphicFramePr>
            <a:graphicFrameLocks noGrp="1"/>
          </p:cNvGraphicFramePr>
          <p:nvPr>
            <p:ph sz="quarter" idx="18"/>
            <p:extLst/>
          </p:nvPr>
        </p:nvGraphicFramePr>
        <p:xfrm>
          <a:off x="648929" y="3311241"/>
          <a:ext cx="7654413" cy="741680"/>
        </p:xfrm>
        <a:graphic>
          <a:graphicData uri="http://schemas.openxmlformats.org/drawingml/2006/table">
            <a:tbl>
              <a:tblPr firstRow="1" bandRow="1">
                <a:tableStyleId>{40F9630F-82C1-40B7-BC3A-925EFCFF5E92}</a:tableStyleId>
              </a:tblPr>
              <a:tblGrid>
                <a:gridCol w="2625213">
                  <a:extLst>
                    <a:ext uri="{9D8B030D-6E8A-4147-A177-3AD203B41FA5}">
                      <a16:colId xmlns:a16="http://schemas.microsoft.com/office/drawing/2014/main" val="4118133486"/>
                    </a:ext>
                  </a:extLst>
                </a:gridCol>
                <a:gridCol w="1194619">
                  <a:extLst>
                    <a:ext uri="{9D8B030D-6E8A-4147-A177-3AD203B41FA5}">
                      <a16:colId xmlns:a16="http://schemas.microsoft.com/office/drawing/2014/main" val="3701209427"/>
                    </a:ext>
                  </a:extLst>
                </a:gridCol>
                <a:gridCol w="1153395">
                  <a:extLst>
                    <a:ext uri="{9D8B030D-6E8A-4147-A177-3AD203B41FA5}">
                      <a16:colId xmlns:a16="http://schemas.microsoft.com/office/drawing/2014/main" val="1631608879"/>
                    </a:ext>
                  </a:extLst>
                </a:gridCol>
                <a:gridCol w="2681186">
                  <a:extLst>
                    <a:ext uri="{9D8B030D-6E8A-4147-A177-3AD203B41FA5}">
                      <a16:colId xmlns:a16="http://schemas.microsoft.com/office/drawing/2014/main" val="1578612125"/>
                    </a:ext>
                  </a:extLst>
                </a:gridCol>
              </a:tblGrid>
              <a:tr h="370840">
                <a:tc>
                  <a:txBody>
                    <a:bodyPr/>
                    <a:lstStyle/>
                    <a:p>
                      <a:pPr algn="ctr"/>
                      <a:r>
                        <a:rPr lang="en-US" sz="1800" b="1" baseline="0" dirty="0">
                          <a:solidFill>
                            <a:schemeClr val="tx1"/>
                          </a:solidFill>
                          <a:latin typeface="+mn-lt"/>
                          <a:ea typeface="+mn-ea"/>
                          <a:cs typeface="Times New Roman" pitchFamily="18" charset="0"/>
                        </a:rPr>
                        <a:t>Analyze the Problem</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baseline="0" dirty="0">
                          <a:solidFill>
                            <a:schemeClr val="tx1"/>
                          </a:solidFill>
                          <a:latin typeface="+mn-lt"/>
                          <a:ea typeface="+mn-ea"/>
                          <a:cs typeface="Times New Roman" pitchFamily="18" charset="0"/>
                        </a:rPr>
                        <a:t>Given</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baseline="0" dirty="0">
                          <a:solidFill>
                            <a:schemeClr val="tx1"/>
                          </a:solidFill>
                          <a:latin typeface="+mn-lt"/>
                        </a:rPr>
                        <a:t>Need</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baseline="0" dirty="0">
                          <a:solidFill>
                            <a:schemeClr val="tx1"/>
                          </a:solidFill>
                          <a:latin typeface="+mn-lt"/>
                        </a:rPr>
                        <a:t>Connect</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054964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ea typeface="+mn-ea"/>
                          <a:cs typeface="Times New Roman" pitchFamily="18" charset="0"/>
                        </a:rPr>
                        <a:t>Blank</a:t>
                      </a:r>
                      <a:endParaRPr lang="en-IN" sz="1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en-US" sz="100" dirty="0" err="1">
                          <a:solidFill>
                            <a:schemeClr val="tx1"/>
                          </a:solidFill>
                          <a:latin typeface="+mn-lt"/>
                          <a:cs typeface="Times New Roman" pitchFamily="18" charset="0"/>
                        </a:rPr>
                        <a:t>cexlsius</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en-US" sz="1800" i="1" dirty="0">
                          <a:solidFill>
                            <a:schemeClr val="tx1"/>
                          </a:solidFill>
                          <a:latin typeface="+mn-lt"/>
                          <a:cs typeface="Times New Roman" pitchFamily="18" charset="0"/>
                        </a:rPr>
                        <a:t>T</a:t>
                      </a:r>
                      <a:r>
                        <a:rPr lang="en-US" altLang="en-US" sz="1800" dirty="0">
                          <a:solidFill>
                            <a:schemeClr val="tx1"/>
                          </a:solidFill>
                          <a:latin typeface="+mn-lt"/>
                          <a:cs typeface="Times New Roman" pitchFamily="18" charset="0"/>
                        </a:rPr>
                        <a:t> in </a:t>
                      </a:r>
                      <a:r>
                        <a:rPr lang="en-US" sz="1800" dirty="0">
                          <a:solidFill>
                            <a:schemeClr val="tx1"/>
                          </a:solidFill>
                          <a:latin typeface="+mn-lt"/>
                          <a:ea typeface="Calibri"/>
                        </a:rPr>
                        <a:t>K</a:t>
                      </a:r>
                      <a:r>
                        <a:rPr lang="en-US" sz="100" dirty="0">
                          <a:solidFill>
                            <a:schemeClr val="tx1"/>
                          </a:solidFill>
                          <a:latin typeface="+mn-lt"/>
                          <a:ea typeface="Calibri"/>
                        </a:rPr>
                        <a:t>elvin</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ea typeface="+mn-ea"/>
                          <a:cs typeface="Times New Roman" pitchFamily="18" charset="0"/>
                        </a:rPr>
                        <a:t>temperature equation</a:t>
                      </a:r>
                      <a:endParaRPr lang="en-IN" sz="18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3166961"/>
                  </a:ext>
                </a:extLst>
              </a:tr>
            </a:tbl>
          </a:graphicData>
        </a:graphic>
      </p:graphicFrame>
      <p:graphicFrame>
        <p:nvGraphicFramePr>
          <p:cNvPr id="26" name="Object 25">
            <a:extLst>
              <a:ext uri="{FF2B5EF4-FFF2-40B4-BE49-F238E27FC236}">
                <a16:creationId xmlns:a16="http://schemas.microsoft.com/office/drawing/2014/main" id="{73391187-7B25-424D-BCF2-1A2DB9BBAC88}"/>
              </a:ext>
              <a:ext uri="{C183D7F6-B498-43B3-948B-1728B52AA6E4}">
                <adec:decorative xmlns:adec="http://schemas.microsoft.com/office/drawing/2017/decorative" val="1"/>
              </a:ext>
            </a:extLst>
          </p:cNvPr>
          <p:cNvGraphicFramePr>
            <a:graphicFrameLocks noChangeAspect="1"/>
          </p:cNvGraphicFramePr>
          <p:nvPr>
            <p:extLst/>
          </p:nvPr>
        </p:nvGraphicFramePr>
        <p:xfrm>
          <a:off x="3551266" y="3725893"/>
          <a:ext cx="609600" cy="254000"/>
        </p:xfrm>
        <a:graphic>
          <a:graphicData uri="http://schemas.openxmlformats.org/presentationml/2006/ole">
            <mc:AlternateContent xmlns:mc="http://schemas.openxmlformats.org/markup-compatibility/2006">
              <mc:Choice xmlns:v="urn:schemas-microsoft-com:vml" Requires="v">
                <p:oleObj spid="_x0000_s14339" name="Equation" r:id="rId5" imgW="609480" imgH="253800" progId="Equation.DSMT4">
                  <p:embed/>
                </p:oleObj>
              </mc:Choice>
              <mc:Fallback>
                <p:oleObj name="Equation" r:id="rId5" imgW="609480" imgH="253800" progId="Equation.DSMT4">
                  <p:embed/>
                  <p:pic>
                    <p:nvPicPr>
                      <p:cNvPr id="26" name="Object 25">
                        <a:extLst>
                          <a:ext uri="{FF2B5EF4-FFF2-40B4-BE49-F238E27FC236}">
                            <a16:creationId xmlns:a16="http://schemas.microsoft.com/office/drawing/2014/main" id="{73391187-7B25-424D-BCF2-1A2DB9BBAC88}"/>
                          </a:ext>
                          <a:ext uri="{C183D7F6-B498-43B3-948B-1728B52AA6E4}">
                            <adec:decorative xmlns:adec="http://schemas.microsoft.com/office/drawing/2017/decorative" val="1"/>
                          </a:ext>
                        </a:extLst>
                      </p:cNvPr>
                      <p:cNvPicPr/>
                      <p:nvPr/>
                    </p:nvPicPr>
                    <p:blipFill>
                      <a:blip r:embed="rId6"/>
                      <a:stretch>
                        <a:fillRect/>
                      </a:stretch>
                    </p:blipFill>
                    <p:spPr>
                      <a:xfrm>
                        <a:off x="3551266" y="3725893"/>
                        <a:ext cx="609600" cy="254000"/>
                      </a:xfrm>
                      <a:prstGeom prst="rect">
                        <a:avLst/>
                      </a:prstGeom>
                      <a:solidFill>
                        <a:schemeClr val="bg1"/>
                      </a:solidFill>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59729" y="4372696"/>
            <a:ext cx="8227072" cy="448685"/>
          </a:xfrm>
        </p:spPr>
        <p:txBody>
          <a:bodyPr/>
          <a:lstStyle/>
          <a:p>
            <a:pPr marL="432" indent="0">
              <a:buNone/>
            </a:pPr>
            <a:r>
              <a:rPr lang="en-IN" sz="2400" b="1" dirty="0"/>
              <a:t>Step 2 Write a temperature equation.</a:t>
            </a:r>
          </a:p>
        </p:txBody>
      </p:sp>
      <p:graphicFrame>
        <p:nvGraphicFramePr>
          <p:cNvPr id="15" name="Object 14" descr="T sub k = T sub c + 273">
            <a:extLst>
              <a:ext uri="{FF2B5EF4-FFF2-40B4-BE49-F238E27FC236}">
                <a16:creationId xmlns:a16="http://schemas.microsoft.com/office/drawing/2014/main" id="{8A85778C-2D7F-4951-8688-FC63805CE914}"/>
              </a:ext>
            </a:extLst>
          </p:cNvPr>
          <p:cNvGraphicFramePr>
            <a:graphicFrameLocks noChangeAspect="1"/>
          </p:cNvGraphicFramePr>
          <p:nvPr>
            <p:extLst/>
          </p:nvPr>
        </p:nvGraphicFramePr>
        <p:xfrm>
          <a:off x="3551266" y="5115408"/>
          <a:ext cx="1752600" cy="381000"/>
        </p:xfrm>
        <a:graphic>
          <a:graphicData uri="http://schemas.openxmlformats.org/presentationml/2006/ole">
            <mc:AlternateContent xmlns:mc="http://schemas.openxmlformats.org/markup-compatibility/2006">
              <mc:Choice xmlns:v="urn:schemas-microsoft-com:vml" Requires="v">
                <p:oleObj spid="_x0000_s14340" name="Equation" r:id="rId7" imgW="1752480" imgH="380880" progId="Equation.DSMT4">
                  <p:embed/>
                </p:oleObj>
              </mc:Choice>
              <mc:Fallback>
                <p:oleObj name="Equation" r:id="rId7" imgW="1752480" imgH="380880" progId="Equation.DSMT4">
                  <p:embed/>
                  <p:pic>
                    <p:nvPicPr>
                      <p:cNvPr id="15" name="Object 14" descr="T sub k = T sub c + 273">
                        <a:extLst>
                          <a:ext uri="{FF2B5EF4-FFF2-40B4-BE49-F238E27FC236}">
                            <a16:creationId xmlns:a16="http://schemas.microsoft.com/office/drawing/2014/main" id="{8A85778C-2D7F-4951-8688-FC63805CE914}"/>
                          </a:ext>
                        </a:extLst>
                      </p:cNvPr>
                      <p:cNvPicPr/>
                      <p:nvPr/>
                    </p:nvPicPr>
                    <p:blipFill>
                      <a:blip r:embed="rId8"/>
                      <a:stretch>
                        <a:fillRect/>
                      </a:stretch>
                    </p:blipFill>
                    <p:spPr>
                      <a:xfrm>
                        <a:off x="3551266" y="5115408"/>
                        <a:ext cx="1752600" cy="381000"/>
                      </a:xfrm>
                      <a:prstGeom prst="rect">
                        <a:avLst/>
                      </a:prstGeom>
                    </p:spPr>
                  </p:pic>
                </p:oleObj>
              </mc:Fallback>
            </mc:AlternateContent>
          </a:graphicData>
        </a:graphic>
      </p:graphicFrame>
    </p:spTree>
    <p:extLst>
      <p:ext uri="{BB962C8B-B14F-4D97-AF65-F5344CB8AC3E}">
        <p14:creationId xmlns:p14="http://schemas.microsoft.com/office/powerpoint/2010/main" val="2943244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2 </a:t>
            </a:r>
            <a:r>
              <a:rPr lang="en-IN" sz="2000" b="0" dirty="0"/>
              <a:t>(2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9" y="1552092"/>
            <a:ext cx="4982426" cy="409443"/>
          </a:xfrm>
        </p:spPr>
        <p:txBody>
          <a:bodyPr/>
          <a:lstStyle/>
          <a:p>
            <a:pPr marL="432" indent="0">
              <a:buNone/>
            </a:pPr>
            <a:r>
              <a:rPr lang="en-IN" sz="2400" dirty="0"/>
              <a:t>What is normal body temperature of</a:t>
            </a:r>
          </a:p>
        </p:txBody>
      </p:sp>
      <p:graphicFrame>
        <p:nvGraphicFramePr>
          <p:cNvPr id="23" name="Object 22" descr="37 degrees Celsius">
            <a:extLst>
              <a:ext uri="{FF2B5EF4-FFF2-40B4-BE49-F238E27FC236}">
                <a16:creationId xmlns:a16="http://schemas.microsoft.com/office/drawing/2014/main" id="{8591A016-1FB3-4843-B3C7-CB556AA7D5FD}"/>
              </a:ext>
            </a:extLst>
          </p:cNvPr>
          <p:cNvGraphicFramePr>
            <a:graphicFrameLocks noChangeAspect="1"/>
          </p:cNvGraphicFramePr>
          <p:nvPr>
            <p:extLst/>
          </p:nvPr>
        </p:nvGraphicFramePr>
        <p:xfrm>
          <a:off x="5555996" y="1603375"/>
          <a:ext cx="712787" cy="279400"/>
        </p:xfrm>
        <a:graphic>
          <a:graphicData uri="http://schemas.openxmlformats.org/presentationml/2006/ole">
            <mc:AlternateContent xmlns:mc="http://schemas.openxmlformats.org/markup-compatibility/2006">
              <mc:Choice xmlns:v="urn:schemas-microsoft-com:vml" Requires="v">
                <p:oleObj spid="_x0000_s15362" name="Equation" r:id="rId3" imgW="647640" imgH="253800" progId="Equation.DSMT4">
                  <p:embed/>
                </p:oleObj>
              </mc:Choice>
              <mc:Fallback>
                <p:oleObj name="Equation" r:id="rId3" imgW="647640" imgH="253800" progId="Equation.DSMT4">
                  <p:embed/>
                  <p:pic>
                    <p:nvPicPr>
                      <p:cNvPr id="23" name="Object 22" descr="37 degrees Celsius">
                        <a:extLst>
                          <a:ext uri="{FF2B5EF4-FFF2-40B4-BE49-F238E27FC236}">
                            <a16:creationId xmlns:a16="http://schemas.microsoft.com/office/drawing/2014/main" id="{8591A016-1FB3-4843-B3C7-CB556AA7D5FD}"/>
                          </a:ext>
                        </a:extLst>
                      </p:cNvPr>
                      <p:cNvPicPr/>
                      <p:nvPr/>
                    </p:nvPicPr>
                    <p:blipFill>
                      <a:blip r:embed="rId4"/>
                      <a:stretch>
                        <a:fillRect/>
                      </a:stretch>
                    </p:blipFill>
                    <p:spPr>
                      <a:xfrm>
                        <a:off x="5555996" y="1603375"/>
                        <a:ext cx="712787"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6430297" y="1542366"/>
            <a:ext cx="1592824" cy="419169"/>
          </a:xfrm>
        </p:spPr>
        <p:txBody>
          <a:bodyPr/>
          <a:lstStyle/>
          <a:p>
            <a:pPr marL="432" indent="0">
              <a:buNone/>
            </a:pPr>
            <a:r>
              <a:rPr lang="en-IN" sz="2400" dirty="0"/>
              <a:t>in kelvins?</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335269"/>
            <a:ext cx="8296783" cy="806137"/>
          </a:xfrm>
        </p:spPr>
        <p:txBody>
          <a:bodyPr/>
          <a:lstStyle/>
          <a:p>
            <a:pPr marL="1141413" indent="-1141413">
              <a:buNone/>
            </a:pPr>
            <a:r>
              <a:rPr lang="en-IN" sz="2400" b="1" dirty="0"/>
              <a:t>Step 3 Substitute in the known values and calculate the new temperature.</a:t>
            </a:r>
          </a:p>
        </p:txBody>
      </p:sp>
      <p:graphicFrame>
        <p:nvGraphicFramePr>
          <p:cNvPr id="9" name="Object 8" descr="T sub K = 37 + 273">
            <a:extLst>
              <a:ext uri="{FF2B5EF4-FFF2-40B4-BE49-F238E27FC236}">
                <a16:creationId xmlns:a16="http://schemas.microsoft.com/office/drawing/2014/main" id="{D292569B-4A6B-43B5-8C42-A7660EF749E5}"/>
              </a:ext>
            </a:extLst>
          </p:cNvPr>
          <p:cNvGraphicFramePr>
            <a:graphicFrameLocks noChangeAspect="1"/>
          </p:cNvGraphicFramePr>
          <p:nvPr>
            <p:extLst/>
          </p:nvPr>
        </p:nvGraphicFramePr>
        <p:xfrm>
          <a:off x="1917700" y="3369852"/>
          <a:ext cx="1692275" cy="363537"/>
        </p:xfrm>
        <a:graphic>
          <a:graphicData uri="http://schemas.openxmlformats.org/presentationml/2006/ole">
            <mc:AlternateContent xmlns:mc="http://schemas.openxmlformats.org/markup-compatibility/2006">
              <mc:Choice xmlns:v="urn:schemas-microsoft-com:vml" Requires="v">
                <p:oleObj spid="_x0000_s15363" name="Equation" r:id="rId5" imgW="1536480" imgH="330120" progId="Equation.DSMT4">
                  <p:embed/>
                </p:oleObj>
              </mc:Choice>
              <mc:Fallback>
                <p:oleObj name="Equation" r:id="rId5" imgW="1536480" imgH="330120" progId="Equation.DSMT4">
                  <p:embed/>
                  <p:pic>
                    <p:nvPicPr>
                      <p:cNvPr id="9" name="Object 8" descr="T sub K = 37 + 273">
                        <a:extLst>
                          <a:ext uri="{FF2B5EF4-FFF2-40B4-BE49-F238E27FC236}">
                            <a16:creationId xmlns:a16="http://schemas.microsoft.com/office/drawing/2014/main" id="{D292569B-4A6B-43B5-8C42-A7660EF749E5}"/>
                          </a:ext>
                        </a:extLst>
                      </p:cNvPr>
                      <p:cNvPicPr/>
                      <p:nvPr/>
                    </p:nvPicPr>
                    <p:blipFill>
                      <a:blip r:embed="rId6"/>
                      <a:stretch>
                        <a:fillRect/>
                      </a:stretch>
                    </p:blipFill>
                    <p:spPr>
                      <a:xfrm>
                        <a:off x="1917700" y="3369852"/>
                        <a:ext cx="1692275" cy="363537"/>
                      </a:xfrm>
                      <a:prstGeom prst="rect">
                        <a:avLst/>
                      </a:prstGeom>
                    </p:spPr>
                  </p:pic>
                </p:oleObj>
              </mc:Fallback>
            </mc:AlternateContent>
          </a:graphicData>
        </a:graphic>
      </p:graphicFrame>
      <p:graphicFrame>
        <p:nvGraphicFramePr>
          <p:cNvPr id="14" name="Object 13" descr="T sub K = 310. Kelvin">
            <a:extLst>
              <a:ext uri="{FF2B5EF4-FFF2-40B4-BE49-F238E27FC236}">
                <a16:creationId xmlns:a16="http://schemas.microsoft.com/office/drawing/2014/main" id="{D157F0B2-99F4-4F50-8A35-222E7974210A}"/>
              </a:ext>
            </a:extLst>
          </p:cNvPr>
          <p:cNvGraphicFramePr>
            <a:graphicFrameLocks noChangeAspect="1"/>
          </p:cNvGraphicFramePr>
          <p:nvPr>
            <p:extLst/>
          </p:nvPr>
        </p:nvGraphicFramePr>
        <p:xfrm>
          <a:off x="1912889" y="4148956"/>
          <a:ext cx="1497013" cy="363537"/>
        </p:xfrm>
        <a:graphic>
          <a:graphicData uri="http://schemas.openxmlformats.org/presentationml/2006/ole">
            <mc:AlternateContent xmlns:mc="http://schemas.openxmlformats.org/markup-compatibility/2006">
              <mc:Choice xmlns:v="urn:schemas-microsoft-com:vml" Requires="v">
                <p:oleObj spid="_x0000_s15364" name="Equation" r:id="rId7" imgW="1358640" imgH="330120" progId="Equation.DSMT4">
                  <p:embed/>
                </p:oleObj>
              </mc:Choice>
              <mc:Fallback>
                <p:oleObj name="Equation" r:id="rId7" imgW="1358640" imgH="330120" progId="Equation.DSMT4">
                  <p:embed/>
                  <p:pic>
                    <p:nvPicPr>
                      <p:cNvPr id="14" name="Object 13" descr="T sub K = 310. Kelvin">
                        <a:extLst>
                          <a:ext uri="{FF2B5EF4-FFF2-40B4-BE49-F238E27FC236}">
                            <a16:creationId xmlns:a16="http://schemas.microsoft.com/office/drawing/2014/main" id="{D157F0B2-99F4-4F50-8A35-222E7974210A}"/>
                          </a:ext>
                        </a:extLst>
                      </p:cNvPr>
                      <p:cNvPicPr/>
                      <p:nvPr/>
                    </p:nvPicPr>
                    <p:blipFill>
                      <a:blip r:embed="rId8"/>
                      <a:stretch>
                        <a:fillRect/>
                      </a:stretch>
                    </p:blipFill>
                    <p:spPr>
                      <a:xfrm>
                        <a:off x="1912889" y="4148956"/>
                        <a:ext cx="1497013" cy="363537"/>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5278047" y="4099137"/>
            <a:ext cx="1988503" cy="420529"/>
          </a:xfrm>
        </p:spPr>
        <p:txBody>
          <a:bodyPr/>
          <a:lstStyle/>
          <a:p>
            <a:pPr marL="432" indent="0">
              <a:buNone/>
            </a:pPr>
            <a:r>
              <a:rPr lang="en-IN" sz="2400" b="1" dirty="0"/>
              <a:t>Answer is B.</a:t>
            </a:r>
          </a:p>
        </p:txBody>
      </p:sp>
    </p:spTree>
    <p:extLst>
      <p:ext uri="{BB962C8B-B14F-4D97-AF65-F5344CB8AC3E}">
        <p14:creationId xmlns:p14="http://schemas.microsoft.com/office/powerpoint/2010/main" val="1746668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5557614" cy="409443"/>
          </a:xfrm>
        </p:spPr>
        <p:txBody>
          <a:bodyPr/>
          <a:lstStyle/>
          <a:p>
            <a:pPr marL="432" indent="0">
              <a:buNone/>
            </a:pPr>
            <a:r>
              <a:rPr lang="en-IN" sz="2400" dirty="0"/>
              <a:t>On a cold winter day, the temperature is</a:t>
            </a:r>
          </a:p>
        </p:txBody>
      </p:sp>
      <p:graphicFrame>
        <p:nvGraphicFramePr>
          <p:cNvPr id="23" name="Object 22" descr="negative 15 degrees Fahrenheit">
            <a:extLst>
              <a:ext uri="{FF2B5EF4-FFF2-40B4-BE49-F238E27FC236}">
                <a16:creationId xmlns:a16="http://schemas.microsoft.com/office/drawing/2014/main" id="{8A0703A5-6E42-471D-AD9D-61346FB6B82F}"/>
              </a:ext>
            </a:extLst>
          </p:cNvPr>
          <p:cNvGraphicFramePr>
            <a:graphicFrameLocks noChangeAspect="1"/>
          </p:cNvGraphicFramePr>
          <p:nvPr>
            <p:extLst/>
          </p:nvPr>
        </p:nvGraphicFramePr>
        <p:xfrm>
          <a:off x="6061220" y="1590675"/>
          <a:ext cx="981075" cy="301625"/>
        </p:xfrm>
        <a:graphic>
          <a:graphicData uri="http://schemas.openxmlformats.org/presentationml/2006/ole">
            <mc:AlternateContent xmlns:mc="http://schemas.openxmlformats.org/markup-compatibility/2006">
              <mc:Choice xmlns:v="urn:schemas-microsoft-com:vml" Requires="v">
                <p:oleObj spid="_x0000_s16386" name="Equation" r:id="rId3" imgW="825480" imgH="253800" progId="Equation.DSMT4">
                  <p:embed/>
                </p:oleObj>
              </mc:Choice>
              <mc:Fallback>
                <p:oleObj name="Equation" r:id="rId3" imgW="825480" imgH="253800" progId="Equation.DSMT4">
                  <p:embed/>
                  <p:pic>
                    <p:nvPicPr>
                      <p:cNvPr id="23" name="Object 22" descr="negative 15 degrees Fahrenheit">
                        <a:extLst>
                          <a:ext uri="{FF2B5EF4-FFF2-40B4-BE49-F238E27FC236}">
                            <a16:creationId xmlns:a16="http://schemas.microsoft.com/office/drawing/2014/main" id="{8A0703A5-6E42-471D-AD9D-61346FB6B82F}"/>
                          </a:ext>
                        </a:extLst>
                      </p:cNvPr>
                      <p:cNvPicPr/>
                      <p:nvPr/>
                    </p:nvPicPr>
                    <p:blipFill>
                      <a:blip r:embed="rId4"/>
                      <a:stretch>
                        <a:fillRect/>
                      </a:stretch>
                    </p:blipFill>
                    <p:spPr>
                      <a:xfrm>
                        <a:off x="6061220" y="1590675"/>
                        <a:ext cx="981075" cy="30162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7132033" y="1540780"/>
            <a:ext cx="1192091" cy="409892"/>
          </a:xfrm>
        </p:spPr>
        <p:txBody>
          <a:bodyPr/>
          <a:lstStyle/>
          <a:p>
            <a:pPr marL="432" indent="0">
              <a:buNone/>
            </a:pPr>
            <a:r>
              <a:rPr lang="en-IN" sz="2400" dirty="0"/>
              <a:t>What is</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026114"/>
            <a:ext cx="5161935" cy="422117"/>
          </a:xfrm>
        </p:spPr>
        <p:txBody>
          <a:bodyPr/>
          <a:lstStyle/>
          <a:p>
            <a:pPr marL="432" indent="0">
              <a:buNone/>
            </a:pPr>
            <a:r>
              <a:rPr lang="en-IN" sz="2400" dirty="0"/>
              <a:t>that temperature in degrees Celsius?</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571244"/>
            <a:ext cx="445627" cy="422679"/>
          </a:xfrm>
        </p:spPr>
        <p:txBody>
          <a:bodyPr/>
          <a:lstStyle/>
          <a:p>
            <a:pPr marL="432" indent="0">
              <a:buNone/>
            </a:pPr>
            <a:r>
              <a:rPr lang="en-US" sz="2400" dirty="0">
                <a:solidFill>
                  <a:schemeClr val="tx2"/>
                </a:solidFill>
              </a:rPr>
              <a:t>A.</a:t>
            </a:r>
            <a:endParaRPr lang="en-IN" sz="2400" dirty="0">
              <a:solidFill>
                <a:schemeClr val="tx2"/>
              </a:solidFill>
            </a:endParaRPr>
          </a:p>
        </p:txBody>
      </p:sp>
      <p:graphicFrame>
        <p:nvGraphicFramePr>
          <p:cNvPr id="24" name="Object 23" descr="negative 85 degrees Celsius">
            <a:extLst>
              <a:ext uri="{FF2B5EF4-FFF2-40B4-BE49-F238E27FC236}">
                <a16:creationId xmlns:a16="http://schemas.microsoft.com/office/drawing/2014/main" id="{2D96F090-A9D1-40B7-BFE8-4F9F135AB68D}"/>
              </a:ext>
            </a:extLst>
          </p:cNvPr>
          <p:cNvGraphicFramePr>
            <a:graphicFrameLocks noChangeAspect="1"/>
          </p:cNvGraphicFramePr>
          <p:nvPr>
            <p:extLst/>
          </p:nvPr>
        </p:nvGraphicFramePr>
        <p:xfrm>
          <a:off x="972412" y="2597041"/>
          <a:ext cx="1003216" cy="318480"/>
        </p:xfrm>
        <a:graphic>
          <a:graphicData uri="http://schemas.openxmlformats.org/presentationml/2006/ole">
            <mc:AlternateContent xmlns:mc="http://schemas.openxmlformats.org/markup-compatibility/2006">
              <mc:Choice xmlns:v="urn:schemas-microsoft-com:vml" Requires="v">
                <p:oleObj spid="_x0000_s16387" name="Equation" r:id="rId5" imgW="799920" imgH="253800" progId="Equation.DSMT4">
                  <p:embed/>
                </p:oleObj>
              </mc:Choice>
              <mc:Fallback>
                <p:oleObj name="Equation" r:id="rId5" imgW="799920" imgH="253800" progId="Equation.DSMT4">
                  <p:embed/>
                  <p:pic>
                    <p:nvPicPr>
                      <p:cNvPr id="24" name="Object 23" descr="negative 85 degrees Celsius">
                        <a:extLst>
                          <a:ext uri="{FF2B5EF4-FFF2-40B4-BE49-F238E27FC236}">
                            <a16:creationId xmlns:a16="http://schemas.microsoft.com/office/drawing/2014/main" id="{2D96F090-A9D1-40B7-BFE8-4F9F135AB68D}"/>
                          </a:ext>
                        </a:extLst>
                      </p:cNvPr>
                      <p:cNvPicPr/>
                      <p:nvPr/>
                    </p:nvPicPr>
                    <p:blipFill>
                      <a:blip r:embed="rId6"/>
                      <a:stretch>
                        <a:fillRect/>
                      </a:stretch>
                    </p:blipFill>
                    <p:spPr>
                      <a:xfrm>
                        <a:off x="972412" y="2597041"/>
                        <a:ext cx="1003216" cy="31848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54025" y="3151664"/>
            <a:ext cx="416130" cy="402697"/>
          </a:xfrm>
        </p:spPr>
        <p:txBody>
          <a:bodyPr/>
          <a:lstStyle/>
          <a:p>
            <a:pPr marL="432" indent="0">
              <a:buNone/>
            </a:pPr>
            <a:r>
              <a:rPr lang="en-US" sz="2400" dirty="0">
                <a:solidFill>
                  <a:schemeClr val="tx2"/>
                </a:solidFill>
              </a:rPr>
              <a:t>B.</a:t>
            </a:r>
            <a:endParaRPr lang="en-IN" sz="2400" dirty="0">
              <a:solidFill>
                <a:schemeClr val="tx2"/>
              </a:solidFill>
            </a:endParaRPr>
          </a:p>
        </p:txBody>
      </p:sp>
      <p:graphicFrame>
        <p:nvGraphicFramePr>
          <p:cNvPr id="25" name="Object 24" descr="negative 47 degrees Celsius">
            <a:extLst>
              <a:ext uri="{FF2B5EF4-FFF2-40B4-BE49-F238E27FC236}">
                <a16:creationId xmlns:a16="http://schemas.microsoft.com/office/drawing/2014/main" id="{CAC62FDF-65A1-49B2-8ACF-508782C65745}"/>
              </a:ext>
            </a:extLst>
          </p:cNvPr>
          <p:cNvGraphicFramePr>
            <a:graphicFrameLocks noChangeAspect="1"/>
          </p:cNvGraphicFramePr>
          <p:nvPr>
            <p:extLst/>
          </p:nvPr>
        </p:nvGraphicFramePr>
        <p:xfrm>
          <a:off x="1003030" y="3199950"/>
          <a:ext cx="968121" cy="307340"/>
        </p:xfrm>
        <a:graphic>
          <a:graphicData uri="http://schemas.openxmlformats.org/presentationml/2006/ole">
            <mc:AlternateContent xmlns:mc="http://schemas.openxmlformats.org/markup-compatibility/2006">
              <mc:Choice xmlns:v="urn:schemas-microsoft-com:vml" Requires="v">
                <p:oleObj spid="_x0000_s16388" name="Equation" r:id="rId7" imgW="799920" imgH="253800" progId="Equation.DSMT4">
                  <p:embed/>
                </p:oleObj>
              </mc:Choice>
              <mc:Fallback>
                <p:oleObj name="Equation" r:id="rId7" imgW="799920" imgH="253800" progId="Equation.DSMT4">
                  <p:embed/>
                  <p:pic>
                    <p:nvPicPr>
                      <p:cNvPr id="25" name="Object 24" descr="negative 47 degrees Celsius">
                        <a:extLst>
                          <a:ext uri="{FF2B5EF4-FFF2-40B4-BE49-F238E27FC236}">
                            <a16:creationId xmlns:a16="http://schemas.microsoft.com/office/drawing/2014/main" id="{CAC62FDF-65A1-49B2-8ACF-508782C65745}"/>
                          </a:ext>
                        </a:extLst>
                      </p:cNvPr>
                      <p:cNvPicPr/>
                      <p:nvPr/>
                    </p:nvPicPr>
                    <p:blipFill>
                      <a:blip r:embed="rId8"/>
                      <a:stretch>
                        <a:fillRect/>
                      </a:stretch>
                    </p:blipFill>
                    <p:spPr>
                      <a:xfrm>
                        <a:off x="1003030" y="3199950"/>
                        <a:ext cx="968121" cy="30734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59728" y="3812254"/>
            <a:ext cx="425175" cy="420534"/>
          </a:xfrm>
        </p:spPr>
        <p:txBody>
          <a:bodyPr/>
          <a:lstStyle/>
          <a:p>
            <a:pPr marL="0" indent="0">
              <a:buNone/>
            </a:pPr>
            <a:r>
              <a:rPr lang="en-US" sz="2400" dirty="0">
                <a:solidFill>
                  <a:schemeClr val="tx2"/>
                </a:solidFill>
              </a:rPr>
              <a:t>C.</a:t>
            </a:r>
            <a:endParaRPr lang="en-IN" sz="2400" dirty="0">
              <a:solidFill>
                <a:schemeClr val="tx2"/>
              </a:solidFill>
            </a:endParaRPr>
          </a:p>
        </p:txBody>
      </p:sp>
      <p:graphicFrame>
        <p:nvGraphicFramePr>
          <p:cNvPr id="26" name="Object 25" descr="negative 42 degrees Celsius&#10;">
            <a:extLst>
              <a:ext uri="{FF2B5EF4-FFF2-40B4-BE49-F238E27FC236}">
                <a16:creationId xmlns:a16="http://schemas.microsoft.com/office/drawing/2014/main" id="{BD5C34F1-90F0-4122-9D68-9850C61EAAD8}"/>
              </a:ext>
            </a:extLst>
          </p:cNvPr>
          <p:cNvGraphicFramePr>
            <a:graphicFrameLocks noChangeAspect="1"/>
          </p:cNvGraphicFramePr>
          <p:nvPr>
            <p:extLst/>
          </p:nvPr>
        </p:nvGraphicFramePr>
        <p:xfrm>
          <a:off x="1001713" y="3839036"/>
          <a:ext cx="950912" cy="307975"/>
        </p:xfrm>
        <a:graphic>
          <a:graphicData uri="http://schemas.openxmlformats.org/presentationml/2006/ole">
            <mc:AlternateContent xmlns:mc="http://schemas.openxmlformats.org/markup-compatibility/2006">
              <mc:Choice xmlns:v="urn:schemas-microsoft-com:vml" Requires="v">
                <p:oleObj spid="_x0000_s16389" name="Equation" r:id="rId9" imgW="787320" imgH="253800" progId="Equation.DSMT4">
                  <p:embed/>
                </p:oleObj>
              </mc:Choice>
              <mc:Fallback>
                <p:oleObj name="Equation" r:id="rId9" imgW="787320" imgH="253800" progId="Equation.DSMT4">
                  <p:embed/>
                  <p:pic>
                    <p:nvPicPr>
                      <p:cNvPr id="26" name="Object 25" descr="negative 42 degrees Celsius&#10;">
                        <a:extLst>
                          <a:ext uri="{FF2B5EF4-FFF2-40B4-BE49-F238E27FC236}">
                            <a16:creationId xmlns:a16="http://schemas.microsoft.com/office/drawing/2014/main" id="{BD5C34F1-90F0-4122-9D68-9850C61EAAD8}"/>
                          </a:ext>
                        </a:extLst>
                      </p:cNvPr>
                      <p:cNvPicPr/>
                      <p:nvPr/>
                    </p:nvPicPr>
                    <p:blipFill>
                      <a:blip r:embed="rId10"/>
                      <a:stretch>
                        <a:fillRect/>
                      </a:stretch>
                    </p:blipFill>
                    <p:spPr>
                      <a:xfrm>
                        <a:off x="1001713" y="3839036"/>
                        <a:ext cx="950912" cy="307975"/>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C90D886B-B3AA-4479-9542-0E924B1678AA}"/>
              </a:ext>
            </a:extLst>
          </p:cNvPr>
          <p:cNvSpPr>
            <a:spLocks noGrp="1"/>
          </p:cNvSpPr>
          <p:nvPr>
            <p:ph sz="quarter" idx="20"/>
          </p:nvPr>
        </p:nvSpPr>
        <p:spPr>
          <a:xfrm>
            <a:off x="459728" y="4448848"/>
            <a:ext cx="410427" cy="420534"/>
          </a:xfrm>
        </p:spPr>
        <p:txBody>
          <a:bodyPr/>
          <a:lstStyle/>
          <a:p>
            <a:pPr marL="0" indent="0">
              <a:buNone/>
            </a:pPr>
            <a:r>
              <a:rPr lang="en-US" sz="2400" dirty="0">
                <a:solidFill>
                  <a:schemeClr val="tx2"/>
                </a:solidFill>
              </a:rPr>
              <a:t>D.</a:t>
            </a:r>
            <a:endParaRPr lang="en-IN" sz="2400" dirty="0">
              <a:solidFill>
                <a:schemeClr val="tx2"/>
              </a:solidFill>
            </a:endParaRPr>
          </a:p>
        </p:txBody>
      </p:sp>
      <p:graphicFrame>
        <p:nvGraphicFramePr>
          <p:cNvPr id="27" name="Object 26" descr="negative 26 degrees Celsius">
            <a:extLst>
              <a:ext uri="{FF2B5EF4-FFF2-40B4-BE49-F238E27FC236}">
                <a16:creationId xmlns:a16="http://schemas.microsoft.com/office/drawing/2014/main" id="{1E09144E-BE44-4FD0-AD40-D5F182A11A0A}"/>
              </a:ext>
            </a:extLst>
          </p:cNvPr>
          <p:cNvGraphicFramePr>
            <a:graphicFrameLocks noChangeAspect="1"/>
          </p:cNvGraphicFramePr>
          <p:nvPr>
            <p:extLst/>
          </p:nvPr>
        </p:nvGraphicFramePr>
        <p:xfrm>
          <a:off x="998538" y="4464050"/>
          <a:ext cx="966787" cy="307975"/>
        </p:xfrm>
        <a:graphic>
          <a:graphicData uri="http://schemas.openxmlformats.org/presentationml/2006/ole">
            <mc:AlternateContent xmlns:mc="http://schemas.openxmlformats.org/markup-compatibility/2006">
              <mc:Choice xmlns:v="urn:schemas-microsoft-com:vml" Requires="v">
                <p:oleObj spid="_x0000_s16390" name="Equation" r:id="rId11" imgW="799920" imgH="253800" progId="Equation.DSMT4">
                  <p:embed/>
                </p:oleObj>
              </mc:Choice>
              <mc:Fallback>
                <p:oleObj name="Equation" r:id="rId11" imgW="799920" imgH="253800" progId="Equation.DSMT4">
                  <p:embed/>
                  <p:pic>
                    <p:nvPicPr>
                      <p:cNvPr id="27" name="Object 26" descr="negative 26 degrees Celsius">
                        <a:extLst>
                          <a:ext uri="{FF2B5EF4-FFF2-40B4-BE49-F238E27FC236}">
                            <a16:creationId xmlns:a16="http://schemas.microsoft.com/office/drawing/2014/main" id="{1E09144E-BE44-4FD0-AD40-D5F182A11A0A}"/>
                          </a:ext>
                        </a:extLst>
                      </p:cNvPr>
                      <p:cNvPicPr/>
                      <p:nvPr/>
                    </p:nvPicPr>
                    <p:blipFill>
                      <a:blip r:embed="rId12"/>
                      <a:stretch>
                        <a:fillRect/>
                      </a:stretch>
                    </p:blipFill>
                    <p:spPr>
                      <a:xfrm>
                        <a:off x="998538" y="4464050"/>
                        <a:ext cx="966787" cy="307975"/>
                      </a:xfrm>
                      <a:prstGeom prst="rect">
                        <a:avLst/>
                      </a:prstGeom>
                    </p:spPr>
                  </p:pic>
                </p:oleObj>
              </mc:Fallback>
            </mc:AlternateContent>
          </a:graphicData>
        </a:graphic>
      </p:graphicFrame>
    </p:spTree>
    <p:extLst>
      <p:ext uri="{BB962C8B-B14F-4D97-AF65-F5344CB8AC3E}">
        <p14:creationId xmlns:p14="http://schemas.microsoft.com/office/powerpoint/2010/main" val="2350558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3 </a:t>
            </a:r>
            <a:r>
              <a:rPr lang="en-IN" sz="2000" b="0" dirty="0"/>
              <a:t>(1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5557614" cy="409443"/>
          </a:xfrm>
        </p:spPr>
        <p:txBody>
          <a:bodyPr/>
          <a:lstStyle/>
          <a:p>
            <a:pPr marL="432" indent="0">
              <a:buNone/>
            </a:pPr>
            <a:r>
              <a:rPr lang="en-IN" sz="2400" dirty="0"/>
              <a:t>On a cold winter day, the temperature is</a:t>
            </a:r>
          </a:p>
        </p:txBody>
      </p:sp>
      <p:graphicFrame>
        <p:nvGraphicFramePr>
          <p:cNvPr id="23" name="Object 22" descr="negative 15 degrees Fahrenheit">
            <a:extLst>
              <a:ext uri="{FF2B5EF4-FFF2-40B4-BE49-F238E27FC236}">
                <a16:creationId xmlns:a16="http://schemas.microsoft.com/office/drawing/2014/main" id="{8A0703A5-6E42-471D-AD9D-61346FB6B82F}"/>
              </a:ext>
            </a:extLst>
          </p:cNvPr>
          <p:cNvGraphicFramePr>
            <a:graphicFrameLocks noChangeAspect="1"/>
          </p:cNvGraphicFramePr>
          <p:nvPr>
            <p:extLst/>
          </p:nvPr>
        </p:nvGraphicFramePr>
        <p:xfrm>
          <a:off x="6071611" y="1590675"/>
          <a:ext cx="981075" cy="301625"/>
        </p:xfrm>
        <a:graphic>
          <a:graphicData uri="http://schemas.openxmlformats.org/presentationml/2006/ole">
            <mc:AlternateContent xmlns:mc="http://schemas.openxmlformats.org/markup-compatibility/2006">
              <mc:Choice xmlns:v="urn:schemas-microsoft-com:vml" Requires="v">
                <p:oleObj spid="_x0000_s17410" name="Equation" r:id="rId3" imgW="825480" imgH="253800" progId="Equation.DSMT4">
                  <p:embed/>
                </p:oleObj>
              </mc:Choice>
              <mc:Fallback>
                <p:oleObj name="Equation" r:id="rId3" imgW="825480" imgH="253800" progId="Equation.DSMT4">
                  <p:embed/>
                  <p:pic>
                    <p:nvPicPr>
                      <p:cNvPr id="23" name="Object 22" descr="negative 15 degrees Fahrenheit">
                        <a:extLst>
                          <a:ext uri="{FF2B5EF4-FFF2-40B4-BE49-F238E27FC236}">
                            <a16:creationId xmlns:a16="http://schemas.microsoft.com/office/drawing/2014/main" id="{8A0703A5-6E42-471D-AD9D-61346FB6B82F}"/>
                          </a:ext>
                        </a:extLst>
                      </p:cNvPr>
                      <p:cNvPicPr/>
                      <p:nvPr/>
                    </p:nvPicPr>
                    <p:blipFill>
                      <a:blip r:embed="rId4"/>
                      <a:stretch>
                        <a:fillRect/>
                      </a:stretch>
                    </p:blipFill>
                    <p:spPr>
                      <a:xfrm>
                        <a:off x="6071611" y="1590675"/>
                        <a:ext cx="981075" cy="30162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7142424" y="1540780"/>
            <a:ext cx="1192091" cy="409892"/>
          </a:xfrm>
        </p:spPr>
        <p:txBody>
          <a:bodyPr/>
          <a:lstStyle/>
          <a:p>
            <a:pPr marL="432" indent="0">
              <a:buNone/>
            </a:pPr>
            <a:r>
              <a:rPr lang="en-IN" sz="2400" dirty="0"/>
              <a:t>What is</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026114"/>
            <a:ext cx="5161935" cy="422117"/>
          </a:xfrm>
        </p:spPr>
        <p:txBody>
          <a:bodyPr/>
          <a:lstStyle/>
          <a:p>
            <a:pPr marL="432" indent="0">
              <a:buNone/>
            </a:pPr>
            <a:r>
              <a:rPr lang="en-IN" sz="2400" dirty="0"/>
              <a:t>that temperature in degrees Celsius?</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571244"/>
            <a:ext cx="7303627" cy="422679"/>
          </a:xfrm>
        </p:spPr>
        <p:txBody>
          <a:bodyPr/>
          <a:lstStyle/>
          <a:p>
            <a:pPr marL="432" indent="0">
              <a:buNone/>
            </a:pPr>
            <a:r>
              <a:rPr lang="en-IN" sz="2400" b="1" dirty="0"/>
              <a:t>Step 1 State the given and needed quantities.</a:t>
            </a:r>
          </a:p>
        </p:txBody>
      </p:sp>
      <p:graphicFrame>
        <p:nvGraphicFramePr>
          <p:cNvPr id="28" name="Table 28">
            <a:extLst>
              <a:ext uri="{FF2B5EF4-FFF2-40B4-BE49-F238E27FC236}">
                <a16:creationId xmlns:a16="http://schemas.microsoft.com/office/drawing/2014/main" id="{DB5FAE83-AB12-4311-9474-E7D9E265E863}"/>
              </a:ext>
            </a:extLst>
          </p:cNvPr>
          <p:cNvGraphicFramePr>
            <a:graphicFrameLocks noGrp="1"/>
          </p:cNvGraphicFramePr>
          <p:nvPr>
            <p:ph sz="quarter" idx="18"/>
            <p:extLst/>
          </p:nvPr>
        </p:nvGraphicFramePr>
        <p:xfrm>
          <a:off x="454024" y="3505200"/>
          <a:ext cx="8011548" cy="741680"/>
        </p:xfrm>
        <a:graphic>
          <a:graphicData uri="http://schemas.openxmlformats.org/drawingml/2006/table">
            <a:tbl>
              <a:tblPr firstRow="1" bandRow="1">
                <a:tableStyleId>{40F9630F-82C1-40B7-BC3A-925EFCFF5E92}</a:tableStyleId>
              </a:tblPr>
              <a:tblGrid>
                <a:gridCol w="2805370">
                  <a:extLst>
                    <a:ext uri="{9D8B030D-6E8A-4147-A177-3AD203B41FA5}">
                      <a16:colId xmlns:a16="http://schemas.microsoft.com/office/drawing/2014/main" val="1504340547"/>
                    </a:ext>
                  </a:extLst>
                </a:gridCol>
                <a:gridCol w="1474838">
                  <a:extLst>
                    <a:ext uri="{9D8B030D-6E8A-4147-A177-3AD203B41FA5}">
                      <a16:colId xmlns:a16="http://schemas.microsoft.com/office/drawing/2014/main" val="3252520858"/>
                    </a:ext>
                  </a:extLst>
                </a:gridCol>
                <a:gridCol w="1179871">
                  <a:extLst>
                    <a:ext uri="{9D8B030D-6E8A-4147-A177-3AD203B41FA5}">
                      <a16:colId xmlns:a16="http://schemas.microsoft.com/office/drawing/2014/main" val="862789325"/>
                    </a:ext>
                  </a:extLst>
                </a:gridCol>
                <a:gridCol w="2551469">
                  <a:extLst>
                    <a:ext uri="{9D8B030D-6E8A-4147-A177-3AD203B41FA5}">
                      <a16:colId xmlns:a16="http://schemas.microsoft.com/office/drawing/2014/main" val="1577868450"/>
                    </a:ext>
                  </a:extLst>
                </a:gridCol>
              </a:tblGrid>
              <a:tr h="370840">
                <a:tc>
                  <a:txBody>
                    <a:bodyPr/>
                    <a:lstStyle/>
                    <a:p>
                      <a:pPr algn="ctr"/>
                      <a:r>
                        <a:rPr lang="en-US" sz="1800" b="1" baseline="0" dirty="0">
                          <a:solidFill>
                            <a:schemeClr val="tx1"/>
                          </a:solidFill>
                          <a:latin typeface="+mn-lt"/>
                          <a:ea typeface="+mn-ea"/>
                          <a:cs typeface="Times New Roman" pitchFamily="18" charset="0"/>
                        </a:rPr>
                        <a:t>Analyze the Problem</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ea typeface="+mn-ea"/>
                          <a:cs typeface="Times New Roman" pitchFamily="18" charset="0"/>
                        </a:rPr>
                        <a:t>Given</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rPr>
                        <a:t>Need</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rPr>
                        <a:t>Connect</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846487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ea typeface="+mn-ea"/>
                          <a:cs typeface="Times New Roman" pitchFamily="18" charset="0"/>
                        </a:rPr>
                        <a:t>Blank</a:t>
                      </a:r>
                      <a:endParaRPr lang="en-IN" sz="1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00" dirty="0">
                          <a:solidFill>
                            <a:schemeClr val="tx1"/>
                          </a:solidFill>
                          <a:latin typeface="+mn-lt"/>
                        </a:rPr>
                        <a:t>Fahrenheit</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800" i="1" dirty="0">
                          <a:solidFill>
                            <a:schemeClr val="tx1"/>
                          </a:solidFill>
                          <a:latin typeface="+mn-lt"/>
                          <a:cs typeface="Times New Roman" pitchFamily="18" charset="0"/>
                        </a:rPr>
                        <a:t>T</a:t>
                      </a:r>
                      <a:r>
                        <a:rPr lang="en-US" altLang="en-US" sz="1800" dirty="0">
                          <a:solidFill>
                            <a:schemeClr val="tx1"/>
                          </a:solidFill>
                          <a:latin typeface="+mn-lt"/>
                          <a:cs typeface="Times New Roman" pitchFamily="18" charset="0"/>
                        </a:rPr>
                        <a:t> in </a:t>
                      </a:r>
                      <a:r>
                        <a:rPr lang="en-US" altLang="en-US" sz="100" dirty="0">
                          <a:solidFill>
                            <a:schemeClr val="tx1"/>
                          </a:solidFill>
                          <a:latin typeface="+mn-lt"/>
                          <a:cs typeface="Times New Roman" pitchFamily="18" charset="0"/>
                        </a:rPr>
                        <a:t>degrees Celsius</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ea typeface="+mn-ea"/>
                          <a:cs typeface="Times New Roman" pitchFamily="18" charset="0"/>
                        </a:rPr>
                        <a:t>temperature equation</a:t>
                      </a:r>
                      <a:endParaRPr lang="en-IN" sz="18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2109928"/>
                  </a:ext>
                </a:extLst>
              </a:tr>
            </a:tbl>
          </a:graphicData>
        </a:graphic>
      </p:graphicFrame>
      <p:graphicFrame>
        <p:nvGraphicFramePr>
          <p:cNvPr id="30" name="Object 29">
            <a:extLst>
              <a:ext uri="{FF2B5EF4-FFF2-40B4-BE49-F238E27FC236}">
                <a16:creationId xmlns:a16="http://schemas.microsoft.com/office/drawing/2014/main" id="{6FEC253C-B45C-4371-B253-4A4EBFFA0E7A}"/>
              </a:ext>
              <a:ext uri="{C183D7F6-B498-43B3-948B-1728B52AA6E4}">
                <adec:decorative xmlns:adec="http://schemas.microsoft.com/office/drawing/2017/decorative" val="1"/>
              </a:ext>
            </a:extLst>
          </p:cNvPr>
          <p:cNvGraphicFramePr>
            <a:graphicFrameLocks noChangeAspect="1"/>
          </p:cNvGraphicFramePr>
          <p:nvPr>
            <p:extLst/>
          </p:nvPr>
        </p:nvGraphicFramePr>
        <p:xfrm>
          <a:off x="3550221" y="3958707"/>
          <a:ext cx="598265" cy="209917"/>
        </p:xfrm>
        <a:graphic>
          <a:graphicData uri="http://schemas.openxmlformats.org/presentationml/2006/ole">
            <mc:AlternateContent xmlns:mc="http://schemas.openxmlformats.org/markup-compatibility/2006">
              <mc:Choice xmlns:v="urn:schemas-microsoft-com:vml" Requires="v">
                <p:oleObj spid="_x0000_s17411" name="Equation" r:id="rId5" imgW="723600" imgH="253800" progId="Equation.DSMT4">
                  <p:embed/>
                </p:oleObj>
              </mc:Choice>
              <mc:Fallback>
                <p:oleObj name="Equation" r:id="rId5" imgW="723600" imgH="253800" progId="Equation.DSMT4">
                  <p:embed/>
                  <p:pic>
                    <p:nvPicPr>
                      <p:cNvPr id="30" name="Object 29">
                        <a:extLst>
                          <a:ext uri="{FF2B5EF4-FFF2-40B4-BE49-F238E27FC236}">
                            <a16:creationId xmlns:a16="http://schemas.microsoft.com/office/drawing/2014/main" id="{6FEC253C-B45C-4371-B253-4A4EBFFA0E7A}"/>
                          </a:ext>
                          <a:ext uri="{C183D7F6-B498-43B3-948B-1728B52AA6E4}">
                            <adec:decorative xmlns:adec="http://schemas.microsoft.com/office/drawing/2017/decorative" val="1"/>
                          </a:ext>
                        </a:extLst>
                      </p:cNvPr>
                      <p:cNvPicPr/>
                      <p:nvPr/>
                    </p:nvPicPr>
                    <p:blipFill>
                      <a:blip r:embed="rId6"/>
                      <a:stretch>
                        <a:fillRect/>
                      </a:stretch>
                    </p:blipFill>
                    <p:spPr>
                      <a:xfrm>
                        <a:off x="3550221" y="3958707"/>
                        <a:ext cx="598265" cy="209917"/>
                      </a:xfrm>
                      <a:prstGeom prst="rect">
                        <a:avLst/>
                      </a:prstGeom>
                      <a:solidFill>
                        <a:schemeClr val="bg1"/>
                      </a:solidFill>
                    </p:spPr>
                  </p:pic>
                </p:oleObj>
              </mc:Fallback>
            </mc:AlternateContent>
          </a:graphicData>
        </a:graphic>
      </p:graphicFrame>
      <p:graphicFrame>
        <p:nvGraphicFramePr>
          <p:cNvPr id="31" name="Object 30">
            <a:extLst>
              <a:ext uri="{FF2B5EF4-FFF2-40B4-BE49-F238E27FC236}">
                <a16:creationId xmlns:a16="http://schemas.microsoft.com/office/drawing/2014/main" id="{11453E92-AC4E-41D0-B3CB-03846B5E3820}"/>
              </a:ext>
              <a:ext uri="{C183D7F6-B498-43B3-948B-1728B52AA6E4}">
                <adec:decorative xmlns:adec="http://schemas.microsoft.com/office/drawing/2017/decorative" val="1"/>
              </a:ext>
            </a:extLst>
          </p:cNvPr>
          <p:cNvGraphicFramePr>
            <a:graphicFrameLocks noChangeAspect="1"/>
          </p:cNvGraphicFramePr>
          <p:nvPr>
            <p:extLst/>
          </p:nvPr>
        </p:nvGraphicFramePr>
        <p:xfrm>
          <a:off x="5487779" y="3953414"/>
          <a:ext cx="288636" cy="230909"/>
        </p:xfrm>
        <a:graphic>
          <a:graphicData uri="http://schemas.openxmlformats.org/presentationml/2006/ole">
            <mc:AlternateContent xmlns:mc="http://schemas.openxmlformats.org/markup-compatibility/2006">
              <mc:Choice xmlns:v="urn:schemas-microsoft-com:vml" Requires="v">
                <p:oleObj spid="_x0000_s17412" name="Equation" r:id="rId7" imgW="317160" imgH="253800" progId="Equation.DSMT4">
                  <p:embed/>
                </p:oleObj>
              </mc:Choice>
              <mc:Fallback>
                <p:oleObj name="Equation" r:id="rId7" imgW="317160" imgH="253800" progId="Equation.DSMT4">
                  <p:embed/>
                  <p:pic>
                    <p:nvPicPr>
                      <p:cNvPr id="31" name="Object 30">
                        <a:extLst>
                          <a:ext uri="{FF2B5EF4-FFF2-40B4-BE49-F238E27FC236}">
                            <a16:creationId xmlns:a16="http://schemas.microsoft.com/office/drawing/2014/main" id="{11453E92-AC4E-41D0-B3CB-03846B5E3820}"/>
                          </a:ext>
                          <a:ext uri="{C183D7F6-B498-43B3-948B-1728B52AA6E4}">
                            <adec:decorative xmlns:adec="http://schemas.microsoft.com/office/drawing/2017/decorative" val="1"/>
                          </a:ext>
                        </a:extLst>
                      </p:cNvPr>
                      <p:cNvPicPr/>
                      <p:nvPr/>
                    </p:nvPicPr>
                    <p:blipFill>
                      <a:blip r:embed="rId8"/>
                      <a:stretch>
                        <a:fillRect/>
                      </a:stretch>
                    </p:blipFill>
                    <p:spPr>
                      <a:xfrm>
                        <a:off x="5487779" y="3953414"/>
                        <a:ext cx="288636" cy="230909"/>
                      </a:xfrm>
                      <a:prstGeom prst="rect">
                        <a:avLst/>
                      </a:prstGeom>
                      <a:solidFill>
                        <a:schemeClr val="bg1"/>
                      </a:solidFill>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59728" y="4461181"/>
            <a:ext cx="5749343" cy="440263"/>
          </a:xfrm>
        </p:spPr>
        <p:txBody>
          <a:bodyPr/>
          <a:lstStyle/>
          <a:p>
            <a:pPr marL="432" indent="0">
              <a:buNone/>
            </a:pPr>
            <a:r>
              <a:rPr lang="en-IN" sz="2400" b="1" dirty="0"/>
              <a:t>Step 2 Write a temperature equation.</a:t>
            </a:r>
          </a:p>
        </p:txBody>
      </p:sp>
      <p:graphicFrame>
        <p:nvGraphicFramePr>
          <p:cNvPr id="32" name="Object 31" descr="T sub C = start fraction T sub F minus 32 end fraction over 1.8 end fraction">
            <a:extLst>
              <a:ext uri="{FF2B5EF4-FFF2-40B4-BE49-F238E27FC236}">
                <a16:creationId xmlns:a16="http://schemas.microsoft.com/office/drawing/2014/main" id="{F1900D86-B6DC-408A-8080-E937612308B3}"/>
              </a:ext>
            </a:extLst>
          </p:cNvPr>
          <p:cNvGraphicFramePr>
            <a:graphicFrameLocks noChangeAspect="1"/>
          </p:cNvGraphicFramePr>
          <p:nvPr>
            <p:extLst/>
          </p:nvPr>
        </p:nvGraphicFramePr>
        <p:xfrm>
          <a:off x="3581400" y="5268314"/>
          <a:ext cx="1600200" cy="749300"/>
        </p:xfrm>
        <a:graphic>
          <a:graphicData uri="http://schemas.openxmlformats.org/presentationml/2006/ole">
            <mc:AlternateContent xmlns:mc="http://schemas.openxmlformats.org/markup-compatibility/2006">
              <mc:Choice xmlns:v="urn:schemas-microsoft-com:vml" Requires="v">
                <p:oleObj spid="_x0000_s17413" name="Equation" r:id="rId9" imgW="1600200" imgH="749160" progId="Equation.DSMT4">
                  <p:embed/>
                </p:oleObj>
              </mc:Choice>
              <mc:Fallback>
                <p:oleObj name="Equation" r:id="rId9" imgW="1600200" imgH="749160" progId="Equation.DSMT4">
                  <p:embed/>
                  <p:pic>
                    <p:nvPicPr>
                      <p:cNvPr id="32" name="Object 31" descr="T sub C = start fraction T sub F minus 32 end fraction over 1.8 end fraction">
                        <a:extLst>
                          <a:ext uri="{FF2B5EF4-FFF2-40B4-BE49-F238E27FC236}">
                            <a16:creationId xmlns:a16="http://schemas.microsoft.com/office/drawing/2014/main" id="{F1900D86-B6DC-408A-8080-E937612308B3}"/>
                          </a:ext>
                        </a:extLst>
                      </p:cNvPr>
                      <p:cNvPicPr/>
                      <p:nvPr/>
                    </p:nvPicPr>
                    <p:blipFill>
                      <a:blip r:embed="rId10"/>
                      <a:stretch>
                        <a:fillRect/>
                      </a:stretch>
                    </p:blipFill>
                    <p:spPr>
                      <a:xfrm>
                        <a:off x="3581400" y="5268314"/>
                        <a:ext cx="1600200" cy="749300"/>
                      </a:xfrm>
                      <a:prstGeom prst="rect">
                        <a:avLst/>
                      </a:prstGeom>
                    </p:spPr>
                  </p:pic>
                </p:oleObj>
              </mc:Fallback>
            </mc:AlternateContent>
          </a:graphicData>
        </a:graphic>
      </p:graphicFrame>
    </p:spTree>
    <p:extLst>
      <p:ext uri="{BB962C8B-B14F-4D97-AF65-F5344CB8AC3E}">
        <p14:creationId xmlns:p14="http://schemas.microsoft.com/office/powerpoint/2010/main" val="3303604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3 </a:t>
            </a:r>
            <a:r>
              <a:rPr lang="en-IN" sz="2000" b="0" dirty="0"/>
              <a:t>(2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5557614" cy="409443"/>
          </a:xfrm>
        </p:spPr>
        <p:txBody>
          <a:bodyPr/>
          <a:lstStyle/>
          <a:p>
            <a:pPr marL="432" indent="0">
              <a:buNone/>
            </a:pPr>
            <a:r>
              <a:rPr lang="en-IN" sz="2400" dirty="0"/>
              <a:t>On a cold winter day, the temperature is</a:t>
            </a:r>
          </a:p>
        </p:txBody>
      </p:sp>
      <p:graphicFrame>
        <p:nvGraphicFramePr>
          <p:cNvPr id="23" name="Object 22" descr="negative 15 degrees Fahrenheit">
            <a:extLst>
              <a:ext uri="{FF2B5EF4-FFF2-40B4-BE49-F238E27FC236}">
                <a16:creationId xmlns:a16="http://schemas.microsoft.com/office/drawing/2014/main" id="{8A0703A5-6E42-471D-AD9D-61346FB6B82F}"/>
              </a:ext>
            </a:extLst>
          </p:cNvPr>
          <p:cNvGraphicFramePr>
            <a:graphicFrameLocks noChangeAspect="1"/>
          </p:cNvGraphicFramePr>
          <p:nvPr>
            <p:extLst/>
          </p:nvPr>
        </p:nvGraphicFramePr>
        <p:xfrm>
          <a:off x="6071611" y="1590675"/>
          <a:ext cx="981075" cy="301625"/>
        </p:xfrm>
        <a:graphic>
          <a:graphicData uri="http://schemas.openxmlformats.org/presentationml/2006/ole">
            <mc:AlternateContent xmlns:mc="http://schemas.openxmlformats.org/markup-compatibility/2006">
              <mc:Choice xmlns:v="urn:schemas-microsoft-com:vml" Requires="v">
                <p:oleObj spid="_x0000_s18434" name="Equation" r:id="rId3" imgW="825480" imgH="253800" progId="Equation.DSMT4">
                  <p:embed/>
                </p:oleObj>
              </mc:Choice>
              <mc:Fallback>
                <p:oleObj name="Equation" r:id="rId3" imgW="825480" imgH="253800" progId="Equation.DSMT4">
                  <p:embed/>
                  <p:pic>
                    <p:nvPicPr>
                      <p:cNvPr id="23" name="Object 22" descr="negative 15 degrees Fahrenheit">
                        <a:extLst>
                          <a:ext uri="{FF2B5EF4-FFF2-40B4-BE49-F238E27FC236}">
                            <a16:creationId xmlns:a16="http://schemas.microsoft.com/office/drawing/2014/main" id="{8A0703A5-6E42-471D-AD9D-61346FB6B82F}"/>
                          </a:ext>
                        </a:extLst>
                      </p:cNvPr>
                      <p:cNvPicPr/>
                      <p:nvPr/>
                    </p:nvPicPr>
                    <p:blipFill>
                      <a:blip r:embed="rId4"/>
                      <a:stretch>
                        <a:fillRect/>
                      </a:stretch>
                    </p:blipFill>
                    <p:spPr>
                      <a:xfrm>
                        <a:off x="6071611" y="1590675"/>
                        <a:ext cx="981075" cy="30162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7163206" y="1540780"/>
            <a:ext cx="1192091" cy="409892"/>
          </a:xfrm>
        </p:spPr>
        <p:txBody>
          <a:bodyPr/>
          <a:lstStyle/>
          <a:p>
            <a:pPr marL="432" indent="0">
              <a:buNone/>
            </a:pPr>
            <a:r>
              <a:rPr lang="en-IN" sz="2400" dirty="0"/>
              <a:t>What is</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026114"/>
            <a:ext cx="5161935" cy="422117"/>
          </a:xfrm>
        </p:spPr>
        <p:txBody>
          <a:bodyPr/>
          <a:lstStyle/>
          <a:p>
            <a:pPr marL="432" indent="0">
              <a:buNone/>
            </a:pPr>
            <a:r>
              <a:rPr lang="en-IN" sz="2400" dirty="0"/>
              <a:t>that temperature in degrees Celsius?</a:t>
            </a:r>
          </a:p>
        </p:txBody>
      </p:sp>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2571244"/>
            <a:ext cx="8350762" cy="791388"/>
          </a:xfrm>
        </p:spPr>
        <p:txBody>
          <a:bodyPr/>
          <a:lstStyle/>
          <a:p>
            <a:pPr marL="1141413" indent="-1141413">
              <a:buNone/>
            </a:pPr>
            <a:r>
              <a:rPr lang="en-IN" sz="2400" b="1" dirty="0"/>
              <a:t>Step 3 Substitute in the known values and calculate the new temperature.</a:t>
            </a:r>
          </a:p>
        </p:txBody>
      </p:sp>
      <p:graphicFrame>
        <p:nvGraphicFramePr>
          <p:cNvPr id="28" name="Object 27" descr="T sub c = start fraction negative 15 minus 32 over 1.8 end fraction">
            <a:extLst>
              <a:ext uri="{FF2B5EF4-FFF2-40B4-BE49-F238E27FC236}">
                <a16:creationId xmlns:a16="http://schemas.microsoft.com/office/drawing/2014/main" id="{586A9F9C-5619-47A1-8767-3F7D8BBB5A6B}"/>
              </a:ext>
            </a:extLst>
          </p:cNvPr>
          <p:cNvGraphicFramePr>
            <a:graphicFrameLocks noChangeAspect="1"/>
          </p:cNvGraphicFramePr>
          <p:nvPr>
            <p:extLst/>
          </p:nvPr>
        </p:nvGraphicFramePr>
        <p:xfrm>
          <a:off x="1819886" y="3563418"/>
          <a:ext cx="1905000" cy="800100"/>
        </p:xfrm>
        <a:graphic>
          <a:graphicData uri="http://schemas.openxmlformats.org/presentationml/2006/ole">
            <mc:AlternateContent xmlns:mc="http://schemas.openxmlformats.org/markup-compatibility/2006">
              <mc:Choice xmlns:v="urn:schemas-microsoft-com:vml" Requires="v">
                <p:oleObj spid="_x0000_s18435" name="Equation" r:id="rId5" imgW="1904760" imgH="799920" progId="Equation.DSMT4">
                  <p:embed/>
                </p:oleObj>
              </mc:Choice>
              <mc:Fallback>
                <p:oleObj name="Equation" r:id="rId5" imgW="1904760" imgH="799920" progId="Equation.DSMT4">
                  <p:embed/>
                  <p:pic>
                    <p:nvPicPr>
                      <p:cNvPr id="28" name="Object 27" descr="T sub c = start fraction negative 15 minus 32 over 1.8 end fraction">
                        <a:extLst>
                          <a:ext uri="{FF2B5EF4-FFF2-40B4-BE49-F238E27FC236}">
                            <a16:creationId xmlns:a16="http://schemas.microsoft.com/office/drawing/2014/main" id="{586A9F9C-5619-47A1-8767-3F7D8BBB5A6B}"/>
                          </a:ext>
                        </a:extLst>
                      </p:cNvPr>
                      <p:cNvPicPr/>
                      <p:nvPr/>
                    </p:nvPicPr>
                    <p:blipFill>
                      <a:blip r:embed="rId6"/>
                      <a:stretch>
                        <a:fillRect/>
                      </a:stretch>
                    </p:blipFill>
                    <p:spPr>
                      <a:xfrm>
                        <a:off x="1819886" y="3563418"/>
                        <a:ext cx="1905000" cy="800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629406" y="3760441"/>
            <a:ext cx="3418344" cy="402697"/>
          </a:xfrm>
        </p:spPr>
        <p:txBody>
          <a:bodyPr/>
          <a:lstStyle/>
          <a:p>
            <a:pPr marL="432" indent="0">
              <a:buNone/>
            </a:pPr>
            <a:r>
              <a:rPr lang="en-IN" sz="2400" dirty="0"/>
              <a:t>1.8 is exact; 32 is exact</a:t>
            </a:r>
          </a:p>
        </p:txBody>
      </p:sp>
      <p:graphicFrame>
        <p:nvGraphicFramePr>
          <p:cNvPr id="29" name="Object 28" descr="T sub c = start fraction negative 47 over 1.8 end fraction = negative 26 degrees Celsius">
            <a:extLst>
              <a:ext uri="{FF2B5EF4-FFF2-40B4-BE49-F238E27FC236}">
                <a16:creationId xmlns:a16="http://schemas.microsoft.com/office/drawing/2014/main" id="{C6A1EA0A-474E-4DE3-AA25-C585E3CC7B03}"/>
              </a:ext>
            </a:extLst>
          </p:cNvPr>
          <p:cNvGraphicFramePr>
            <a:graphicFrameLocks noChangeAspect="1"/>
          </p:cNvGraphicFramePr>
          <p:nvPr>
            <p:extLst/>
          </p:nvPr>
        </p:nvGraphicFramePr>
        <p:xfrm>
          <a:off x="1827283" y="4539688"/>
          <a:ext cx="2452603" cy="722086"/>
        </p:xfrm>
        <a:graphic>
          <a:graphicData uri="http://schemas.openxmlformats.org/presentationml/2006/ole">
            <mc:AlternateContent xmlns:mc="http://schemas.openxmlformats.org/markup-compatibility/2006">
              <mc:Choice xmlns:v="urn:schemas-microsoft-com:vml" Requires="v">
                <p:oleObj spid="_x0000_s18436" name="Equation" r:id="rId7" imgW="2501640" imgH="736560" progId="Equation.DSMT4">
                  <p:embed/>
                </p:oleObj>
              </mc:Choice>
              <mc:Fallback>
                <p:oleObj name="Equation" r:id="rId7" imgW="2501640" imgH="736560" progId="Equation.DSMT4">
                  <p:embed/>
                  <p:pic>
                    <p:nvPicPr>
                      <p:cNvPr id="29" name="Object 28" descr="T sub c = start fraction negative 47 over 1.8 end fraction = negative 26 degrees Celsius">
                        <a:extLst>
                          <a:ext uri="{FF2B5EF4-FFF2-40B4-BE49-F238E27FC236}">
                            <a16:creationId xmlns:a16="http://schemas.microsoft.com/office/drawing/2014/main" id="{C6A1EA0A-474E-4DE3-AA25-C585E3CC7B03}"/>
                          </a:ext>
                        </a:extLst>
                      </p:cNvPr>
                      <p:cNvPicPr/>
                      <p:nvPr/>
                    </p:nvPicPr>
                    <p:blipFill>
                      <a:blip r:embed="rId8"/>
                      <a:stretch>
                        <a:fillRect/>
                      </a:stretch>
                    </p:blipFill>
                    <p:spPr>
                      <a:xfrm>
                        <a:off x="1827283" y="4539688"/>
                        <a:ext cx="2452603" cy="722086"/>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692515" y="4706221"/>
            <a:ext cx="3610827" cy="420534"/>
          </a:xfrm>
        </p:spPr>
        <p:txBody>
          <a:bodyPr/>
          <a:lstStyle/>
          <a:p>
            <a:pPr marL="432" indent="0">
              <a:buNone/>
            </a:pPr>
            <a:r>
              <a:rPr lang="en-IN" sz="2400" dirty="0"/>
              <a:t>Answer to the ones place</a:t>
            </a:r>
          </a:p>
        </p:txBody>
      </p:sp>
      <p:sp>
        <p:nvSpPr>
          <p:cNvPr id="9" name="Content Placeholder 8">
            <a:extLst>
              <a:ext uri="{FF2B5EF4-FFF2-40B4-BE49-F238E27FC236}">
                <a16:creationId xmlns:a16="http://schemas.microsoft.com/office/drawing/2014/main" id="{C90D886B-B3AA-4479-9542-0E924B1678AA}"/>
              </a:ext>
            </a:extLst>
          </p:cNvPr>
          <p:cNvSpPr>
            <a:spLocks noGrp="1"/>
          </p:cNvSpPr>
          <p:nvPr>
            <p:ph sz="quarter" idx="20"/>
          </p:nvPr>
        </p:nvSpPr>
        <p:spPr>
          <a:xfrm>
            <a:off x="3548251" y="5713413"/>
            <a:ext cx="2047498" cy="420534"/>
          </a:xfrm>
        </p:spPr>
        <p:txBody>
          <a:bodyPr/>
          <a:lstStyle/>
          <a:p>
            <a:pPr marL="432" indent="0">
              <a:buNone/>
            </a:pPr>
            <a:r>
              <a:rPr lang="en-IN" sz="2400" b="1" dirty="0"/>
              <a:t>Answer is D.</a:t>
            </a:r>
          </a:p>
        </p:txBody>
      </p:sp>
    </p:spTree>
    <p:extLst>
      <p:ext uri="{BB962C8B-B14F-4D97-AF65-F5344CB8AC3E}">
        <p14:creationId xmlns:p14="http://schemas.microsoft.com/office/powerpoint/2010/main" val="2441363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61E1-6948-4EDB-BBE9-B877C59609F3}"/>
              </a:ext>
            </a:extLst>
          </p:cNvPr>
          <p:cNvSpPr>
            <a:spLocks noGrp="1"/>
          </p:cNvSpPr>
          <p:nvPr>
            <p:ph type="title"/>
          </p:nvPr>
        </p:nvSpPr>
        <p:spPr/>
        <p:txBody>
          <a:bodyPr/>
          <a:lstStyle/>
          <a:p>
            <a:r>
              <a:rPr lang="en-IN" dirty="0"/>
              <a:t>Temperature Comparisons</a:t>
            </a:r>
          </a:p>
        </p:txBody>
      </p:sp>
      <p:sp>
        <p:nvSpPr>
          <p:cNvPr id="3" name="Content Placeholder 2">
            <a:extLst>
              <a:ext uri="{FF2B5EF4-FFF2-40B4-BE49-F238E27FC236}">
                <a16:creationId xmlns:a16="http://schemas.microsoft.com/office/drawing/2014/main" id="{87B232C8-352F-4B68-B971-B6220CB48FB5}"/>
              </a:ext>
            </a:extLst>
          </p:cNvPr>
          <p:cNvSpPr>
            <a:spLocks noGrp="1"/>
          </p:cNvSpPr>
          <p:nvPr>
            <p:ph sz="quarter" idx="13"/>
          </p:nvPr>
        </p:nvSpPr>
        <p:spPr>
          <a:xfrm>
            <a:off x="457200" y="1556327"/>
            <a:ext cx="5869858" cy="434705"/>
          </a:xfrm>
        </p:spPr>
        <p:txBody>
          <a:bodyPr/>
          <a:lstStyle/>
          <a:p>
            <a:pPr marL="432" indent="0">
              <a:buNone/>
            </a:pPr>
            <a:r>
              <a:rPr lang="en-IN" b="1" dirty="0"/>
              <a:t>Table 3.5</a:t>
            </a:r>
            <a:r>
              <a:rPr lang="en-IN" dirty="0"/>
              <a:t> A Comparison of Temperatures</a:t>
            </a:r>
          </a:p>
        </p:txBody>
      </p:sp>
      <p:graphicFrame>
        <p:nvGraphicFramePr>
          <p:cNvPr id="5" name="Table 5">
            <a:extLst>
              <a:ext uri="{FF2B5EF4-FFF2-40B4-BE49-F238E27FC236}">
                <a16:creationId xmlns:a16="http://schemas.microsoft.com/office/drawing/2014/main" id="{A60DB297-561F-487E-BFDA-77BFC2EC0ADF}"/>
              </a:ext>
            </a:extLst>
          </p:cNvPr>
          <p:cNvGraphicFramePr>
            <a:graphicFrameLocks noGrp="1"/>
          </p:cNvGraphicFramePr>
          <p:nvPr>
            <p:ph sz="quarter" idx="14"/>
            <p:extLst/>
          </p:nvPr>
        </p:nvGraphicFramePr>
        <p:xfrm>
          <a:off x="457200" y="2128378"/>
          <a:ext cx="8229600" cy="4079240"/>
        </p:xfrm>
        <a:graphic>
          <a:graphicData uri="http://schemas.openxmlformats.org/drawingml/2006/table">
            <a:tbl>
              <a:tblPr firstRow="1" bandRow="1">
                <a:tableStyleId>{40F9630F-82C1-40B7-BC3A-925EFCFF5E92}</a:tableStyleId>
              </a:tblPr>
              <a:tblGrid>
                <a:gridCol w="2344994">
                  <a:extLst>
                    <a:ext uri="{9D8B030D-6E8A-4147-A177-3AD203B41FA5}">
                      <a16:colId xmlns:a16="http://schemas.microsoft.com/office/drawing/2014/main" val="2078377065"/>
                    </a:ext>
                  </a:extLst>
                </a:gridCol>
                <a:gridCol w="1769806">
                  <a:extLst>
                    <a:ext uri="{9D8B030D-6E8A-4147-A177-3AD203B41FA5}">
                      <a16:colId xmlns:a16="http://schemas.microsoft.com/office/drawing/2014/main" val="1165007824"/>
                    </a:ext>
                  </a:extLst>
                </a:gridCol>
                <a:gridCol w="2057400">
                  <a:extLst>
                    <a:ext uri="{9D8B030D-6E8A-4147-A177-3AD203B41FA5}">
                      <a16:colId xmlns:a16="http://schemas.microsoft.com/office/drawing/2014/main" val="2183454832"/>
                    </a:ext>
                  </a:extLst>
                </a:gridCol>
                <a:gridCol w="2057400">
                  <a:extLst>
                    <a:ext uri="{9D8B030D-6E8A-4147-A177-3AD203B41FA5}">
                      <a16:colId xmlns:a16="http://schemas.microsoft.com/office/drawing/2014/main" val="25236836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Example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Fahrenheit  </a:t>
                      </a:r>
                      <a:r>
                        <a:rPr lang="en-IN" sz="100" b="1" i="0" u="none" strike="noStrike" cap="none" baseline="0" dirty="0">
                          <a:solidFill>
                            <a:schemeClr val="tx1"/>
                          </a:solidFill>
                          <a:latin typeface="+mn-lt"/>
                          <a:ea typeface="+mn-ea"/>
                          <a:cs typeface="+mn-cs"/>
                          <a:sym typeface="Arial"/>
                        </a:rPr>
                        <a:t>degrees Fahrenheit</a:t>
                      </a:r>
                      <a:r>
                        <a:rPr lang="en-IN" sz="1400" b="1" i="0" u="none" strike="noStrike" cap="none" baseline="0" dirty="0">
                          <a:solidFill>
                            <a:schemeClr val="tx1"/>
                          </a:solidFill>
                          <a:latin typeface="+mn-lt"/>
                          <a:ea typeface="+mn-ea"/>
                          <a:cs typeface="+mn-cs"/>
                          <a:sym typeface="Arial"/>
                        </a:rPr>
                        <a:t>  </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Celsius  </a:t>
                      </a:r>
                      <a:r>
                        <a:rPr lang="en-IN" sz="100" b="1" i="0" u="none" strike="noStrike" cap="none" baseline="0" dirty="0">
                          <a:solidFill>
                            <a:schemeClr val="tx1"/>
                          </a:solidFill>
                          <a:latin typeface="+mn-lt"/>
                          <a:ea typeface="+mn-ea"/>
                          <a:cs typeface="+mn-cs"/>
                          <a:sym typeface="Arial"/>
                        </a:rPr>
                        <a:t>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Kelvin (K)</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6873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Sun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9937</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5503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5776</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06335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 hot oven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450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232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505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989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Water boils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212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100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373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7825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 high fever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104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40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313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224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Normal body temperature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7013"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98.6</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37.0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310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64237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Room temperature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70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21</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294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93158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Water freezes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273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16555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 northern winter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negative 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negative 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219</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7843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Nitrogen liquefies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negative 346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negative 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3975"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63</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2570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Absolute zero</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negative 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negative 273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0</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8782744"/>
                  </a:ext>
                </a:extLst>
              </a:tr>
            </a:tbl>
          </a:graphicData>
        </a:graphic>
      </p:graphicFrame>
      <p:graphicFrame>
        <p:nvGraphicFramePr>
          <p:cNvPr id="8" name="Object 7">
            <a:extLst>
              <a:ext uri="{FF2B5EF4-FFF2-40B4-BE49-F238E27FC236}">
                <a16:creationId xmlns:a16="http://schemas.microsoft.com/office/drawing/2014/main" id="{EC89E93B-DB2F-4899-A3B7-0A4894D58C3E}"/>
              </a:ext>
              <a:ext uri="{C183D7F6-B498-43B3-948B-1728B52AA6E4}">
                <adec:decorative xmlns:adec="http://schemas.microsoft.com/office/drawing/2017/decorative" val="1"/>
              </a:ext>
            </a:extLst>
          </p:cNvPr>
          <p:cNvGraphicFramePr>
            <a:graphicFrameLocks noChangeAspect="1"/>
          </p:cNvGraphicFramePr>
          <p:nvPr>
            <p:extLst/>
          </p:nvPr>
        </p:nvGraphicFramePr>
        <p:xfrm>
          <a:off x="3906710" y="2176524"/>
          <a:ext cx="329623" cy="260228"/>
        </p:xfrm>
        <a:graphic>
          <a:graphicData uri="http://schemas.openxmlformats.org/presentationml/2006/ole">
            <mc:AlternateContent xmlns:mc="http://schemas.openxmlformats.org/markup-compatibility/2006">
              <mc:Choice xmlns:v="urn:schemas-microsoft-com:vml" Requires="v">
                <p:oleObj spid="_x0000_s19458" name="Equation" r:id="rId3" imgW="482400" imgH="380880" progId="Equation.DSMT4">
                  <p:embed/>
                </p:oleObj>
              </mc:Choice>
              <mc:Fallback>
                <p:oleObj name="Equation" r:id="rId3" imgW="482400" imgH="380880" progId="Equation.DSMT4">
                  <p:embed/>
                  <p:pic>
                    <p:nvPicPr>
                      <p:cNvPr id="8" name="Object 7">
                        <a:extLst>
                          <a:ext uri="{FF2B5EF4-FFF2-40B4-BE49-F238E27FC236}">
                            <a16:creationId xmlns:a16="http://schemas.microsoft.com/office/drawing/2014/main" id="{EC89E93B-DB2F-4899-A3B7-0A4894D58C3E}"/>
                          </a:ext>
                          <a:ext uri="{C183D7F6-B498-43B3-948B-1728B52AA6E4}">
                            <adec:decorative xmlns:adec="http://schemas.microsoft.com/office/drawing/2017/decorative" val="1"/>
                          </a:ext>
                        </a:extLst>
                      </p:cNvPr>
                      <p:cNvPicPr/>
                      <p:nvPr/>
                    </p:nvPicPr>
                    <p:blipFill>
                      <a:blip r:embed="rId4"/>
                      <a:stretch>
                        <a:fillRect/>
                      </a:stretch>
                    </p:blipFill>
                    <p:spPr>
                      <a:xfrm>
                        <a:off x="3906710" y="2176524"/>
                        <a:ext cx="329623" cy="260228"/>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1203619C-F2B0-4695-AA5B-EEF0BE1D7A4D}"/>
              </a:ext>
              <a:ext uri="{C183D7F6-B498-43B3-948B-1728B52AA6E4}">
                <adec:decorative xmlns:adec="http://schemas.microsoft.com/office/drawing/2017/decorative" val="1"/>
              </a:ext>
            </a:extLst>
          </p:cNvPr>
          <p:cNvGraphicFramePr>
            <a:graphicFrameLocks noChangeAspect="1"/>
          </p:cNvGraphicFramePr>
          <p:nvPr>
            <p:extLst/>
          </p:nvPr>
        </p:nvGraphicFramePr>
        <p:xfrm>
          <a:off x="5400879" y="2176402"/>
          <a:ext cx="357188" cy="260350"/>
        </p:xfrm>
        <a:graphic>
          <a:graphicData uri="http://schemas.openxmlformats.org/presentationml/2006/ole">
            <mc:AlternateContent xmlns:mc="http://schemas.openxmlformats.org/markup-compatibility/2006">
              <mc:Choice xmlns:v="urn:schemas-microsoft-com:vml" Requires="v">
                <p:oleObj spid="_x0000_s19459" name="Equation" r:id="rId5" imgW="520560" imgH="380880" progId="Equation.DSMT4">
                  <p:embed/>
                </p:oleObj>
              </mc:Choice>
              <mc:Fallback>
                <p:oleObj name="Equation" r:id="rId5" imgW="520560" imgH="380880" progId="Equation.DSMT4">
                  <p:embed/>
                  <p:pic>
                    <p:nvPicPr>
                      <p:cNvPr id="10" name="Object 9">
                        <a:extLst>
                          <a:ext uri="{FF2B5EF4-FFF2-40B4-BE49-F238E27FC236}">
                            <a16:creationId xmlns:a16="http://schemas.microsoft.com/office/drawing/2014/main" id="{1203619C-F2B0-4695-AA5B-EEF0BE1D7A4D}"/>
                          </a:ext>
                          <a:ext uri="{C183D7F6-B498-43B3-948B-1728B52AA6E4}">
                            <adec:decorative xmlns:adec="http://schemas.microsoft.com/office/drawing/2017/decorative" val="1"/>
                          </a:ext>
                        </a:extLst>
                      </p:cNvPr>
                      <p:cNvPicPr/>
                      <p:nvPr/>
                    </p:nvPicPr>
                    <p:blipFill>
                      <a:blip r:embed="rId6"/>
                      <a:stretch>
                        <a:fillRect/>
                      </a:stretch>
                    </p:blipFill>
                    <p:spPr>
                      <a:xfrm>
                        <a:off x="5400879" y="2176402"/>
                        <a:ext cx="357188" cy="26035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D8EE22F1-9984-494F-B1CE-80F751AFC11E}"/>
              </a:ext>
              <a:ext uri="{C183D7F6-B498-43B3-948B-1728B52AA6E4}">
                <adec:decorative xmlns:adec="http://schemas.microsoft.com/office/drawing/2017/decorative" val="1"/>
              </a:ext>
            </a:extLst>
          </p:cNvPr>
          <p:cNvGraphicFramePr>
            <a:graphicFrameLocks noChangeAspect="1"/>
          </p:cNvGraphicFramePr>
          <p:nvPr>
            <p:extLst/>
          </p:nvPr>
        </p:nvGraphicFramePr>
        <p:xfrm>
          <a:off x="3496886" y="5185298"/>
          <a:ext cx="342661" cy="185222"/>
        </p:xfrm>
        <a:graphic>
          <a:graphicData uri="http://schemas.openxmlformats.org/presentationml/2006/ole">
            <mc:AlternateContent xmlns:mc="http://schemas.openxmlformats.org/markup-compatibility/2006">
              <mc:Choice xmlns:v="urn:schemas-microsoft-com:vml" Requires="v">
                <p:oleObj spid="_x0000_s19460" name="Equation" r:id="rId7" imgW="469800" imgH="253800" progId="Equation.DSMT4">
                  <p:embed/>
                </p:oleObj>
              </mc:Choice>
              <mc:Fallback>
                <p:oleObj name="Equation" r:id="rId7" imgW="469800" imgH="253800" progId="Equation.DSMT4">
                  <p:embed/>
                  <p:pic>
                    <p:nvPicPr>
                      <p:cNvPr id="11" name="Object 10">
                        <a:extLst>
                          <a:ext uri="{FF2B5EF4-FFF2-40B4-BE49-F238E27FC236}">
                            <a16:creationId xmlns:a16="http://schemas.microsoft.com/office/drawing/2014/main" id="{D8EE22F1-9984-494F-B1CE-80F751AFC11E}"/>
                          </a:ext>
                          <a:ext uri="{C183D7F6-B498-43B3-948B-1728B52AA6E4}">
                            <adec:decorative xmlns:adec="http://schemas.microsoft.com/office/drawing/2017/decorative" val="1"/>
                          </a:ext>
                        </a:extLst>
                      </p:cNvPr>
                      <p:cNvPicPr/>
                      <p:nvPr/>
                    </p:nvPicPr>
                    <p:blipFill>
                      <a:blip r:embed="rId8"/>
                      <a:stretch>
                        <a:fillRect/>
                      </a:stretch>
                    </p:blipFill>
                    <p:spPr>
                      <a:xfrm>
                        <a:off x="3496886" y="5185298"/>
                        <a:ext cx="342661" cy="185222"/>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733DD5F2-C9B5-40A2-84F8-156D85CE03ED}"/>
              </a:ext>
              <a:ext uri="{C183D7F6-B498-43B3-948B-1728B52AA6E4}">
                <adec:decorative xmlns:adec="http://schemas.microsoft.com/office/drawing/2017/decorative" val="1"/>
              </a:ext>
            </a:extLst>
          </p:cNvPr>
          <p:cNvGraphicFramePr>
            <a:graphicFrameLocks noChangeAspect="1"/>
          </p:cNvGraphicFramePr>
          <p:nvPr>
            <p:extLst/>
          </p:nvPr>
        </p:nvGraphicFramePr>
        <p:xfrm>
          <a:off x="5398720" y="5196946"/>
          <a:ext cx="353043" cy="190834"/>
        </p:xfrm>
        <a:graphic>
          <a:graphicData uri="http://schemas.openxmlformats.org/presentationml/2006/ole">
            <mc:AlternateContent xmlns:mc="http://schemas.openxmlformats.org/markup-compatibility/2006">
              <mc:Choice xmlns:v="urn:schemas-microsoft-com:vml" Requires="v">
                <p:oleObj spid="_x0000_s19461" name="Equation" r:id="rId9" imgW="469800" imgH="253800" progId="Equation.DSMT4">
                  <p:embed/>
                </p:oleObj>
              </mc:Choice>
              <mc:Fallback>
                <p:oleObj name="Equation" r:id="rId9" imgW="469800" imgH="253800" progId="Equation.DSMT4">
                  <p:embed/>
                  <p:pic>
                    <p:nvPicPr>
                      <p:cNvPr id="12" name="Object 11">
                        <a:extLst>
                          <a:ext uri="{FF2B5EF4-FFF2-40B4-BE49-F238E27FC236}">
                            <a16:creationId xmlns:a16="http://schemas.microsoft.com/office/drawing/2014/main" id="{733DD5F2-C9B5-40A2-84F8-156D85CE03ED}"/>
                          </a:ext>
                          <a:ext uri="{C183D7F6-B498-43B3-948B-1728B52AA6E4}">
                            <adec:decorative xmlns:adec="http://schemas.microsoft.com/office/drawing/2017/decorative" val="1"/>
                          </a:ext>
                        </a:extLst>
                      </p:cNvPr>
                      <p:cNvPicPr/>
                      <p:nvPr/>
                    </p:nvPicPr>
                    <p:blipFill>
                      <a:blip r:embed="rId10"/>
                      <a:stretch>
                        <a:fillRect/>
                      </a:stretch>
                    </p:blipFill>
                    <p:spPr>
                      <a:xfrm>
                        <a:off x="5398720" y="5196946"/>
                        <a:ext cx="353043" cy="190834"/>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6C9E80ED-FD09-4B47-80E5-6246F774942D}"/>
              </a:ext>
              <a:ext uri="{C183D7F6-B498-43B3-948B-1728B52AA6E4}">
                <adec:decorative xmlns:adec="http://schemas.microsoft.com/office/drawing/2017/decorative" val="1"/>
              </a:ext>
            </a:extLst>
          </p:cNvPr>
          <p:cNvGraphicFramePr>
            <a:graphicFrameLocks noChangeAspect="1"/>
          </p:cNvGraphicFramePr>
          <p:nvPr>
            <p:extLst/>
          </p:nvPr>
        </p:nvGraphicFramePr>
        <p:xfrm>
          <a:off x="3394188" y="5541786"/>
          <a:ext cx="458002" cy="190834"/>
        </p:xfrm>
        <a:graphic>
          <a:graphicData uri="http://schemas.openxmlformats.org/presentationml/2006/ole">
            <mc:AlternateContent xmlns:mc="http://schemas.openxmlformats.org/markup-compatibility/2006">
              <mc:Choice xmlns:v="urn:schemas-microsoft-com:vml" Requires="v">
                <p:oleObj spid="_x0000_s19462" name="Equation" r:id="rId11" imgW="609480" imgH="253800" progId="Equation.DSMT4">
                  <p:embed/>
                </p:oleObj>
              </mc:Choice>
              <mc:Fallback>
                <p:oleObj name="Equation" r:id="rId11" imgW="609480" imgH="253800" progId="Equation.DSMT4">
                  <p:embed/>
                  <p:pic>
                    <p:nvPicPr>
                      <p:cNvPr id="13" name="Object 12">
                        <a:extLst>
                          <a:ext uri="{FF2B5EF4-FFF2-40B4-BE49-F238E27FC236}">
                            <a16:creationId xmlns:a16="http://schemas.microsoft.com/office/drawing/2014/main" id="{6C9E80ED-FD09-4B47-80E5-6246F774942D}"/>
                          </a:ext>
                          <a:ext uri="{C183D7F6-B498-43B3-948B-1728B52AA6E4}">
                            <adec:decorative xmlns:adec="http://schemas.microsoft.com/office/drawing/2017/decorative" val="1"/>
                          </a:ext>
                        </a:extLst>
                      </p:cNvPr>
                      <p:cNvPicPr/>
                      <p:nvPr/>
                    </p:nvPicPr>
                    <p:blipFill>
                      <a:blip r:embed="rId12"/>
                      <a:stretch>
                        <a:fillRect/>
                      </a:stretch>
                    </p:blipFill>
                    <p:spPr>
                      <a:xfrm>
                        <a:off x="3394188" y="5541786"/>
                        <a:ext cx="458002" cy="190834"/>
                      </a:xfrm>
                      <a:prstGeom prst="rect">
                        <a:avLst/>
                      </a:prstGeom>
                      <a:solidFill>
                        <a:schemeClr val="bg1"/>
                      </a:solidFill>
                    </p:spPr>
                  </p:pic>
                </p:oleObj>
              </mc:Fallback>
            </mc:AlternateContent>
          </a:graphicData>
        </a:graphic>
      </p:graphicFrame>
      <p:graphicFrame>
        <p:nvGraphicFramePr>
          <p:cNvPr id="14" name="Object 13">
            <a:extLst>
              <a:ext uri="{FF2B5EF4-FFF2-40B4-BE49-F238E27FC236}">
                <a16:creationId xmlns:a16="http://schemas.microsoft.com/office/drawing/2014/main" id="{6FB9A871-3925-4653-A4DD-9744E4E74AF5}"/>
              </a:ext>
              <a:ext uri="{C183D7F6-B498-43B3-948B-1728B52AA6E4}">
                <adec:decorative xmlns:adec="http://schemas.microsoft.com/office/drawing/2017/decorative" val="1"/>
              </a:ext>
            </a:extLst>
          </p:cNvPr>
          <p:cNvGraphicFramePr>
            <a:graphicFrameLocks noChangeAspect="1"/>
          </p:cNvGraphicFramePr>
          <p:nvPr>
            <p:extLst/>
          </p:nvPr>
        </p:nvGraphicFramePr>
        <p:xfrm>
          <a:off x="5367611" y="5574724"/>
          <a:ext cx="458002" cy="190834"/>
        </p:xfrm>
        <a:graphic>
          <a:graphicData uri="http://schemas.openxmlformats.org/presentationml/2006/ole">
            <mc:AlternateContent xmlns:mc="http://schemas.openxmlformats.org/markup-compatibility/2006">
              <mc:Choice xmlns:v="urn:schemas-microsoft-com:vml" Requires="v">
                <p:oleObj spid="_x0000_s19463" name="Equation" r:id="rId13" imgW="609480" imgH="253800" progId="Equation.DSMT4">
                  <p:embed/>
                </p:oleObj>
              </mc:Choice>
              <mc:Fallback>
                <p:oleObj name="Equation" r:id="rId13" imgW="609480" imgH="253800" progId="Equation.DSMT4">
                  <p:embed/>
                  <p:pic>
                    <p:nvPicPr>
                      <p:cNvPr id="14" name="Object 13">
                        <a:extLst>
                          <a:ext uri="{FF2B5EF4-FFF2-40B4-BE49-F238E27FC236}">
                            <a16:creationId xmlns:a16="http://schemas.microsoft.com/office/drawing/2014/main" id="{6FB9A871-3925-4653-A4DD-9744E4E74AF5}"/>
                          </a:ext>
                          <a:ext uri="{C183D7F6-B498-43B3-948B-1728B52AA6E4}">
                            <adec:decorative xmlns:adec="http://schemas.microsoft.com/office/drawing/2017/decorative" val="1"/>
                          </a:ext>
                        </a:extLst>
                      </p:cNvPr>
                      <p:cNvPicPr/>
                      <p:nvPr/>
                    </p:nvPicPr>
                    <p:blipFill>
                      <a:blip r:embed="rId14"/>
                      <a:stretch>
                        <a:fillRect/>
                      </a:stretch>
                    </p:blipFill>
                    <p:spPr>
                      <a:xfrm>
                        <a:off x="5367611" y="5574724"/>
                        <a:ext cx="458002" cy="190834"/>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0918DBEA-F3BC-4167-B780-4693AFD5EF05}"/>
              </a:ext>
              <a:ext uri="{C183D7F6-B498-43B3-948B-1728B52AA6E4}">
                <adec:decorative xmlns:adec="http://schemas.microsoft.com/office/drawing/2017/decorative" val="1"/>
              </a:ext>
            </a:extLst>
          </p:cNvPr>
          <p:cNvGraphicFramePr>
            <a:graphicFrameLocks noChangeAspect="1"/>
          </p:cNvGraphicFramePr>
          <p:nvPr>
            <p:extLst/>
          </p:nvPr>
        </p:nvGraphicFramePr>
        <p:xfrm>
          <a:off x="3400619" y="5918946"/>
          <a:ext cx="458002" cy="190834"/>
        </p:xfrm>
        <a:graphic>
          <a:graphicData uri="http://schemas.openxmlformats.org/presentationml/2006/ole">
            <mc:AlternateContent xmlns:mc="http://schemas.openxmlformats.org/markup-compatibility/2006">
              <mc:Choice xmlns:v="urn:schemas-microsoft-com:vml" Requires="v">
                <p:oleObj spid="_x0000_s19464" name="Equation" r:id="rId15" imgW="609480" imgH="253800" progId="Equation.DSMT4">
                  <p:embed/>
                </p:oleObj>
              </mc:Choice>
              <mc:Fallback>
                <p:oleObj name="Equation" r:id="rId15" imgW="609480" imgH="253800" progId="Equation.DSMT4">
                  <p:embed/>
                  <p:pic>
                    <p:nvPicPr>
                      <p:cNvPr id="15" name="Object 14">
                        <a:extLst>
                          <a:ext uri="{FF2B5EF4-FFF2-40B4-BE49-F238E27FC236}">
                            <a16:creationId xmlns:a16="http://schemas.microsoft.com/office/drawing/2014/main" id="{0918DBEA-F3BC-4167-B780-4693AFD5EF05}"/>
                          </a:ext>
                          <a:ext uri="{C183D7F6-B498-43B3-948B-1728B52AA6E4}">
                            <adec:decorative xmlns:adec="http://schemas.microsoft.com/office/drawing/2017/decorative" val="1"/>
                          </a:ext>
                        </a:extLst>
                      </p:cNvPr>
                      <p:cNvPicPr/>
                      <p:nvPr/>
                    </p:nvPicPr>
                    <p:blipFill>
                      <a:blip r:embed="rId16"/>
                      <a:stretch>
                        <a:fillRect/>
                      </a:stretch>
                    </p:blipFill>
                    <p:spPr>
                      <a:xfrm>
                        <a:off x="3400619" y="5918946"/>
                        <a:ext cx="458002" cy="190834"/>
                      </a:xfrm>
                      <a:prstGeom prst="rect">
                        <a:avLst/>
                      </a:prstGeom>
                      <a:solidFill>
                        <a:schemeClr val="bg1"/>
                      </a:solidFill>
                    </p:spPr>
                  </p:pic>
                </p:oleObj>
              </mc:Fallback>
            </mc:AlternateContent>
          </a:graphicData>
        </a:graphic>
      </p:graphicFrame>
      <p:graphicFrame>
        <p:nvGraphicFramePr>
          <p:cNvPr id="16" name="Object 15">
            <a:extLst>
              <a:ext uri="{FF2B5EF4-FFF2-40B4-BE49-F238E27FC236}">
                <a16:creationId xmlns:a16="http://schemas.microsoft.com/office/drawing/2014/main" id="{DB2C4619-3A73-4B17-81AC-0DF8AE1CC0E6}"/>
              </a:ext>
              <a:ext uri="{C183D7F6-B498-43B3-948B-1728B52AA6E4}">
                <adec:decorative xmlns:adec="http://schemas.microsoft.com/office/drawing/2017/decorative" val="1"/>
              </a:ext>
            </a:extLst>
          </p:cNvPr>
          <p:cNvGraphicFramePr>
            <a:graphicFrameLocks noChangeAspect="1"/>
          </p:cNvGraphicFramePr>
          <p:nvPr>
            <p:extLst/>
          </p:nvPr>
        </p:nvGraphicFramePr>
        <p:xfrm>
          <a:off x="5362874" y="5915539"/>
          <a:ext cx="424734" cy="176972"/>
        </p:xfrm>
        <a:graphic>
          <a:graphicData uri="http://schemas.openxmlformats.org/presentationml/2006/ole">
            <mc:AlternateContent xmlns:mc="http://schemas.openxmlformats.org/markup-compatibility/2006">
              <mc:Choice xmlns:v="urn:schemas-microsoft-com:vml" Requires="v">
                <p:oleObj spid="_x0000_s19465" name="Equation" r:id="rId17" imgW="609480" imgH="253800" progId="Equation.DSMT4">
                  <p:embed/>
                </p:oleObj>
              </mc:Choice>
              <mc:Fallback>
                <p:oleObj name="Equation" r:id="rId17" imgW="609480" imgH="253800" progId="Equation.DSMT4">
                  <p:embed/>
                  <p:pic>
                    <p:nvPicPr>
                      <p:cNvPr id="16" name="Object 15">
                        <a:extLst>
                          <a:ext uri="{FF2B5EF4-FFF2-40B4-BE49-F238E27FC236}">
                            <a16:creationId xmlns:a16="http://schemas.microsoft.com/office/drawing/2014/main" id="{DB2C4619-3A73-4B17-81AC-0DF8AE1CC0E6}"/>
                          </a:ext>
                          <a:ext uri="{C183D7F6-B498-43B3-948B-1728B52AA6E4}">
                            <adec:decorative xmlns:adec="http://schemas.microsoft.com/office/drawing/2017/decorative" val="1"/>
                          </a:ext>
                        </a:extLst>
                      </p:cNvPr>
                      <p:cNvPicPr/>
                      <p:nvPr/>
                    </p:nvPicPr>
                    <p:blipFill>
                      <a:blip r:embed="rId18"/>
                      <a:stretch>
                        <a:fillRect/>
                      </a:stretch>
                    </p:blipFill>
                    <p:spPr>
                      <a:xfrm>
                        <a:off x="5362874" y="5915539"/>
                        <a:ext cx="424734" cy="17697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148752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sz="3400" dirty="0"/>
              <a:t>Chemistry Link to Health Variation in Body Temperature </a:t>
            </a:r>
            <a:r>
              <a:rPr lang="en-IN" sz="2000" b="0" dirty="0"/>
              <a:t>(1 of 2)</a:t>
            </a:r>
            <a:endParaRPr lang="en-IN" sz="2000"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9" y="1537345"/>
            <a:ext cx="3640323" cy="388438"/>
          </a:xfrm>
        </p:spPr>
        <p:txBody>
          <a:bodyPr/>
          <a:lstStyle/>
          <a:p>
            <a:pPr marL="432" indent="0">
              <a:buNone/>
            </a:pPr>
            <a:r>
              <a:rPr lang="en-IN" sz="2400" dirty="0"/>
              <a:t>Body temperatures above</a:t>
            </a:r>
          </a:p>
        </p:txBody>
      </p:sp>
      <p:graphicFrame>
        <p:nvGraphicFramePr>
          <p:cNvPr id="23" name="Object 22" descr="41 degrees Celsius">
            <a:extLst>
              <a:ext uri="{FF2B5EF4-FFF2-40B4-BE49-F238E27FC236}">
                <a16:creationId xmlns:a16="http://schemas.microsoft.com/office/drawing/2014/main" id="{303FBE2C-083B-4A50-84B9-E909A42DDBEB}"/>
              </a:ext>
            </a:extLst>
          </p:cNvPr>
          <p:cNvGraphicFramePr>
            <a:graphicFrameLocks noChangeAspect="1"/>
          </p:cNvGraphicFramePr>
          <p:nvPr>
            <p:extLst/>
          </p:nvPr>
        </p:nvGraphicFramePr>
        <p:xfrm>
          <a:off x="4179246" y="1589712"/>
          <a:ext cx="754380" cy="307340"/>
        </p:xfrm>
        <a:graphic>
          <a:graphicData uri="http://schemas.openxmlformats.org/presentationml/2006/ole">
            <mc:AlternateContent xmlns:mc="http://schemas.openxmlformats.org/markup-compatibility/2006">
              <mc:Choice xmlns:v="urn:schemas-microsoft-com:vml" Requires="v">
                <p:oleObj spid="_x0000_s20482" name="Equation" r:id="rId4" imgW="685800" imgH="279360" progId="Equation.DSMT4">
                  <p:embed/>
                </p:oleObj>
              </mc:Choice>
              <mc:Fallback>
                <p:oleObj name="Equation" r:id="rId4" imgW="685800" imgH="279360" progId="Equation.DSMT4">
                  <p:embed/>
                  <p:pic>
                    <p:nvPicPr>
                      <p:cNvPr id="23" name="Object 22" descr="41 degrees Celsius">
                        <a:extLst>
                          <a:ext uri="{FF2B5EF4-FFF2-40B4-BE49-F238E27FC236}">
                            <a16:creationId xmlns:a16="http://schemas.microsoft.com/office/drawing/2014/main" id="{303FBE2C-083B-4A50-84B9-E909A42DDBEB}"/>
                          </a:ext>
                        </a:extLst>
                      </p:cNvPr>
                      <p:cNvPicPr/>
                      <p:nvPr/>
                    </p:nvPicPr>
                    <p:blipFill>
                      <a:blip r:embed="rId5"/>
                      <a:stretch>
                        <a:fillRect/>
                      </a:stretch>
                    </p:blipFill>
                    <p:spPr>
                      <a:xfrm>
                        <a:off x="4179246" y="1589712"/>
                        <a:ext cx="754380" cy="30734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459727" y="1987113"/>
            <a:ext cx="4673381" cy="1198538"/>
          </a:xfrm>
        </p:spPr>
        <p:txBody>
          <a:bodyPr/>
          <a:lstStyle/>
          <a:p>
            <a:pPr marL="432" indent="0">
              <a:buNone/>
            </a:pPr>
            <a:r>
              <a:rPr lang="en-IN" sz="2400" dirty="0"/>
              <a:t>called </a:t>
            </a:r>
            <a:r>
              <a:rPr lang="en-IN" sz="2400" b="1" dirty="0"/>
              <a:t>hyperthermia</a:t>
            </a:r>
            <a:r>
              <a:rPr lang="en-IN" sz="2400" dirty="0"/>
              <a:t>, can lead to convulsions and may cause permanent brain damage.</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3294474"/>
            <a:ext cx="3539613" cy="422120"/>
          </a:xfrm>
        </p:spPr>
        <p:txBody>
          <a:bodyPr/>
          <a:lstStyle/>
          <a:p>
            <a:pPr marL="432" indent="0">
              <a:buNone/>
            </a:pPr>
            <a:r>
              <a:rPr lang="en-IN" sz="2400" dirty="0"/>
              <a:t>Heatstroke occurs above</a:t>
            </a:r>
          </a:p>
        </p:txBody>
      </p:sp>
      <p:graphicFrame>
        <p:nvGraphicFramePr>
          <p:cNvPr id="24" name="Object 23" descr="41.1 degrees Celsius.">
            <a:extLst>
              <a:ext uri="{FF2B5EF4-FFF2-40B4-BE49-F238E27FC236}">
                <a16:creationId xmlns:a16="http://schemas.microsoft.com/office/drawing/2014/main" id="{83A7D337-1D2B-4CE7-AD8B-381E6BDB56D7}"/>
              </a:ext>
            </a:extLst>
          </p:cNvPr>
          <p:cNvGraphicFramePr>
            <a:graphicFrameLocks noChangeAspect="1"/>
          </p:cNvGraphicFramePr>
          <p:nvPr>
            <p:extLst/>
          </p:nvPr>
        </p:nvGraphicFramePr>
        <p:xfrm>
          <a:off x="4083495" y="3335734"/>
          <a:ext cx="1073944" cy="305594"/>
        </p:xfrm>
        <a:graphic>
          <a:graphicData uri="http://schemas.openxmlformats.org/presentationml/2006/ole">
            <mc:AlternateContent xmlns:mc="http://schemas.openxmlformats.org/markup-compatibility/2006">
              <mc:Choice xmlns:v="urn:schemas-microsoft-com:vml" Requires="v">
                <p:oleObj spid="_x0000_s20483" name="Equation" r:id="rId6" imgW="888840" imgH="253800" progId="Equation.DSMT4">
                  <p:embed/>
                </p:oleObj>
              </mc:Choice>
              <mc:Fallback>
                <p:oleObj name="Equation" r:id="rId6" imgW="888840" imgH="253800" progId="Equation.DSMT4">
                  <p:embed/>
                  <p:pic>
                    <p:nvPicPr>
                      <p:cNvPr id="24" name="Object 23" descr="41.1 degrees Celsius.">
                        <a:extLst>
                          <a:ext uri="{FF2B5EF4-FFF2-40B4-BE49-F238E27FC236}">
                            <a16:creationId xmlns:a16="http://schemas.microsoft.com/office/drawing/2014/main" id="{83A7D337-1D2B-4CE7-AD8B-381E6BDB56D7}"/>
                          </a:ext>
                        </a:extLst>
                      </p:cNvPr>
                      <p:cNvPicPr/>
                      <p:nvPr/>
                    </p:nvPicPr>
                    <p:blipFill>
                      <a:blip r:embed="rId7"/>
                      <a:stretch>
                        <a:fillRect/>
                      </a:stretch>
                    </p:blipFill>
                    <p:spPr>
                      <a:xfrm>
                        <a:off x="4083495" y="3335734"/>
                        <a:ext cx="1073944" cy="305594"/>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A28FD25-C4E1-47DB-9E7D-992E56005CDB}"/>
              </a:ext>
            </a:extLst>
          </p:cNvPr>
          <p:cNvSpPr>
            <a:spLocks noGrp="1"/>
          </p:cNvSpPr>
          <p:nvPr>
            <p:ph sz="quarter" idx="17"/>
          </p:nvPr>
        </p:nvSpPr>
        <p:spPr>
          <a:xfrm>
            <a:off x="454025" y="3780610"/>
            <a:ext cx="4752156" cy="850383"/>
          </a:xfrm>
        </p:spPr>
        <p:txBody>
          <a:bodyPr/>
          <a:lstStyle/>
          <a:p>
            <a:pPr marL="432" indent="0">
              <a:buNone/>
            </a:pPr>
            <a:r>
              <a:rPr lang="en-IN" sz="2400" dirty="0"/>
              <a:t>Treatment may include immersing the person in an ice-water bath.</a:t>
            </a:r>
          </a:p>
        </p:txBody>
      </p:sp>
      <p:pic>
        <p:nvPicPr>
          <p:cNvPr id="28" name="Content Placeholder 27" descr="A vertical thermometer lists Celsius values on the left and Fahrenheit values on the right. For long description in Notes pane, press F6.&#10;">
            <a:extLst>
              <a:ext uri="{FF2B5EF4-FFF2-40B4-BE49-F238E27FC236}">
                <a16:creationId xmlns:a16="http://schemas.microsoft.com/office/drawing/2014/main" id="{FEB3725C-65DA-4450-A855-3979C4EA7A5F}"/>
              </a:ext>
            </a:extLst>
          </p:cNvPr>
          <p:cNvPicPr>
            <a:picLocks noGrp="1" noChangeAspect="1"/>
          </p:cNvPicPr>
          <p:nvPr>
            <p:ph sz="quarter" idx="18"/>
          </p:nvPr>
        </p:nvPicPr>
        <p:blipFill>
          <a:blip r:embed="rId8"/>
          <a:stretch>
            <a:fillRect/>
          </a:stretch>
        </p:blipFill>
        <p:spPr>
          <a:xfrm>
            <a:off x="6354885" y="1818793"/>
            <a:ext cx="2193782" cy="3674565"/>
          </a:xfrm>
          <a:prstGeom prst="rect">
            <a:avLst/>
          </a:prstGeom>
        </p:spPr>
      </p:pic>
    </p:spTree>
    <p:extLst>
      <p:ext uri="{BB962C8B-B14F-4D97-AF65-F5344CB8AC3E}">
        <p14:creationId xmlns:p14="http://schemas.microsoft.com/office/powerpoint/2010/main" val="203030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sz="3400" dirty="0"/>
              <a:t>Pure Substances: Elements and Compounds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0" y="1570498"/>
            <a:ext cx="4925961" cy="3547192"/>
          </a:xfrm>
        </p:spPr>
        <p:txBody>
          <a:bodyPr/>
          <a:lstStyle/>
          <a:p>
            <a:pPr marL="432" indent="0">
              <a:buNone/>
            </a:pPr>
            <a:r>
              <a:rPr lang="en-IN" sz="2400" dirty="0"/>
              <a:t>A </a:t>
            </a:r>
            <a:r>
              <a:rPr lang="en-IN" sz="2400" b="1" dirty="0"/>
              <a:t>pure substance</a:t>
            </a:r>
            <a:r>
              <a:rPr lang="en-IN" sz="2400" dirty="0"/>
              <a:t> is classified as</a:t>
            </a:r>
          </a:p>
          <a:p>
            <a:r>
              <a:rPr lang="en-IN" sz="2400" dirty="0"/>
              <a:t>a type of matter with a fixed or definite composition</a:t>
            </a:r>
          </a:p>
          <a:p>
            <a:r>
              <a:rPr lang="en-IN" sz="2400" dirty="0"/>
              <a:t>an </a:t>
            </a:r>
            <a:r>
              <a:rPr lang="en-IN" sz="2400" b="1" dirty="0"/>
              <a:t>element</a:t>
            </a:r>
            <a:r>
              <a:rPr lang="en-IN" sz="2400" dirty="0"/>
              <a:t> that is composed of one type of atom</a:t>
            </a:r>
          </a:p>
          <a:p>
            <a:r>
              <a:rPr lang="en-IN" sz="2400" dirty="0"/>
              <a:t>a </a:t>
            </a:r>
            <a:r>
              <a:rPr lang="en-IN" sz="2400" b="1" dirty="0"/>
              <a:t>compound</a:t>
            </a:r>
            <a:r>
              <a:rPr lang="en-IN" sz="2400" dirty="0"/>
              <a:t> that is composed of two or more elements always combined in the same proportion</a:t>
            </a:r>
          </a:p>
        </p:txBody>
      </p:sp>
      <p:pic>
        <p:nvPicPr>
          <p:cNvPr id="18" name="Content Placeholder 17" descr="The top of an aluminum can, with a close up of a cluster of aluminum atoms.">
            <a:extLst>
              <a:ext uri="{FF2B5EF4-FFF2-40B4-BE49-F238E27FC236}">
                <a16:creationId xmlns:a16="http://schemas.microsoft.com/office/drawing/2014/main" id="{3F0840C5-2C68-4103-AC65-CFA58382F0FF}"/>
              </a:ext>
            </a:extLst>
          </p:cNvPr>
          <p:cNvPicPr>
            <a:picLocks noGrp="1" noChangeAspect="1"/>
          </p:cNvPicPr>
          <p:nvPr>
            <p:ph sz="quarter" idx="15"/>
          </p:nvPr>
        </p:nvPicPr>
        <p:blipFill>
          <a:blip r:embed="rId2"/>
          <a:stretch>
            <a:fillRect/>
          </a:stretch>
        </p:blipFill>
        <p:spPr>
          <a:xfrm>
            <a:off x="5874813" y="2824722"/>
            <a:ext cx="3043879" cy="1336338"/>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5818673" y="4470129"/>
            <a:ext cx="3148345" cy="1031019"/>
          </a:xfrm>
        </p:spPr>
        <p:txBody>
          <a:bodyPr/>
          <a:lstStyle/>
          <a:p>
            <a:pPr marL="432" indent="0">
              <a:buNone/>
            </a:pPr>
            <a:r>
              <a:rPr lang="en-IN" sz="2000" dirty="0"/>
              <a:t>An aluminum can consists of many atoms of aluminum.</a:t>
            </a:r>
          </a:p>
        </p:txBody>
      </p:sp>
    </p:spTree>
    <p:extLst>
      <p:ext uri="{BB962C8B-B14F-4D97-AF65-F5344CB8AC3E}">
        <p14:creationId xmlns:p14="http://schemas.microsoft.com/office/powerpoint/2010/main" val="2994172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sz="3400" dirty="0"/>
              <a:t>Chemistry Link to Health Variation in Body Temperature </a:t>
            </a:r>
            <a:r>
              <a:rPr lang="en-IN" sz="2000" b="0" dirty="0"/>
              <a:t>(2 of 2)</a:t>
            </a:r>
            <a:endParaRPr lang="en-IN" sz="2000"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4849691" cy="409443"/>
          </a:xfrm>
        </p:spPr>
        <p:txBody>
          <a:bodyPr/>
          <a:lstStyle/>
          <a:p>
            <a:pPr marL="432" indent="0">
              <a:buNone/>
            </a:pPr>
            <a:r>
              <a:rPr lang="en-IN" sz="2400" dirty="0"/>
              <a:t>In </a:t>
            </a:r>
            <a:r>
              <a:rPr lang="en-IN" sz="2400" b="1" dirty="0"/>
              <a:t>hypothermia</a:t>
            </a:r>
            <a:r>
              <a:rPr lang="en-IN" sz="2400" dirty="0"/>
              <a:t>, body temperature</a:t>
            </a:r>
          </a:p>
        </p:txBody>
      </p:sp>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459728" y="2010305"/>
            <a:ext cx="2696427" cy="412552"/>
          </a:xfrm>
        </p:spPr>
        <p:txBody>
          <a:bodyPr/>
          <a:lstStyle/>
          <a:p>
            <a:pPr marL="432" indent="0">
              <a:buNone/>
            </a:pPr>
            <a:r>
              <a:rPr lang="en-IN" sz="2400" dirty="0"/>
              <a:t>can drop as low as</a:t>
            </a:r>
          </a:p>
        </p:txBody>
      </p:sp>
      <p:graphicFrame>
        <p:nvGraphicFramePr>
          <p:cNvPr id="23" name="Object 22" descr="28.5 degrees Celsius">
            <a:extLst>
              <a:ext uri="{FF2B5EF4-FFF2-40B4-BE49-F238E27FC236}">
                <a16:creationId xmlns:a16="http://schemas.microsoft.com/office/drawing/2014/main" id="{0ADEAB82-73BF-4017-8F41-B927246640F6}"/>
              </a:ext>
            </a:extLst>
          </p:cNvPr>
          <p:cNvGraphicFramePr>
            <a:graphicFrameLocks noChangeAspect="1"/>
          </p:cNvGraphicFramePr>
          <p:nvPr>
            <p:extLst/>
          </p:nvPr>
        </p:nvGraphicFramePr>
        <p:xfrm>
          <a:off x="3280173" y="2061277"/>
          <a:ext cx="1019810" cy="279400"/>
        </p:xfrm>
        <a:graphic>
          <a:graphicData uri="http://schemas.openxmlformats.org/presentationml/2006/ole">
            <mc:AlternateContent xmlns:mc="http://schemas.openxmlformats.org/markup-compatibility/2006">
              <mc:Choice xmlns:v="urn:schemas-microsoft-com:vml" Requires="v">
                <p:oleObj spid="_x0000_s21506" name="Equation" r:id="rId4" imgW="927000" imgH="253800" progId="Equation.DSMT4">
                  <p:embed/>
                </p:oleObj>
              </mc:Choice>
              <mc:Fallback>
                <p:oleObj name="Equation" r:id="rId4" imgW="927000" imgH="253800" progId="Equation.DSMT4">
                  <p:embed/>
                  <p:pic>
                    <p:nvPicPr>
                      <p:cNvPr id="23" name="Object 22" descr="28.5 degrees Celsius">
                        <a:extLst>
                          <a:ext uri="{FF2B5EF4-FFF2-40B4-BE49-F238E27FC236}">
                            <a16:creationId xmlns:a16="http://schemas.microsoft.com/office/drawing/2014/main" id="{0ADEAB82-73BF-4017-8F41-B927246640F6}"/>
                          </a:ext>
                        </a:extLst>
                      </p:cNvPr>
                      <p:cNvPicPr/>
                      <p:nvPr/>
                    </p:nvPicPr>
                    <p:blipFill>
                      <a:blip r:embed="rId5"/>
                      <a:stretch>
                        <a:fillRect/>
                      </a:stretch>
                    </p:blipFill>
                    <p:spPr>
                      <a:xfrm>
                        <a:off x="3280173" y="2061277"/>
                        <a:ext cx="101981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483313"/>
            <a:ext cx="4439265" cy="1527577"/>
          </a:xfrm>
        </p:spPr>
        <p:txBody>
          <a:bodyPr/>
          <a:lstStyle/>
          <a:p>
            <a:pPr marL="432" indent="0">
              <a:buNone/>
            </a:pPr>
            <a:r>
              <a:rPr lang="en-IN" sz="2400" dirty="0"/>
              <a:t>Treatment involves providing oxygen and increasing blood volume with glucose and saline fluids. Injecting warm fluids</a:t>
            </a:r>
          </a:p>
        </p:txBody>
      </p:sp>
      <p:graphicFrame>
        <p:nvGraphicFramePr>
          <p:cNvPr id="24" name="Object 23" descr="37.0 degrees Celsius">
            <a:extLst>
              <a:ext uri="{FF2B5EF4-FFF2-40B4-BE49-F238E27FC236}">
                <a16:creationId xmlns:a16="http://schemas.microsoft.com/office/drawing/2014/main" id="{2733C6EC-F77C-414B-BCCC-8F9C13001575}"/>
              </a:ext>
            </a:extLst>
          </p:cNvPr>
          <p:cNvGraphicFramePr>
            <a:graphicFrameLocks noChangeAspect="1"/>
          </p:cNvGraphicFramePr>
          <p:nvPr>
            <p:extLst/>
          </p:nvPr>
        </p:nvGraphicFramePr>
        <p:xfrm>
          <a:off x="481866" y="4071779"/>
          <a:ext cx="1159510" cy="419100"/>
        </p:xfrm>
        <a:graphic>
          <a:graphicData uri="http://schemas.openxmlformats.org/presentationml/2006/ole">
            <mc:AlternateContent xmlns:mc="http://schemas.openxmlformats.org/markup-compatibility/2006">
              <mc:Choice xmlns:v="urn:schemas-microsoft-com:vml" Requires="v">
                <p:oleObj spid="_x0000_s21507" name="Equation" r:id="rId6" imgW="1054080" imgH="380880" progId="Equation.DSMT4">
                  <p:embed/>
                </p:oleObj>
              </mc:Choice>
              <mc:Fallback>
                <p:oleObj name="Equation" r:id="rId6" imgW="1054080" imgH="380880" progId="Equation.DSMT4">
                  <p:embed/>
                  <p:pic>
                    <p:nvPicPr>
                      <p:cNvPr id="24" name="Object 23" descr="37.0 degrees Celsius">
                        <a:extLst>
                          <a:ext uri="{FF2B5EF4-FFF2-40B4-BE49-F238E27FC236}">
                            <a16:creationId xmlns:a16="http://schemas.microsoft.com/office/drawing/2014/main" id="{2733C6EC-F77C-414B-BCCC-8F9C13001575}"/>
                          </a:ext>
                        </a:extLst>
                      </p:cNvPr>
                      <p:cNvPicPr/>
                      <p:nvPr/>
                    </p:nvPicPr>
                    <p:blipFill>
                      <a:blip r:embed="rId7"/>
                      <a:stretch>
                        <a:fillRect/>
                      </a:stretch>
                    </p:blipFill>
                    <p:spPr>
                      <a:xfrm>
                        <a:off x="481866" y="4071779"/>
                        <a:ext cx="115951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1755172" y="4068742"/>
            <a:ext cx="2573281" cy="410006"/>
          </a:xfrm>
        </p:spPr>
        <p:txBody>
          <a:bodyPr/>
          <a:lstStyle/>
          <a:p>
            <a:pPr marL="432" indent="0">
              <a:buNone/>
            </a:pPr>
            <a:r>
              <a:rPr lang="en-IN" sz="2400" dirty="0"/>
              <a:t>into the peritoneal</a:t>
            </a:r>
          </a:p>
        </p:txBody>
      </p:sp>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81866" y="4534906"/>
            <a:ext cx="3846587" cy="803991"/>
          </a:xfrm>
        </p:spPr>
        <p:txBody>
          <a:bodyPr/>
          <a:lstStyle/>
          <a:p>
            <a:pPr marL="0" indent="0">
              <a:buNone/>
            </a:pPr>
            <a:r>
              <a:rPr lang="en-IN" sz="2400" dirty="0"/>
              <a:t>cavity may restore the internal temperature.</a:t>
            </a:r>
          </a:p>
        </p:txBody>
      </p:sp>
      <p:pic>
        <p:nvPicPr>
          <p:cNvPr id="25" name="Content Placeholder 24" descr="A vertical thermometer lists Celsius values on the left and Fahrenheit values on the right. For long description in Notes pane, press F6.&#10;">
            <a:extLst>
              <a:ext uri="{FF2B5EF4-FFF2-40B4-BE49-F238E27FC236}">
                <a16:creationId xmlns:a16="http://schemas.microsoft.com/office/drawing/2014/main" id="{34564DB7-E5BD-41A6-9D14-00B504B4BBE8}"/>
              </a:ext>
            </a:extLst>
          </p:cNvPr>
          <p:cNvPicPr>
            <a:picLocks noGrp="1" noChangeAspect="1"/>
          </p:cNvPicPr>
          <p:nvPr>
            <p:ph sz="quarter" idx="20"/>
          </p:nvPr>
        </p:nvPicPr>
        <p:blipFill>
          <a:blip r:embed="rId8"/>
          <a:stretch>
            <a:fillRect/>
          </a:stretch>
        </p:blipFill>
        <p:spPr>
          <a:xfrm>
            <a:off x="6354000" y="1818000"/>
            <a:ext cx="2192400" cy="3667031"/>
          </a:xfrm>
          <a:prstGeom prst="rect">
            <a:avLst/>
          </a:prstGeom>
        </p:spPr>
      </p:pic>
    </p:spTree>
    <p:extLst>
      <p:ext uri="{BB962C8B-B14F-4D97-AF65-F5344CB8AC3E}">
        <p14:creationId xmlns:p14="http://schemas.microsoft.com/office/powerpoint/2010/main" val="3946388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7445407" cy="409443"/>
          </a:xfrm>
        </p:spPr>
        <p:txBody>
          <a:bodyPr/>
          <a:lstStyle/>
          <a:p>
            <a:pPr marL="432" indent="0">
              <a:buNone/>
            </a:pPr>
            <a:r>
              <a:rPr lang="en-IN" sz="2400" dirty="0"/>
              <a:t>A person with hypothermia has a body temperature of</a:t>
            </a:r>
          </a:p>
        </p:txBody>
      </p:sp>
      <p:graphicFrame>
        <p:nvGraphicFramePr>
          <p:cNvPr id="23" name="Object 22" descr="34.8 degrees Celsius.">
            <a:extLst>
              <a:ext uri="{FF2B5EF4-FFF2-40B4-BE49-F238E27FC236}">
                <a16:creationId xmlns:a16="http://schemas.microsoft.com/office/drawing/2014/main" id="{68EBF784-5E97-4FAD-85D7-9DC23ECA9F9D}"/>
              </a:ext>
            </a:extLst>
          </p:cNvPr>
          <p:cNvGraphicFramePr>
            <a:graphicFrameLocks noChangeAspect="1"/>
          </p:cNvGraphicFramePr>
          <p:nvPr>
            <p:extLst/>
          </p:nvPr>
        </p:nvGraphicFramePr>
        <p:xfrm>
          <a:off x="463479" y="2016095"/>
          <a:ext cx="1121791" cy="307340"/>
        </p:xfrm>
        <a:graphic>
          <a:graphicData uri="http://schemas.openxmlformats.org/presentationml/2006/ole">
            <mc:AlternateContent xmlns:mc="http://schemas.openxmlformats.org/markup-compatibility/2006">
              <mc:Choice xmlns:v="urn:schemas-microsoft-com:vml" Requires="v">
                <p:oleObj spid="_x0000_s22530" name="Equation" r:id="rId3" imgW="927000" imgH="253800" progId="Equation.DSMT4">
                  <p:embed/>
                </p:oleObj>
              </mc:Choice>
              <mc:Fallback>
                <p:oleObj name="Equation" r:id="rId3" imgW="927000" imgH="253800" progId="Equation.DSMT4">
                  <p:embed/>
                  <p:pic>
                    <p:nvPicPr>
                      <p:cNvPr id="23" name="Object 22" descr="34.8 degrees Celsius.">
                        <a:extLst>
                          <a:ext uri="{FF2B5EF4-FFF2-40B4-BE49-F238E27FC236}">
                            <a16:creationId xmlns:a16="http://schemas.microsoft.com/office/drawing/2014/main" id="{68EBF784-5E97-4FAD-85D7-9DC23ECA9F9D}"/>
                          </a:ext>
                        </a:extLst>
                      </p:cNvPr>
                      <p:cNvPicPr/>
                      <p:nvPr/>
                    </p:nvPicPr>
                    <p:blipFill>
                      <a:blip r:embed="rId4"/>
                      <a:stretch>
                        <a:fillRect/>
                      </a:stretch>
                    </p:blipFill>
                    <p:spPr>
                      <a:xfrm>
                        <a:off x="463479" y="2016095"/>
                        <a:ext cx="1121791" cy="30734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1728089" y="1991315"/>
            <a:ext cx="6722737" cy="419375"/>
          </a:xfrm>
        </p:spPr>
        <p:txBody>
          <a:bodyPr/>
          <a:lstStyle/>
          <a:p>
            <a:pPr marL="432" indent="0">
              <a:buNone/>
            </a:pPr>
            <a:r>
              <a:rPr lang="en-IN" sz="2400" dirty="0"/>
              <a:t>What is that temperature in degrees Fahrenheit?</a:t>
            </a:r>
          </a:p>
        </p:txBody>
      </p:sp>
    </p:spTree>
    <p:extLst>
      <p:ext uri="{BB962C8B-B14F-4D97-AF65-F5344CB8AC3E}">
        <p14:creationId xmlns:p14="http://schemas.microsoft.com/office/powerpoint/2010/main" val="1712993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4 </a:t>
            </a:r>
            <a:r>
              <a:rPr lang="en-IN" sz="2000" b="0" dirty="0"/>
              <a:t>(1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7445407" cy="409443"/>
          </a:xfrm>
        </p:spPr>
        <p:txBody>
          <a:bodyPr/>
          <a:lstStyle/>
          <a:p>
            <a:pPr marL="432" indent="0">
              <a:buNone/>
            </a:pPr>
            <a:r>
              <a:rPr lang="en-IN" sz="2400" dirty="0"/>
              <a:t>A person with hypothermia has a body temperature of</a:t>
            </a:r>
          </a:p>
        </p:txBody>
      </p:sp>
      <p:graphicFrame>
        <p:nvGraphicFramePr>
          <p:cNvPr id="23" name="Object 22" descr="34.8 degrees Celsius.">
            <a:extLst>
              <a:ext uri="{FF2B5EF4-FFF2-40B4-BE49-F238E27FC236}">
                <a16:creationId xmlns:a16="http://schemas.microsoft.com/office/drawing/2014/main" id="{68EBF784-5E97-4FAD-85D7-9DC23ECA9F9D}"/>
              </a:ext>
            </a:extLst>
          </p:cNvPr>
          <p:cNvGraphicFramePr>
            <a:graphicFrameLocks noChangeAspect="1"/>
          </p:cNvGraphicFramePr>
          <p:nvPr>
            <p:extLst/>
          </p:nvPr>
        </p:nvGraphicFramePr>
        <p:xfrm>
          <a:off x="463479" y="2016095"/>
          <a:ext cx="1121791" cy="307340"/>
        </p:xfrm>
        <a:graphic>
          <a:graphicData uri="http://schemas.openxmlformats.org/presentationml/2006/ole">
            <mc:AlternateContent xmlns:mc="http://schemas.openxmlformats.org/markup-compatibility/2006">
              <mc:Choice xmlns:v="urn:schemas-microsoft-com:vml" Requires="v">
                <p:oleObj spid="_x0000_s23554" name="Equation" r:id="rId3" imgW="927000" imgH="253800" progId="Equation.DSMT4">
                  <p:embed/>
                </p:oleObj>
              </mc:Choice>
              <mc:Fallback>
                <p:oleObj name="Equation" r:id="rId3" imgW="927000" imgH="253800" progId="Equation.DSMT4">
                  <p:embed/>
                  <p:pic>
                    <p:nvPicPr>
                      <p:cNvPr id="23" name="Object 22" descr="34.8 degrees Celsius.">
                        <a:extLst>
                          <a:ext uri="{FF2B5EF4-FFF2-40B4-BE49-F238E27FC236}">
                            <a16:creationId xmlns:a16="http://schemas.microsoft.com/office/drawing/2014/main" id="{68EBF784-5E97-4FAD-85D7-9DC23ECA9F9D}"/>
                          </a:ext>
                        </a:extLst>
                      </p:cNvPr>
                      <p:cNvPicPr/>
                      <p:nvPr/>
                    </p:nvPicPr>
                    <p:blipFill>
                      <a:blip r:embed="rId4"/>
                      <a:stretch>
                        <a:fillRect/>
                      </a:stretch>
                    </p:blipFill>
                    <p:spPr>
                      <a:xfrm>
                        <a:off x="463479" y="2016095"/>
                        <a:ext cx="1121791" cy="30734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1728089" y="1991315"/>
            <a:ext cx="6722737" cy="440157"/>
          </a:xfrm>
        </p:spPr>
        <p:txBody>
          <a:bodyPr/>
          <a:lstStyle/>
          <a:p>
            <a:pPr marL="432" indent="0">
              <a:buNone/>
            </a:pPr>
            <a:r>
              <a:rPr lang="en-IN" sz="2400" dirty="0"/>
              <a:t>What is that temperature in degrees Fahrenheit?</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630797"/>
            <a:ext cx="7993626" cy="436866"/>
          </a:xfrm>
        </p:spPr>
        <p:txBody>
          <a:bodyPr/>
          <a:lstStyle/>
          <a:p>
            <a:pPr marL="432" indent="0">
              <a:buNone/>
            </a:pPr>
            <a:r>
              <a:rPr lang="en-IN" sz="2400" b="1" dirty="0"/>
              <a:t>Step 1 State the given and needed quantities.</a:t>
            </a:r>
          </a:p>
        </p:txBody>
      </p:sp>
      <p:graphicFrame>
        <p:nvGraphicFramePr>
          <p:cNvPr id="24" name="Table 24">
            <a:extLst>
              <a:ext uri="{FF2B5EF4-FFF2-40B4-BE49-F238E27FC236}">
                <a16:creationId xmlns:a16="http://schemas.microsoft.com/office/drawing/2014/main" id="{8C1C803E-E788-4322-92D2-4589A4B2A5C7}"/>
              </a:ext>
            </a:extLst>
          </p:cNvPr>
          <p:cNvGraphicFramePr>
            <a:graphicFrameLocks noGrp="1"/>
          </p:cNvGraphicFramePr>
          <p:nvPr>
            <p:ph sz="quarter" idx="17"/>
            <p:extLst/>
          </p:nvPr>
        </p:nvGraphicFramePr>
        <p:xfrm>
          <a:off x="454025" y="3382706"/>
          <a:ext cx="8239512" cy="741680"/>
        </p:xfrm>
        <a:graphic>
          <a:graphicData uri="http://schemas.openxmlformats.org/drawingml/2006/table">
            <a:tbl>
              <a:tblPr firstRow="1" bandRow="1">
                <a:tableStyleId>{40F9630F-82C1-40B7-BC3A-925EFCFF5E92}</a:tableStyleId>
              </a:tblPr>
              <a:tblGrid>
                <a:gridCol w="2525149">
                  <a:extLst>
                    <a:ext uri="{9D8B030D-6E8A-4147-A177-3AD203B41FA5}">
                      <a16:colId xmlns:a16="http://schemas.microsoft.com/office/drawing/2014/main" val="1754750117"/>
                    </a:ext>
                  </a:extLst>
                </a:gridCol>
                <a:gridCol w="1594607">
                  <a:extLst>
                    <a:ext uri="{9D8B030D-6E8A-4147-A177-3AD203B41FA5}">
                      <a16:colId xmlns:a16="http://schemas.microsoft.com/office/drawing/2014/main" val="1638173069"/>
                    </a:ext>
                  </a:extLst>
                </a:gridCol>
                <a:gridCol w="1502554">
                  <a:extLst>
                    <a:ext uri="{9D8B030D-6E8A-4147-A177-3AD203B41FA5}">
                      <a16:colId xmlns:a16="http://schemas.microsoft.com/office/drawing/2014/main" val="2093173363"/>
                    </a:ext>
                  </a:extLst>
                </a:gridCol>
                <a:gridCol w="2617202">
                  <a:extLst>
                    <a:ext uri="{9D8B030D-6E8A-4147-A177-3AD203B41FA5}">
                      <a16:colId xmlns:a16="http://schemas.microsoft.com/office/drawing/2014/main" val="3551552611"/>
                    </a:ext>
                  </a:extLst>
                </a:gridCol>
              </a:tblGrid>
              <a:tr h="370840">
                <a:tc>
                  <a:txBody>
                    <a:bodyPr/>
                    <a:lstStyle/>
                    <a:p>
                      <a:pPr algn="ctr"/>
                      <a:r>
                        <a:rPr lang="en-US" sz="1800" b="1" baseline="0" dirty="0">
                          <a:solidFill>
                            <a:schemeClr val="tx1"/>
                          </a:solidFill>
                          <a:latin typeface="+mn-lt"/>
                          <a:ea typeface="+mn-ea"/>
                          <a:cs typeface="Times New Roman" pitchFamily="18" charset="0"/>
                        </a:rPr>
                        <a:t>Analyze the Problem</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ea typeface="+mn-ea"/>
                          <a:cs typeface="Times New Roman" pitchFamily="18" charset="0"/>
                        </a:rPr>
                        <a:t>Given</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rPr>
                        <a:t>Need</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rPr>
                        <a:t>Connect</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06665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1" baseline="0" dirty="0">
                        <a:solidFill>
                          <a:schemeClr val="tx1"/>
                        </a:solidFill>
                        <a:latin typeface="+mn-lt"/>
                      </a:endParaRP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00" dirty="0" err="1">
                          <a:solidFill>
                            <a:schemeClr val="tx1"/>
                          </a:solidFill>
                          <a:latin typeface="+mn-lt"/>
                          <a:cs typeface="Times New Roman" pitchFamily="18" charset="0"/>
                        </a:rPr>
                        <a:t>celsius</a:t>
                      </a:r>
                      <a:endParaRPr lang="en-IN" sz="100" baseline="0" dirty="0">
                        <a:solidFill>
                          <a:schemeClr val="tx1"/>
                        </a:solidFill>
                        <a:latin typeface="+mn-lt"/>
                      </a:endParaRP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800" i="1" dirty="0">
                          <a:solidFill>
                            <a:schemeClr val="tx1"/>
                          </a:solidFill>
                          <a:latin typeface="+mn-lt"/>
                          <a:cs typeface="Times New Roman" pitchFamily="18" charset="0"/>
                        </a:rPr>
                        <a:t>T</a:t>
                      </a:r>
                      <a:r>
                        <a:rPr lang="en-US" altLang="en-US" sz="1800" dirty="0">
                          <a:solidFill>
                            <a:schemeClr val="tx1"/>
                          </a:solidFill>
                          <a:latin typeface="+mn-lt"/>
                          <a:cs typeface="Times New Roman" pitchFamily="18" charset="0"/>
                        </a:rPr>
                        <a:t> in </a:t>
                      </a:r>
                      <a:r>
                        <a:rPr lang="en-US" altLang="en-US" sz="100" dirty="0">
                          <a:solidFill>
                            <a:schemeClr val="tx1"/>
                          </a:solidFill>
                          <a:latin typeface="+mn-lt"/>
                          <a:cs typeface="Times New Roman" pitchFamily="18" charset="0"/>
                        </a:rPr>
                        <a:t>F</a:t>
                      </a:r>
                      <a:r>
                        <a:rPr lang="en-IN" sz="100" dirty="0" err="1">
                          <a:solidFill>
                            <a:schemeClr val="tx1"/>
                          </a:solidFill>
                          <a:latin typeface="+mn-lt"/>
                        </a:rPr>
                        <a:t>ahrenheit</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ea typeface="+mn-ea"/>
                          <a:cs typeface="Times New Roman" pitchFamily="18" charset="0"/>
                        </a:rPr>
                        <a:t>temperature equation</a:t>
                      </a:r>
                      <a:endParaRPr lang="en-IN" sz="18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17578"/>
                  </a:ext>
                </a:extLst>
              </a:tr>
            </a:tbl>
          </a:graphicData>
        </a:graphic>
      </p:graphicFrame>
      <p:graphicFrame>
        <p:nvGraphicFramePr>
          <p:cNvPr id="26" name="Object 25">
            <a:extLst>
              <a:ext uri="{FF2B5EF4-FFF2-40B4-BE49-F238E27FC236}">
                <a16:creationId xmlns:a16="http://schemas.microsoft.com/office/drawing/2014/main" id="{5AF24135-F2A4-43E1-9BDF-E7DF360C1F15}"/>
              </a:ext>
              <a:ext uri="{C183D7F6-B498-43B3-948B-1728B52AA6E4}">
                <adec:decorative xmlns:adec="http://schemas.microsoft.com/office/drawing/2017/decorative" val="1"/>
              </a:ext>
            </a:extLst>
          </p:cNvPr>
          <p:cNvGraphicFramePr>
            <a:graphicFrameLocks noChangeAspect="1"/>
          </p:cNvGraphicFramePr>
          <p:nvPr>
            <p:extLst/>
          </p:nvPr>
        </p:nvGraphicFramePr>
        <p:xfrm>
          <a:off x="3404034" y="3815287"/>
          <a:ext cx="738909" cy="230909"/>
        </p:xfrm>
        <a:graphic>
          <a:graphicData uri="http://schemas.openxmlformats.org/presentationml/2006/ole">
            <mc:AlternateContent xmlns:mc="http://schemas.openxmlformats.org/markup-compatibility/2006">
              <mc:Choice xmlns:v="urn:schemas-microsoft-com:vml" Requires="v">
                <p:oleObj spid="_x0000_s23555" name="Equation" r:id="rId5" imgW="812520" imgH="253800" progId="Equation.DSMT4">
                  <p:embed/>
                </p:oleObj>
              </mc:Choice>
              <mc:Fallback>
                <p:oleObj name="Equation" r:id="rId5" imgW="812520" imgH="253800" progId="Equation.DSMT4">
                  <p:embed/>
                  <p:pic>
                    <p:nvPicPr>
                      <p:cNvPr id="26" name="Object 25">
                        <a:extLst>
                          <a:ext uri="{FF2B5EF4-FFF2-40B4-BE49-F238E27FC236}">
                            <a16:creationId xmlns:a16="http://schemas.microsoft.com/office/drawing/2014/main" id="{5AF24135-F2A4-43E1-9BDF-E7DF360C1F15}"/>
                          </a:ext>
                          <a:ext uri="{C183D7F6-B498-43B3-948B-1728B52AA6E4}">
                            <adec:decorative xmlns:adec="http://schemas.microsoft.com/office/drawing/2017/decorative" val="1"/>
                          </a:ext>
                        </a:extLst>
                      </p:cNvPr>
                      <p:cNvPicPr/>
                      <p:nvPr/>
                    </p:nvPicPr>
                    <p:blipFill>
                      <a:blip r:embed="rId6"/>
                      <a:stretch>
                        <a:fillRect/>
                      </a:stretch>
                    </p:blipFill>
                    <p:spPr>
                      <a:xfrm>
                        <a:off x="3404034" y="3815287"/>
                        <a:ext cx="738909" cy="230909"/>
                      </a:xfrm>
                      <a:prstGeom prst="rect">
                        <a:avLst/>
                      </a:prstGeom>
                      <a:solidFill>
                        <a:schemeClr val="bg1"/>
                      </a:solidFill>
                    </p:spPr>
                  </p:pic>
                </p:oleObj>
              </mc:Fallback>
            </mc:AlternateContent>
          </a:graphicData>
        </a:graphic>
      </p:graphicFrame>
      <p:graphicFrame>
        <p:nvGraphicFramePr>
          <p:cNvPr id="27" name="Object 26">
            <a:extLst>
              <a:ext uri="{FF2B5EF4-FFF2-40B4-BE49-F238E27FC236}">
                <a16:creationId xmlns:a16="http://schemas.microsoft.com/office/drawing/2014/main" id="{1B564293-E833-497B-AF41-B3330F753ADD}"/>
              </a:ext>
              <a:ext uri="{C183D7F6-B498-43B3-948B-1728B52AA6E4}">
                <adec:decorative xmlns:adec="http://schemas.microsoft.com/office/drawing/2017/decorative" val="1"/>
              </a:ext>
            </a:extLst>
          </p:cNvPr>
          <p:cNvGraphicFramePr>
            <a:graphicFrameLocks noChangeAspect="1"/>
          </p:cNvGraphicFramePr>
          <p:nvPr>
            <p:extLst/>
          </p:nvPr>
        </p:nvGraphicFramePr>
        <p:xfrm>
          <a:off x="5501763" y="3825678"/>
          <a:ext cx="292100" cy="241300"/>
        </p:xfrm>
        <a:graphic>
          <a:graphicData uri="http://schemas.openxmlformats.org/presentationml/2006/ole">
            <mc:AlternateContent xmlns:mc="http://schemas.openxmlformats.org/markup-compatibility/2006">
              <mc:Choice xmlns:v="urn:schemas-microsoft-com:vml" Requires="v">
                <p:oleObj spid="_x0000_s23556" name="Equation" r:id="rId7" imgW="291960" imgH="241200" progId="Equation.DSMT4">
                  <p:embed/>
                </p:oleObj>
              </mc:Choice>
              <mc:Fallback>
                <p:oleObj name="Equation" r:id="rId7" imgW="291960" imgH="241200" progId="Equation.DSMT4">
                  <p:embed/>
                  <p:pic>
                    <p:nvPicPr>
                      <p:cNvPr id="27" name="Object 26">
                        <a:extLst>
                          <a:ext uri="{FF2B5EF4-FFF2-40B4-BE49-F238E27FC236}">
                            <a16:creationId xmlns:a16="http://schemas.microsoft.com/office/drawing/2014/main" id="{1B564293-E833-497B-AF41-B3330F753ADD}"/>
                          </a:ext>
                          <a:ext uri="{C183D7F6-B498-43B3-948B-1728B52AA6E4}">
                            <adec:decorative xmlns:adec="http://schemas.microsoft.com/office/drawing/2017/decorative" val="1"/>
                          </a:ext>
                        </a:extLst>
                      </p:cNvPr>
                      <p:cNvPicPr/>
                      <p:nvPr/>
                    </p:nvPicPr>
                    <p:blipFill>
                      <a:blip r:embed="rId8"/>
                      <a:stretch>
                        <a:fillRect/>
                      </a:stretch>
                    </p:blipFill>
                    <p:spPr>
                      <a:xfrm>
                        <a:off x="5501763" y="3825678"/>
                        <a:ext cx="292100" cy="241300"/>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54025" y="4336022"/>
            <a:ext cx="6271240" cy="427106"/>
          </a:xfrm>
        </p:spPr>
        <p:txBody>
          <a:bodyPr/>
          <a:lstStyle/>
          <a:p>
            <a:pPr marL="432" indent="0">
              <a:buNone/>
            </a:pPr>
            <a:r>
              <a:rPr lang="en-IN" sz="2400" b="1" dirty="0"/>
              <a:t>Step 2 Write a temperature equation.</a:t>
            </a:r>
          </a:p>
        </p:txBody>
      </p:sp>
      <p:graphicFrame>
        <p:nvGraphicFramePr>
          <p:cNvPr id="28" name="Object 27" descr="T sub F = 1.8 times T sub C + 32">
            <a:extLst>
              <a:ext uri="{FF2B5EF4-FFF2-40B4-BE49-F238E27FC236}">
                <a16:creationId xmlns:a16="http://schemas.microsoft.com/office/drawing/2014/main" id="{3FFEED28-B67F-42F5-A74A-94683C01F53A}"/>
              </a:ext>
            </a:extLst>
          </p:cNvPr>
          <p:cNvGraphicFramePr>
            <a:graphicFrameLocks noChangeAspect="1"/>
          </p:cNvGraphicFramePr>
          <p:nvPr>
            <p:extLst/>
          </p:nvPr>
        </p:nvGraphicFramePr>
        <p:xfrm>
          <a:off x="3283907" y="5165546"/>
          <a:ext cx="2222500" cy="431800"/>
        </p:xfrm>
        <a:graphic>
          <a:graphicData uri="http://schemas.openxmlformats.org/presentationml/2006/ole">
            <mc:AlternateContent xmlns:mc="http://schemas.openxmlformats.org/markup-compatibility/2006">
              <mc:Choice xmlns:v="urn:schemas-microsoft-com:vml" Requires="v">
                <p:oleObj spid="_x0000_s23557" name="Equation" r:id="rId9" imgW="2222280" imgH="431640" progId="Equation.DSMT4">
                  <p:embed/>
                </p:oleObj>
              </mc:Choice>
              <mc:Fallback>
                <p:oleObj name="Equation" r:id="rId9" imgW="2222280" imgH="431640" progId="Equation.DSMT4">
                  <p:embed/>
                  <p:pic>
                    <p:nvPicPr>
                      <p:cNvPr id="28" name="Object 27" descr="T sub F = 1.8 times T sub C + 32">
                        <a:extLst>
                          <a:ext uri="{FF2B5EF4-FFF2-40B4-BE49-F238E27FC236}">
                            <a16:creationId xmlns:a16="http://schemas.microsoft.com/office/drawing/2014/main" id="{3FFEED28-B67F-42F5-A74A-94683C01F53A}"/>
                          </a:ext>
                        </a:extLst>
                      </p:cNvPr>
                      <p:cNvPicPr/>
                      <p:nvPr/>
                    </p:nvPicPr>
                    <p:blipFill>
                      <a:blip r:embed="rId10"/>
                      <a:stretch>
                        <a:fillRect/>
                      </a:stretch>
                    </p:blipFill>
                    <p:spPr>
                      <a:xfrm>
                        <a:off x="3283907" y="5165546"/>
                        <a:ext cx="2222500" cy="431800"/>
                      </a:xfrm>
                      <a:prstGeom prst="rect">
                        <a:avLst/>
                      </a:prstGeom>
                    </p:spPr>
                  </p:pic>
                </p:oleObj>
              </mc:Fallback>
            </mc:AlternateContent>
          </a:graphicData>
        </a:graphic>
      </p:graphicFrame>
    </p:spTree>
    <p:extLst>
      <p:ext uri="{BB962C8B-B14F-4D97-AF65-F5344CB8AC3E}">
        <p14:creationId xmlns:p14="http://schemas.microsoft.com/office/powerpoint/2010/main" val="3276835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6A2-6DCE-4CC1-ABA4-8435E373BDA8}"/>
              </a:ext>
            </a:extLst>
          </p:cNvPr>
          <p:cNvSpPr>
            <a:spLocks noGrp="1"/>
          </p:cNvSpPr>
          <p:nvPr>
            <p:ph type="title"/>
          </p:nvPr>
        </p:nvSpPr>
        <p:spPr/>
        <p:txBody>
          <a:bodyPr/>
          <a:lstStyle/>
          <a:p>
            <a:r>
              <a:rPr lang="en-IN" dirty="0"/>
              <a:t>Solution 4 </a:t>
            </a:r>
            <a:r>
              <a:rPr lang="en-IN" sz="2000" b="0" dirty="0"/>
              <a:t>(2 of 2)</a:t>
            </a:r>
            <a:endParaRPr lang="en-IN" dirty="0"/>
          </a:p>
        </p:txBody>
      </p:sp>
      <p:sp>
        <p:nvSpPr>
          <p:cNvPr id="4" name="Content Placeholder 3">
            <a:extLst>
              <a:ext uri="{FF2B5EF4-FFF2-40B4-BE49-F238E27FC236}">
                <a16:creationId xmlns:a16="http://schemas.microsoft.com/office/drawing/2014/main" id="{E12CFF59-E7E4-41EB-81A4-E01CB45B9F49}"/>
              </a:ext>
            </a:extLst>
          </p:cNvPr>
          <p:cNvSpPr>
            <a:spLocks noGrp="1"/>
          </p:cNvSpPr>
          <p:nvPr>
            <p:ph sz="quarter" idx="14"/>
          </p:nvPr>
        </p:nvSpPr>
        <p:spPr>
          <a:xfrm>
            <a:off x="459728" y="1537344"/>
            <a:ext cx="7445407" cy="409443"/>
          </a:xfrm>
        </p:spPr>
        <p:txBody>
          <a:bodyPr/>
          <a:lstStyle/>
          <a:p>
            <a:pPr marL="432" indent="0">
              <a:buNone/>
            </a:pPr>
            <a:r>
              <a:rPr lang="en-IN" sz="2400" dirty="0"/>
              <a:t>A person with hypothermia has a body temperature of</a:t>
            </a:r>
          </a:p>
        </p:txBody>
      </p:sp>
      <p:graphicFrame>
        <p:nvGraphicFramePr>
          <p:cNvPr id="23" name="Object 22" descr="34.8 degrees Celsius.">
            <a:extLst>
              <a:ext uri="{FF2B5EF4-FFF2-40B4-BE49-F238E27FC236}">
                <a16:creationId xmlns:a16="http://schemas.microsoft.com/office/drawing/2014/main" id="{68EBF784-5E97-4FAD-85D7-9DC23ECA9F9D}"/>
              </a:ext>
            </a:extLst>
          </p:cNvPr>
          <p:cNvGraphicFramePr>
            <a:graphicFrameLocks noChangeAspect="1"/>
          </p:cNvGraphicFramePr>
          <p:nvPr>
            <p:extLst/>
          </p:nvPr>
        </p:nvGraphicFramePr>
        <p:xfrm>
          <a:off x="463479" y="2029950"/>
          <a:ext cx="1121791" cy="307340"/>
        </p:xfrm>
        <a:graphic>
          <a:graphicData uri="http://schemas.openxmlformats.org/presentationml/2006/ole">
            <mc:AlternateContent xmlns:mc="http://schemas.openxmlformats.org/markup-compatibility/2006">
              <mc:Choice xmlns:v="urn:schemas-microsoft-com:vml" Requires="v">
                <p:oleObj spid="_x0000_s24578" name="Equation" r:id="rId3" imgW="927000" imgH="253800" progId="Equation.DSMT4">
                  <p:embed/>
                </p:oleObj>
              </mc:Choice>
              <mc:Fallback>
                <p:oleObj name="Equation" r:id="rId3" imgW="927000" imgH="253800" progId="Equation.DSMT4">
                  <p:embed/>
                  <p:pic>
                    <p:nvPicPr>
                      <p:cNvPr id="23" name="Object 22" descr="34.8 degrees Celsius.">
                        <a:extLst>
                          <a:ext uri="{FF2B5EF4-FFF2-40B4-BE49-F238E27FC236}">
                            <a16:creationId xmlns:a16="http://schemas.microsoft.com/office/drawing/2014/main" id="{68EBF784-5E97-4FAD-85D7-9DC23ECA9F9D}"/>
                          </a:ext>
                        </a:extLst>
                      </p:cNvPr>
                      <p:cNvPicPr/>
                      <p:nvPr/>
                    </p:nvPicPr>
                    <p:blipFill>
                      <a:blip r:embed="rId4"/>
                      <a:stretch>
                        <a:fillRect/>
                      </a:stretch>
                    </p:blipFill>
                    <p:spPr>
                      <a:xfrm>
                        <a:off x="463479" y="2029950"/>
                        <a:ext cx="1121791" cy="30734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C901178-EAF7-436A-A260-2F8CA0672389}"/>
              </a:ext>
            </a:extLst>
          </p:cNvPr>
          <p:cNvSpPr>
            <a:spLocks noGrp="1"/>
          </p:cNvSpPr>
          <p:nvPr>
            <p:ph sz="quarter" idx="15"/>
          </p:nvPr>
        </p:nvSpPr>
        <p:spPr>
          <a:xfrm>
            <a:off x="1728089" y="1991315"/>
            <a:ext cx="6722737" cy="419375"/>
          </a:xfrm>
        </p:spPr>
        <p:txBody>
          <a:bodyPr/>
          <a:lstStyle/>
          <a:p>
            <a:pPr marL="432" indent="0">
              <a:buNone/>
            </a:pPr>
            <a:r>
              <a:rPr lang="en-IN" sz="2400" dirty="0"/>
              <a:t>What is that temperature in degrees Fahrenheit?</a:t>
            </a:r>
          </a:p>
        </p:txBody>
      </p:sp>
      <p:sp>
        <p:nvSpPr>
          <p:cNvPr id="3" name="Content Placeholder 2">
            <a:extLst>
              <a:ext uri="{FF2B5EF4-FFF2-40B4-BE49-F238E27FC236}">
                <a16:creationId xmlns:a16="http://schemas.microsoft.com/office/drawing/2014/main" id="{9404F9B8-77CD-43C1-9066-D0B6CB12804B}"/>
              </a:ext>
            </a:extLst>
          </p:cNvPr>
          <p:cNvSpPr>
            <a:spLocks noGrp="1"/>
          </p:cNvSpPr>
          <p:nvPr>
            <p:ph sz="quarter" idx="16"/>
          </p:nvPr>
        </p:nvSpPr>
        <p:spPr>
          <a:xfrm>
            <a:off x="457200" y="2630796"/>
            <a:ext cx="7993626" cy="825247"/>
          </a:xfrm>
        </p:spPr>
        <p:txBody>
          <a:bodyPr/>
          <a:lstStyle/>
          <a:p>
            <a:pPr marL="1141413" indent="-1141413">
              <a:buNone/>
            </a:pPr>
            <a:r>
              <a:rPr lang="en-IN" sz="2400" b="1" dirty="0"/>
              <a:t>Step 3 Substitute in the known values and calculate the new temperature.</a:t>
            </a:r>
          </a:p>
        </p:txBody>
      </p:sp>
      <p:graphicFrame>
        <p:nvGraphicFramePr>
          <p:cNvPr id="29" name="Object 28" descr="T sub F = 1.8 times 34.8 + 32">
            <a:extLst>
              <a:ext uri="{FF2B5EF4-FFF2-40B4-BE49-F238E27FC236}">
                <a16:creationId xmlns:a16="http://schemas.microsoft.com/office/drawing/2014/main" id="{71DE2370-EF13-40C0-A656-3CF8FC1E9967}"/>
              </a:ext>
            </a:extLst>
          </p:cNvPr>
          <p:cNvGraphicFramePr>
            <a:graphicFrameLocks noChangeAspect="1"/>
          </p:cNvGraphicFramePr>
          <p:nvPr>
            <p:extLst/>
          </p:nvPr>
        </p:nvGraphicFramePr>
        <p:xfrm>
          <a:off x="1419137" y="3689927"/>
          <a:ext cx="2346960" cy="419100"/>
        </p:xfrm>
        <a:graphic>
          <a:graphicData uri="http://schemas.openxmlformats.org/presentationml/2006/ole">
            <mc:AlternateContent xmlns:mc="http://schemas.openxmlformats.org/markup-compatibility/2006">
              <mc:Choice xmlns:v="urn:schemas-microsoft-com:vml" Requires="v">
                <p:oleObj spid="_x0000_s24579" name="Equation" r:id="rId5" imgW="2133360" imgH="380880" progId="Equation.DSMT4">
                  <p:embed/>
                </p:oleObj>
              </mc:Choice>
              <mc:Fallback>
                <p:oleObj name="Equation" r:id="rId5" imgW="2133360" imgH="380880" progId="Equation.DSMT4">
                  <p:embed/>
                  <p:pic>
                    <p:nvPicPr>
                      <p:cNvPr id="29" name="Object 28" descr="T sub F = 1.8 times 34.8 + 32">
                        <a:extLst>
                          <a:ext uri="{FF2B5EF4-FFF2-40B4-BE49-F238E27FC236}">
                            <a16:creationId xmlns:a16="http://schemas.microsoft.com/office/drawing/2014/main" id="{71DE2370-EF13-40C0-A656-3CF8FC1E9967}"/>
                          </a:ext>
                        </a:extLst>
                      </p:cNvPr>
                      <p:cNvPicPr/>
                      <p:nvPr/>
                    </p:nvPicPr>
                    <p:blipFill>
                      <a:blip r:embed="rId6"/>
                      <a:stretch>
                        <a:fillRect/>
                      </a:stretch>
                    </p:blipFill>
                    <p:spPr>
                      <a:xfrm>
                        <a:off x="1419137" y="3689927"/>
                        <a:ext cx="234696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950FC-8F01-4001-A87B-DBA69EF6E127}"/>
              </a:ext>
            </a:extLst>
          </p:cNvPr>
          <p:cNvSpPr>
            <a:spLocks noGrp="1"/>
          </p:cNvSpPr>
          <p:nvPr>
            <p:ph sz="quarter" idx="18"/>
          </p:nvPr>
        </p:nvSpPr>
        <p:spPr>
          <a:xfrm>
            <a:off x="4832215" y="3688439"/>
            <a:ext cx="3380556" cy="412959"/>
          </a:xfrm>
        </p:spPr>
        <p:txBody>
          <a:bodyPr/>
          <a:lstStyle/>
          <a:p>
            <a:pPr marL="432" indent="0">
              <a:buNone/>
            </a:pPr>
            <a:r>
              <a:rPr lang="en-IN" sz="2400" dirty="0"/>
              <a:t>1.8 is exact; 32 is exact</a:t>
            </a:r>
          </a:p>
        </p:txBody>
      </p:sp>
      <p:graphicFrame>
        <p:nvGraphicFramePr>
          <p:cNvPr id="30" name="Object 29" descr="T sub F = 62.6 + 32 = 94.6 degrees Fahrenheit">
            <a:extLst>
              <a:ext uri="{FF2B5EF4-FFF2-40B4-BE49-F238E27FC236}">
                <a16:creationId xmlns:a16="http://schemas.microsoft.com/office/drawing/2014/main" id="{6F9A6271-D3EF-43EB-AC74-594131232012}"/>
              </a:ext>
            </a:extLst>
          </p:cNvPr>
          <p:cNvGraphicFramePr>
            <a:graphicFrameLocks noChangeAspect="1"/>
          </p:cNvGraphicFramePr>
          <p:nvPr>
            <p:extLst/>
          </p:nvPr>
        </p:nvGraphicFramePr>
        <p:xfrm>
          <a:off x="1435176" y="4513686"/>
          <a:ext cx="2891790" cy="363220"/>
        </p:xfrm>
        <a:graphic>
          <a:graphicData uri="http://schemas.openxmlformats.org/presentationml/2006/ole">
            <mc:AlternateContent xmlns:mc="http://schemas.openxmlformats.org/markup-compatibility/2006">
              <mc:Choice xmlns:v="urn:schemas-microsoft-com:vml" Requires="v">
                <p:oleObj spid="_x0000_s24580" name="Equation" r:id="rId7" imgW="2628720" imgH="330120" progId="Equation.DSMT4">
                  <p:embed/>
                </p:oleObj>
              </mc:Choice>
              <mc:Fallback>
                <p:oleObj name="Equation" r:id="rId7" imgW="2628720" imgH="330120" progId="Equation.DSMT4">
                  <p:embed/>
                  <p:pic>
                    <p:nvPicPr>
                      <p:cNvPr id="30" name="Object 29" descr="T sub F = 62.6 + 32 = 94.6 degrees Fahrenheit">
                        <a:extLst>
                          <a:ext uri="{FF2B5EF4-FFF2-40B4-BE49-F238E27FC236}">
                            <a16:creationId xmlns:a16="http://schemas.microsoft.com/office/drawing/2014/main" id="{6F9A6271-D3EF-43EB-AC74-594131232012}"/>
                          </a:ext>
                        </a:extLst>
                      </p:cNvPr>
                      <p:cNvPicPr/>
                      <p:nvPr/>
                    </p:nvPicPr>
                    <p:blipFill>
                      <a:blip r:embed="rId8"/>
                      <a:stretch>
                        <a:fillRect/>
                      </a:stretch>
                    </p:blipFill>
                    <p:spPr>
                      <a:xfrm>
                        <a:off x="1435176" y="4513686"/>
                        <a:ext cx="2891790" cy="36322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D2D8227-34F5-44D4-8834-C145982A8D86}"/>
              </a:ext>
            </a:extLst>
          </p:cNvPr>
          <p:cNvSpPr>
            <a:spLocks noGrp="1"/>
          </p:cNvSpPr>
          <p:nvPr>
            <p:ph sz="quarter" idx="19"/>
          </p:nvPr>
        </p:nvSpPr>
        <p:spPr>
          <a:xfrm>
            <a:off x="4873431" y="4465832"/>
            <a:ext cx="3730239" cy="456281"/>
          </a:xfrm>
        </p:spPr>
        <p:txBody>
          <a:bodyPr/>
          <a:lstStyle/>
          <a:p>
            <a:pPr marL="0" indent="0">
              <a:buNone/>
            </a:pPr>
            <a:r>
              <a:rPr lang="en-IN" sz="2400" dirty="0"/>
              <a:t>Answer to the tenths place</a:t>
            </a:r>
          </a:p>
        </p:txBody>
      </p:sp>
    </p:spTree>
    <p:extLst>
      <p:ext uri="{BB962C8B-B14F-4D97-AF65-F5344CB8AC3E}">
        <p14:creationId xmlns:p14="http://schemas.microsoft.com/office/powerpoint/2010/main" val="1464890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DD9-F6E1-4E52-B27B-49E0D8C9FBF8}"/>
              </a:ext>
            </a:extLst>
          </p:cNvPr>
          <p:cNvSpPr>
            <a:spLocks noGrp="1"/>
          </p:cNvSpPr>
          <p:nvPr>
            <p:ph type="title"/>
          </p:nvPr>
        </p:nvSpPr>
        <p:spPr/>
        <p:txBody>
          <a:bodyPr/>
          <a:lstStyle/>
          <a:p>
            <a:r>
              <a:rPr lang="en-IN" dirty="0"/>
              <a:t>3.4 Energy</a:t>
            </a:r>
          </a:p>
        </p:txBody>
      </p:sp>
      <p:sp>
        <p:nvSpPr>
          <p:cNvPr id="4" name="Content Placeholder 3">
            <a:extLst>
              <a:ext uri="{FF2B5EF4-FFF2-40B4-BE49-F238E27FC236}">
                <a16:creationId xmlns:a16="http://schemas.microsoft.com/office/drawing/2014/main" id="{003483E7-4157-4E1B-A979-A6B85FB8B0E6}"/>
              </a:ext>
            </a:extLst>
          </p:cNvPr>
          <p:cNvSpPr>
            <a:spLocks noGrp="1"/>
          </p:cNvSpPr>
          <p:nvPr>
            <p:ph sz="quarter" idx="14"/>
          </p:nvPr>
        </p:nvSpPr>
        <p:spPr>
          <a:xfrm>
            <a:off x="457200" y="1555385"/>
            <a:ext cx="4288971" cy="1623244"/>
          </a:xfrm>
        </p:spPr>
        <p:txBody>
          <a:bodyPr/>
          <a:lstStyle/>
          <a:p>
            <a:r>
              <a:rPr lang="en-IN" sz="2400" dirty="0"/>
              <a:t>A defibrillator provides electrical energy to heart muscle to reestablish normal rhythm.</a:t>
            </a:r>
          </a:p>
        </p:txBody>
      </p:sp>
      <p:pic>
        <p:nvPicPr>
          <p:cNvPr id="39" name="Content Placeholder 38" descr="A doctor uses a defibrillator on a patient.">
            <a:extLst>
              <a:ext uri="{FF2B5EF4-FFF2-40B4-BE49-F238E27FC236}">
                <a16:creationId xmlns:a16="http://schemas.microsoft.com/office/drawing/2014/main" id="{0569E218-B138-4431-8B5C-5281EB562FB2}"/>
              </a:ext>
            </a:extLst>
          </p:cNvPr>
          <p:cNvPicPr>
            <a:picLocks noGrp="1" noChangeAspect="1"/>
          </p:cNvPicPr>
          <p:nvPr>
            <p:ph sz="quarter" idx="15"/>
          </p:nvPr>
        </p:nvPicPr>
        <p:blipFill>
          <a:blip r:embed="rId2"/>
          <a:stretch>
            <a:fillRect/>
          </a:stretch>
        </p:blipFill>
        <p:spPr>
          <a:xfrm>
            <a:off x="4967678" y="1585196"/>
            <a:ext cx="3890270" cy="2611733"/>
          </a:xfrm>
          <a:prstGeom prst="rect">
            <a:avLst/>
          </a:prstGeom>
        </p:spPr>
      </p:pic>
      <p:sp>
        <p:nvSpPr>
          <p:cNvPr id="3" name="Content Placeholder 2">
            <a:extLst>
              <a:ext uri="{FF2B5EF4-FFF2-40B4-BE49-F238E27FC236}">
                <a16:creationId xmlns:a16="http://schemas.microsoft.com/office/drawing/2014/main" id="{2EFC8551-26A5-4ABF-8C0C-462508D7740A}"/>
              </a:ext>
            </a:extLst>
          </p:cNvPr>
          <p:cNvSpPr>
            <a:spLocks noGrp="1"/>
          </p:cNvSpPr>
          <p:nvPr>
            <p:ph sz="quarter" idx="16"/>
          </p:nvPr>
        </p:nvSpPr>
        <p:spPr>
          <a:xfrm>
            <a:off x="457200" y="4806948"/>
            <a:ext cx="8019143" cy="810080"/>
          </a:xfrm>
        </p:spPr>
        <p:txBody>
          <a:bodyPr/>
          <a:lstStyle/>
          <a:p>
            <a:r>
              <a:rPr lang="en-IN" sz="2400" dirty="0"/>
              <a:t>Learning Goal Identify energy as potential or kinetic; convert between units of energy.</a:t>
            </a:r>
          </a:p>
        </p:txBody>
      </p:sp>
    </p:spTree>
    <p:extLst>
      <p:ext uri="{BB962C8B-B14F-4D97-AF65-F5344CB8AC3E}">
        <p14:creationId xmlns:p14="http://schemas.microsoft.com/office/powerpoint/2010/main" val="1486265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30A2-D228-40A3-B6D4-C53F41777B4C}"/>
              </a:ext>
            </a:extLst>
          </p:cNvPr>
          <p:cNvSpPr>
            <a:spLocks noGrp="1"/>
          </p:cNvSpPr>
          <p:nvPr>
            <p:ph type="title"/>
          </p:nvPr>
        </p:nvSpPr>
        <p:spPr/>
        <p:txBody>
          <a:bodyPr/>
          <a:lstStyle/>
          <a:p>
            <a:r>
              <a:rPr lang="en-IN" dirty="0"/>
              <a:t>Energy</a:t>
            </a:r>
          </a:p>
        </p:txBody>
      </p:sp>
      <p:sp>
        <p:nvSpPr>
          <p:cNvPr id="3" name="Content Placeholder 2">
            <a:extLst>
              <a:ext uri="{FF2B5EF4-FFF2-40B4-BE49-F238E27FC236}">
                <a16:creationId xmlns:a16="http://schemas.microsoft.com/office/drawing/2014/main" id="{6A47B401-1C3C-4FF1-9785-665C065888AB}"/>
              </a:ext>
            </a:extLst>
          </p:cNvPr>
          <p:cNvSpPr>
            <a:spLocks noGrp="1"/>
          </p:cNvSpPr>
          <p:nvPr>
            <p:ph sz="quarter" idx="13"/>
          </p:nvPr>
        </p:nvSpPr>
        <p:spPr>
          <a:xfrm>
            <a:off x="457200" y="1556327"/>
            <a:ext cx="8229600" cy="1512798"/>
          </a:xfrm>
        </p:spPr>
        <p:txBody>
          <a:bodyPr/>
          <a:lstStyle/>
          <a:p>
            <a:pPr marL="432" indent="0">
              <a:buNone/>
            </a:pPr>
            <a:r>
              <a:rPr lang="en-IN" b="1" dirty="0"/>
              <a:t>Energy</a:t>
            </a:r>
          </a:p>
          <a:p>
            <a:r>
              <a:rPr lang="en-IN" dirty="0"/>
              <a:t>is defined as the ability to do work</a:t>
            </a:r>
          </a:p>
          <a:p>
            <a:r>
              <a:rPr lang="en-IN" dirty="0"/>
              <a:t>can be classified as either kinetic or potential energy</a:t>
            </a:r>
          </a:p>
        </p:txBody>
      </p:sp>
      <p:sp>
        <p:nvSpPr>
          <p:cNvPr id="4" name="Content Placeholder 3">
            <a:extLst>
              <a:ext uri="{FF2B5EF4-FFF2-40B4-BE49-F238E27FC236}">
                <a16:creationId xmlns:a16="http://schemas.microsoft.com/office/drawing/2014/main" id="{4387E517-D079-491F-8A80-8416B4AA4FDF}"/>
              </a:ext>
            </a:extLst>
          </p:cNvPr>
          <p:cNvSpPr>
            <a:spLocks noGrp="1"/>
          </p:cNvSpPr>
          <p:nvPr>
            <p:ph sz="quarter" idx="14"/>
          </p:nvPr>
        </p:nvSpPr>
        <p:spPr>
          <a:xfrm>
            <a:off x="457200" y="3571336"/>
            <a:ext cx="8229600" cy="1431985"/>
          </a:xfrm>
        </p:spPr>
        <p:txBody>
          <a:bodyPr/>
          <a:lstStyle/>
          <a:p>
            <a:pPr marL="432" indent="0">
              <a:buNone/>
            </a:pPr>
            <a:r>
              <a:rPr lang="en-IN" b="1" dirty="0"/>
              <a:t>Kinetic energy</a:t>
            </a:r>
            <a:r>
              <a:rPr lang="en-IN" dirty="0"/>
              <a:t> is the energy of motion.</a:t>
            </a:r>
          </a:p>
          <a:p>
            <a:pPr marL="432" indent="0">
              <a:buNone/>
            </a:pPr>
            <a:r>
              <a:rPr lang="en-IN" b="1" dirty="0"/>
              <a:t>Potential energy</a:t>
            </a:r>
            <a:r>
              <a:rPr lang="en-IN" dirty="0"/>
              <a:t> is determined by the position of an object or its chemical composition.</a:t>
            </a:r>
          </a:p>
        </p:txBody>
      </p:sp>
    </p:spTree>
    <p:extLst>
      <p:ext uri="{BB962C8B-B14F-4D97-AF65-F5344CB8AC3E}">
        <p14:creationId xmlns:p14="http://schemas.microsoft.com/office/powerpoint/2010/main" val="36952406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45CF-04C1-4B67-B99B-5F4FE8CC99CF}"/>
              </a:ext>
            </a:extLst>
          </p:cNvPr>
          <p:cNvSpPr>
            <a:spLocks noGrp="1"/>
          </p:cNvSpPr>
          <p:nvPr>
            <p:ph type="title"/>
          </p:nvPr>
        </p:nvSpPr>
        <p:spPr/>
        <p:txBody>
          <a:bodyPr/>
          <a:lstStyle/>
          <a:p>
            <a:r>
              <a:rPr lang="en-IN" dirty="0"/>
              <a:t>Potential or Kinetic Energy?</a:t>
            </a:r>
          </a:p>
        </p:txBody>
      </p:sp>
      <p:sp>
        <p:nvSpPr>
          <p:cNvPr id="3" name="Content Placeholder 2">
            <a:extLst>
              <a:ext uri="{FF2B5EF4-FFF2-40B4-BE49-F238E27FC236}">
                <a16:creationId xmlns:a16="http://schemas.microsoft.com/office/drawing/2014/main" id="{8CA1284E-FD51-41D1-A3CC-B26F212705CF}"/>
              </a:ext>
            </a:extLst>
          </p:cNvPr>
          <p:cNvSpPr>
            <a:spLocks noGrp="1"/>
          </p:cNvSpPr>
          <p:nvPr>
            <p:ph sz="quarter" idx="13"/>
          </p:nvPr>
        </p:nvSpPr>
        <p:spPr>
          <a:xfrm>
            <a:off x="457200" y="1556327"/>
            <a:ext cx="8229600" cy="1332016"/>
          </a:xfrm>
        </p:spPr>
        <p:txBody>
          <a:bodyPr/>
          <a:lstStyle/>
          <a:p>
            <a:pPr marL="432" indent="0">
              <a:buNone/>
            </a:pPr>
            <a:r>
              <a:rPr lang="en-IN" dirty="0"/>
              <a:t>Water in a reservoir behind a dam has potential energy.</a:t>
            </a:r>
          </a:p>
          <a:p>
            <a:pPr marL="432" indent="0">
              <a:buNone/>
            </a:pPr>
            <a:r>
              <a:rPr lang="en-IN" dirty="0"/>
              <a:t>When the water is released and flows over the dam, its potential energy is converted to kinetic energy.</a:t>
            </a:r>
          </a:p>
        </p:txBody>
      </p:sp>
      <p:pic>
        <p:nvPicPr>
          <p:cNvPr id="5" name="Content Placeholder 4" descr="A dam holds water in a reservoir, and releases it through the flood gates.">
            <a:extLst>
              <a:ext uri="{FF2B5EF4-FFF2-40B4-BE49-F238E27FC236}">
                <a16:creationId xmlns:a16="http://schemas.microsoft.com/office/drawing/2014/main" id="{8D636389-1FB3-4B0B-A660-73068BCD0491}"/>
              </a:ext>
            </a:extLst>
          </p:cNvPr>
          <p:cNvPicPr>
            <a:picLocks noGrp="1" noChangeAspect="1"/>
          </p:cNvPicPr>
          <p:nvPr>
            <p:ph sz="quarter" idx="14"/>
          </p:nvPr>
        </p:nvPicPr>
        <p:blipFill>
          <a:blip r:embed="rId2"/>
          <a:stretch>
            <a:fillRect/>
          </a:stretch>
        </p:blipFill>
        <p:spPr>
          <a:xfrm>
            <a:off x="2667413" y="3004143"/>
            <a:ext cx="3809174" cy="3390165"/>
          </a:xfrm>
          <a:prstGeom prst="rect">
            <a:avLst/>
          </a:prstGeom>
        </p:spPr>
      </p:pic>
    </p:spTree>
    <p:extLst>
      <p:ext uri="{BB962C8B-B14F-4D97-AF65-F5344CB8AC3E}">
        <p14:creationId xmlns:p14="http://schemas.microsoft.com/office/powerpoint/2010/main" val="3686146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2" y="1559222"/>
            <a:ext cx="8384527" cy="448875"/>
          </a:xfrm>
        </p:spPr>
        <p:txBody>
          <a:bodyPr/>
          <a:lstStyle/>
          <a:p>
            <a:pPr marL="432" indent="0">
              <a:buNone/>
            </a:pPr>
            <a:r>
              <a:rPr lang="en-IN" sz="2400" dirty="0"/>
              <a:t>Identify the energy in each example as potential or kinetic.</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2" y="2496123"/>
            <a:ext cx="2537012" cy="434415"/>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rollerblading</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197837"/>
            <a:ext cx="5185636" cy="386995"/>
          </a:xfrm>
        </p:spPr>
        <p:txBody>
          <a:bodyPr/>
          <a:lstStyle/>
          <a:p>
            <a:pPr marL="432" indent="0">
              <a:buNone/>
            </a:pPr>
            <a:r>
              <a:rPr lang="en-US" altLang="en-US" sz="2400" b="1" dirty="0">
                <a:solidFill>
                  <a:schemeClr val="tx2"/>
                </a:solidFill>
                <a:ea typeface="ＭＳ Ｐゴシック" pitchFamily="34" charset="-128"/>
              </a:rPr>
              <a:t>B.</a:t>
            </a:r>
            <a:r>
              <a:rPr lang="en-US" altLang="en-US" sz="2400" dirty="0">
                <a:solidFill>
                  <a:schemeClr val="tx2"/>
                </a:solidFill>
                <a:ea typeface="ＭＳ Ｐゴシック" pitchFamily="34" charset="-128"/>
              </a:rPr>
              <a:t> </a:t>
            </a:r>
            <a:r>
              <a:rPr lang="en-IN" altLang="en-US" sz="2400" dirty="0">
                <a:ea typeface="ＭＳ Ｐゴシック" pitchFamily="34" charset="-128"/>
              </a:rPr>
              <a:t>a peanut butter and jelly sandwich</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3775307"/>
            <a:ext cx="3028382" cy="386995"/>
          </a:xfrm>
        </p:spPr>
        <p:txBody>
          <a:bodyPr/>
          <a:lstStyle/>
          <a:p>
            <a:pPr marL="0" indent="0">
              <a:buNone/>
            </a:pPr>
            <a:r>
              <a:rPr lang="en-US" altLang="en-US" sz="2400" b="1" dirty="0">
                <a:solidFill>
                  <a:schemeClr val="tx2"/>
                </a:solidFill>
                <a:ea typeface="ＭＳ Ｐゴシック" pitchFamily="34" charset="-128"/>
              </a:rPr>
              <a:t>C.</a:t>
            </a:r>
            <a:r>
              <a:rPr lang="en-US" altLang="en-US" sz="2400" dirty="0">
                <a:solidFill>
                  <a:schemeClr val="tx2"/>
                </a:solidFill>
                <a:ea typeface="ＭＳ Ｐゴシック" pitchFamily="34" charset="-128"/>
              </a:rPr>
              <a:t> </a:t>
            </a:r>
            <a:r>
              <a:rPr lang="en-US" altLang="en-US" sz="2400" dirty="0">
                <a:ea typeface="ＭＳ Ｐゴシック" pitchFamily="34" charset="-128"/>
              </a:rPr>
              <a:t>mowing the lawn</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361831"/>
            <a:ext cx="3788873" cy="386996"/>
          </a:xfrm>
        </p:spPr>
        <p:txBody>
          <a:bodyPr/>
          <a:lstStyle/>
          <a:p>
            <a:pPr marL="432" indent="0">
              <a:buNone/>
            </a:pPr>
            <a:r>
              <a:rPr lang="en-US" altLang="en-US" sz="2400" b="1" dirty="0">
                <a:solidFill>
                  <a:schemeClr val="tx2"/>
                </a:solidFill>
                <a:ea typeface="ＭＳ Ｐゴシック" pitchFamily="34" charset="-128"/>
              </a:rPr>
              <a:t>D.</a:t>
            </a:r>
            <a:r>
              <a:rPr lang="en-US" altLang="en-US" sz="2400" dirty="0">
                <a:solidFill>
                  <a:schemeClr val="tx2"/>
                </a:solidFill>
                <a:ea typeface="ＭＳ Ｐゴシック" pitchFamily="34" charset="-128"/>
              </a:rPr>
              <a:t> </a:t>
            </a:r>
            <a:r>
              <a:rPr lang="en-IN" altLang="en-US" sz="2400" dirty="0">
                <a:ea typeface="ＭＳ Ｐゴシック" pitchFamily="34" charset="-128"/>
              </a:rPr>
              <a:t>gasoline in the gas tank</a:t>
            </a:r>
            <a:endParaRPr lang="en-IN" sz="2400" dirty="0"/>
          </a:p>
        </p:txBody>
      </p:sp>
    </p:spTree>
    <p:extLst>
      <p:ext uri="{BB962C8B-B14F-4D97-AF65-F5344CB8AC3E}">
        <p14:creationId xmlns:p14="http://schemas.microsoft.com/office/powerpoint/2010/main" val="1225012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2" y="1568589"/>
            <a:ext cx="8226422" cy="421576"/>
          </a:xfrm>
        </p:spPr>
        <p:txBody>
          <a:bodyPr/>
          <a:lstStyle/>
          <a:p>
            <a:pPr marL="432" indent="0">
              <a:buNone/>
            </a:pPr>
            <a:r>
              <a:rPr lang="en-IN" sz="2400" dirty="0"/>
              <a:t>Identify the energy in each example as potential or kinetic.</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485742"/>
            <a:ext cx="2713063" cy="400895"/>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rollerblading</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6007405" y="2612521"/>
            <a:ext cx="1125373" cy="421577"/>
          </a:xfrm>
        </p:spPr>
        <p:txBody>
          <a:bodyPr/>
          <a:lstStyle/>
          <a:p>
            <a:pPr marL="432" indent="0">
              <a:buNone/>
            </a:pPr>
            <a:r>
              <a:rPr lang="en-US" altLang="en-US" sz="2400" b="1" dirty="0">
                <a:ea typeface="ＭＳ Ｐゴシック" pitchFamily="34" charset="-128"/>
              </a:rPr>
              <a:t>kinetic</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197837"/>
            <a:ext cx="5185636" cy="386995"/>
          </a:xfrm>
        </p:spPr>
        <p:txBody>
          <a:bodyPr/>
          <a:lstStyle/>
          <a:p>
            <a:pPr marL="432" indent="0">
              <a:buNone/>
            </a:pPr>
            <a:r>
              <a:rPr lang="en-US" altLang="en-US" sz="2400" b="1" dirty="0">
                <a:solidFill>
                  <a:schemeClr val="tx2"/>
                </a:solidFill>
                <a:ea typeface="ＭＳ Ｐゴシック" pitchFamily="34" charset="-128"/>
              </a:rPr>
              <a:t>B.</a:t>
            </a:r>
            <a:r>
              <a:rPr lang="en-US" altLang="en-US" sz="2400" dirty="0">
                <a:solidFill>
                  <a:schemeClr val="tx2"/>
                </a:solidFill>
                <a:ea typeface="ＭＳ Ｐゴシック" pitchFamily="34" charset="-128"/>
              </a:rPr>
              <a:t> </a:t>
            </a:r>
            <a:r>
              <a:rPr lang="en-IN" altLang="en-US" sz="2400" dirty="0">
                <a:ea typeface="ＭＳ Ｐゴシック" pitchFamily="34" charset="-128"/>
              </a:rPr>
              <a:t>a peanut butter and jelly sandwich</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6025955" y="3197837"/>
            <a:ext cx="2855496" cy="386995"/>
          </a:xfrm>
        </p:spPr>
        <p:txBody>
          <a:bodyPr/>
          <a:lstStyle/>
          <a:p>
            <a:pPr marL="432" indent="0">
              <a:buNone/>
            </a:pPr>
            <a:r>
              <a:rPr lang="en-US" altLang="en-US" sz="2400" b="1" dirty="0">
                <a:ea typeface="ＭＳ Ｐゴシック" pitchFamily="34" charset="-128"/>
              </a:rPr>
              <a:t>potential</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3775307"/>
            <a:ext cx="3028382" cy="402246"/>
          </a:xfrm>
        </p:spPr>
        <p:txBody>
          <a:bodyPr/>
          <a:lstStyle/>
          <a:p>
            <a:pPr marL="0" indent="0">
              <a:buNone/>
            </a:pPr>
            <a:r>
              <a:rPr lang="en-US" altLang="en-US" sz="2400" b="1" dirty="0">
                <a:solidFill>
                  <a:schemeClr val="tx2"/>
                </a:solidFill>
                <a:ea typeface="ＭＳ Ｐゴシック" pitchFamily="34" charset="-128"/>
              </a:rPr>
              <a:t>C.</a:t>
            </a:r>
            <a:r>
              <a:rPr lang="en-US" altLang="en-US" sz="2400" dirty="0">
                <a:solidFill>
                  <a:schemeClr val="tx2"/>
                </a:solidFill>
                <a:ea typeface="ＭＳ Ｐゴシック" pitchFamily="34" charset="-128"/>
              </a:rPr>
              <a:t> </a:t>
            </a:r>
            <a:r>
              <a:rPr lang="en-US" altLang="en-US" sz="2400" dirty="0">
                <a:ea typeface="ＭＳ Ｐゴシック" pitchFamily="34" charset="-128"/>
              </a:rPr>
              <a:t>mowing the lawn</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6007405" y="3775308"/>
            <a:ext cx="2801618" cy="386994"/>
          </a:xfrm>
        </p:spPr>
        <p:txBody>
          <a:bodyPr/>
          <a:lstStyle/>
          <a:p>
            <a:pPr marL="0" indent="0">
              <a:buNone/>
            </a:pPr>
            <a:r>
              <a:rPr lang="en-US" altLang="en-US" sz="2400" b="1" dirty="0">
                <a:ea typeface="ＭＳ Ｐゴシック" pitchFamily="34" charset="-128"/>
              </a:rPr>
              <a:t>kinetic</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361830"/>
            <a:ext cx="3788873" cy="461181"/>
          </a:xfrm>
        </p:spPr>
        <p:txBody>
          <a:bodyPr/>
          <a:lstStyle/>
          <a:p>
            <a:pPr marL="432" indent="0">
              <a:buNone/>
            </a:pPr>
            <a:r>
              <a:rPr lang="en-US" altLang="en-US" sz="2400" b="1" dirty="0">
                <a:solidFill>
                  <a:schemeClr val="tx2"/>
                </a:solidFill>
                <a:ea typeface="ＭＳ Ｐゴシック" pitchFamily="34" charset="-128"/>
              </a:rPr>
              <a:t>D.</a:t>
            </a:r>
            <a:r>
              <a:rPr lang="en-US" altLang="en-US" sz="2400" dirty="0">
                <a:solidFill>
                  <a:schemeClr val="tx2"/>
                </a:solidFill>
                <a:ea typeface="ＭＳ Ｐゴシック" pitchFamily="34" charset="-128"/>
              </a:rPr>
              <a:t> </a:t>
            </a:r>
            <a:r>
              <a:rPr lang="en-IN" altLang="en-US" sz="2400" dirty="0">
                <a:ea typeface="ＭＳ Ｐゴシック" pitchFamily="34" charset="-128"/>
              </a:rPr>
              <a:t>gasoline in the gas tank</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5975287" y="4361832"/>
            <a:ext cx="2708337" cy="407392"/>
          </a:xfrm>
        </p:spPr>
        <p:txBody>
          <a:bodyPr/>
          <a:lstStyle/>
          <a:p>
            <a:pPr marL="0" indent="0">
              <a:buNone/>
            </a:pPr>
            <a:r>
              <a:rPr lang="en-US" altLang="en-US" sz="2400" b="1" dirty="0">
                <a:latin typeface="+mn-lt"/>
                <a:ea typeface="ＭＳ Ｐゴシック" pitchFamily="34" charset="-128"/>
              </a:rPr>
              <a:t>potential</a:t>
            </a:r>
          </a:p>
        </p:txBody>
      </p:sp>
    </p:spTree>
    <p:extLst>
      <p:ext uri="{BB962C8B-B14F-4D97-AF65-F5344CB8AC3E}">
        <p14:creationId xmlns:p14="http://schemas.microsoft.com/office/powerpoint/2010/main" val="177217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6000-A6C8-42D3-9AC5-619BA37792B8}"/>
              </a:ext>
            </a:extLst>
          </p:cNvPr>
          <p:cNvSpPr>
            <a:spLocks noGrp="1"/>
          </p:cNvSpPr>
          <p:nvPr>
            <p:ph type="title"/>
          </p:nvPr>
        </p:nvSpPr>
        <p:spPr/>
        <p:txBody>
          <a:bodyPr/>
          <a:lstStyle/>
          <a:p>
            <a:r>
              <a:rPr lang="en-IN" dirty="0"/>
              <a:t>Heat and Units of Energy, Joules</a:t>
            </a:r>
          </a:p>
        </p:txBody>
      </p:sp>
      <p:sp>
        <p:nvSpPr>
          <p:cNvPr id="3" name="Content Placeholder 2">
            <a:extLst>
              <a:ext uri="{FF2B5EF4-FFF2-40B4-BE49-F238E27FC236}">
                <a16:creationId xmlns:a16="http://schemas.microsoft.com/office/drawing/2014/main" id="{BDCB7F72-5799-44AC-A6D2-AF7D97EA3875}"/>
              </a:ext>
            </a:extLst>
          </p:cNvPr>
          <p:cNvSpPr>
            <a:spLocks noGrp="1"/>
          </p:cNvSpPr>
          <p:nvPr>
            <p:ph sz="quarter" idx="13"/>
          </p:nvPr>
        </p:nvSpPr>
        <p:spPr>
          <a:xfrm>
            <a:off x="457200" y="1556327"/>
            <a:ext cx="8229600" cy="1983578"/>
          </a:xfrm>
        </p:spPr>
        <p:txBody>
          <a:bodyPr/>
          <a:lstStyle/>
          <a:p>
            <a:pPr marL="432" indent="0">
              <a:buNone/>
            </a:pPr>
            <a:r>
              <a:rPr lang="en-IN" b="1" dirty="0"/>
              <a:t>Heat</a:t>
            </a:r>
            <a:r>
              <a:rPr lang="en-IN" dirty="0"/>
              <a:t> is</a:t>
            </a:r>
          </a:p>
          <a:p>
            <a:r>
              <a:rPr lang="en-IN" dirty="0"/>
              <a:t>the energy associated with the motion of particles</a:t>
            </a:r>
          </a:p>
          <a:p>
            <a:r>
              <a:rPr lang="en-IN" dirty="0"/>
              <a:t>the faster the particles move, the greater the heat or thermal energy of the substance</a:t>
            </a:r>
          </a:p>
        </p:txBody>
      </p:sp>
      <p:sp>
        <p:nvSpPr>
          <p:cNvPr id="4" name="Content Placeholder 3">
            <a:extLst>
              <a:ext uri="{FF2B5EF4-FFF2-40B4-BE49-F238E27FC236}">
                <a16:creationId xmlns:a16="http://schemas.microsoft.com/office/drawing/2014/main" id="{66CD87AC-6BAF-4624-B17E-78F63EE87DCE}"/>
              </a:ext>
            </a:extLst>
          </p:cNvPr>
          <p:cNvSpPr>
            <a:spLocks noGrp="1"/>
          </p:cNvSpPr>
          <p:nvPr>
            <p:ph sz="quarter" idx="14"/>
          </p:nvPr>
        </p:nvSpPr>
        <p:spPr>
          <a:xfrm>
            <a:off x="457200" y="3809423"/>
            <a:ext cx="8229600" cy="2267528"/>
          </a:xfrm>
        </p:spPr>
        <p:txBody>
          <a:bodyPr/>
          <a:lstStyle/>
          <a:p>
            <a:pPr marL="432" indent="0">
              <a:buNone/>
            </a:pPr>
            <a:r>
              <a:rPr lang="en-IN" dirty="0"/>
              <a:t>The S</a:t>
            </a:r>
            <a:r>
              <a:rPr lang="en-IN" sz="100" dirty="0"/>
              <a:t> </a:t>
            </a:r>
            <a:r>
              <a:rPr lang="en-IN" dirty="0"/>
              <a:t>I unit of energy and work is the </a:t>
            </a:r>
            <a:r>
              <a:rPr lang="en-IN" b="1" dirty="0"/>
              <a:t>joule (J).</a:t>
            </a:r>
          </a:p>
          <a:p>
            <a:pPr marL="432" indent="0" algn="ctr">
              <a:buNone/>
            </a:pPr>
            <a:r>
              <a:rPr lang="en-IN" dirty="0"/>
              <a:t>1 </a:t>
            </a:r>
            <a:r>
              <a:rPr lang="en-AU" dirty="0"/>
              <a:t>k</a:t>
            </a:r>
            <a:r>
              <a:rPr lang="en-AU" sz="100" dirty="0">
                <a:solidFill>
                  <a:schemeClr val="bg1"/>
                </a:solidFill>
              </a:rPr>
              <a:t>ilo</a:t>
            </a:r>
            <a:r>
              <a:rPr lang="en-AU" dirty="0"/>
              <a:t>J</a:t>
            </a:r>
            <a:r>
              <a:rPr lang="en-AU" sz="100" dirty="0">
                <a:solidFill>
                  <a:schemeClr val="bg1"/>
                </a:solidFill>
              </a:rPr>
              <a:t>oules</a:t>
            </a:r>
            <a:r>
              <a:rPr lang="en-IN" dirty="0"/>
              <a:t> = 1000 Joule</a:t>
            </a:r>
          </a:p>
        </p:txBody>
      </p:sp>
    </p:spTree>
    <p:extLst>
      <p:ext uri="{BB962C8B-B14F-4D97-AF65-F5344CB8AC3E}">
        <p14:creationId xmlns:p14="http://schemas.microsoft.com/office/powerpoint/2010/main" val="279604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Elements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0" y="1570498"/>
            <a:ext cx="4925961" cy="3547192"/>
          </a:xfrm>
        </p:spPr>
        <p:txBody>
          <a:bodyPr/>
          <a:lstStyle/>
          <a:p>
            <a:pPr marL="432" indent="0">
              <a:buNone/>
            </a:pPr>
            <a:r>
              <a:rPr lang="en-IN" sz="2400" b="1" dirty="0"/>
              <a:t>Elements</a:t>
            </a:r>
            <a:r>
              <a:rPr lang="en-IN" sz="2400" dirty="0"/>
              <a:t> are pure substances that contain only one type of material, such as</a:t>
            </a:r>
          </a:p>
          <a:p>
            <a:r>
              <a:rPr lang="en-IN" sz="2400" dirty="0"/>
              <a:t>copper, C</a:t>
            </a:r>
            <a:r>
              <a:rPr lang="en-IN" sz="100" dirty="0"/>
              <a:t> </a:t>
            </a:r>
            <a:r>
              <a:rPr lang="en-IN" sz="2400" dirty="0"/>
              <a:t>u</a:t>
            </a:r>
          </a:p>
          <a:p>
            <a:r>
              <a:rPr lang="en-IN" sz="2400" dirty="0"/>
              <a:t>lead, P</a:t>
            </a:r>
            <a:r>
              <a:rPr lang="en-IN" sz="100" dirty="0"/>
              <a:t> </a:t>
            </a:r>
            <a:r>
              <a:rPr lang="en-IN" sz="2400" dirty="0"/>
              <a:t>b</a:t>
            </a:r>
          </a:p>
          <a:p>
            <a:r>
              <a:rPr lang="en-IN" sz="2400" dirty="0"/>
              <a:t>aluminum, A</a:t>
            </a:r>
            <a:r>
              <a:rPr lang="en-IN" sz="100" dirty="0"/>
              <a:t> </a:t>
            </a:r>
            <a:r>
              <a:rPr lang="en-IN" sz="2400" dirty="0"/>
              <a:t>l</a:t>
            </a:r>
          </a:p>
        </p:txBody>
      </p:sp>
      <p:pic>
        <p:nvPicPr>
          <p:cNvPr id="19" name="Content Placeholder 18" descr="A penny with a cluster close up of copper atoms.">
            <a:extLst>
              <a:ext uri="{FF2B5EF4-FFF2-40B4-BE49-F238E27FC236}">
                <a16:creationId xmlns:a16="http://schemas.microsoft.com/office/drawing/2014/main" id="{9E8467B1-6DF9-4C4B-9CF5-C0249354EB71}"/>
              </a:ext>
            </a:extLst>
          </p:cNvPr>
          <p:cNvPicPr>
            <a:picLocks noGrp="1" noChangeAspect="1"/>
          </p:cNvPicPr>
          <p:nvPr>
            <p:ph sz="quarter" idx="15"/>
          </p:nvPr>
        </p:nvPicPr>
        <p:blipFill>
          <a:blip r:embed="rId2"/>
          <a:stretch>
            <a:fillRect/>
          </a:stretch>
        </p:blipFill>
        <p:spPr>
          <a:xfrm>
            <a:off x="6039348" y="2139154"/>
            <a:ext cx="2478832" cy="1954934"/>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5818673" y="4470129"/>
            <a:ext cx="3148345" cy="694087"/>
          </a:xfrm>
        </p:spPr>
        <p:txBody>
          <a:bodyPr/>
          <a:lstStyle/>
          <a:p>
            <a:pPr marL="432" indent="0">
              <a:buNone/>
            </a:pPr>
            <a:r>
              <a:rPr lang="en-IN" sz="2000" dirty="0"/>
              <a:t>The element copper consists of copper atoms.</a:t>
            </a:r>
          </a:p>
        </p:txBody>
      </p:sp>
    </p:spTree>
    <p:extLst>
      <p:ext uri="{BB962C8B-B14F-4D97-AF65-F5344CB8AC3E}">
        <p14:creationId xmlns:p14="http://schemas.microsoft.com/office/powerpoint/2010/main" val="2566343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E7EE-F0B2-4210-9156-3397C1A15E22}"/>
              </a:ext>
            </a:extLst>
          </p:cNvPr>
          <p:cNvSpPr>
            <a:spLocks noGrp="1"/>
          </p:cNvSpPr>
          <p:nvPr>
            <p:ph type="title"/>
          </p:nvPr>
        </p:nvSpPr>
        <p:spPr/>
        <p:txBody>
          <a:bodyPr/>
          <a:lstStyle/>
          <a:p>
            <a:r>
              <a:rPr lang="en-IN" dirty="0"/>
              <a:t>Energy Comparison</a:t>
            </a:r>
          </a:p>
        </p:txBody>
      </p:sp>
      <p:sp>
        <p:nvSpPr>
          <p:cNvPr id="3" name="Content Placeholder 2">
            <a:extLst>
              <a:ext uri="{FF2B5EF4-FFF2-40B4-BE49-F238E27FC236}">
                <a16:creationId xmlns:a16="http://schemas.microsoft.com/office/drawing/2014/main" id="{1A03132F-36AF-460D-9ADC-49B829DDA89F}"/>
              </a:ext>
            </a:extLst>
          </p:cNvPr>
          <p:cNvSpPr>
            <a:spLocks noGrp="1"/>
          </p:cNvSpPr>
          <p:nvPr>
            <p:ph sz="quarter" idx="13"/>
          </p:nvPr>
        </p:nvSpPr>
        <p:spPr>
          <a:xfrm>
            <a:off x="457200" y="1556327"/>
            <a:ext cx="8229600" cy="388587"/>
          </a:xfrm>
        </p:spPr>
        <p:txBody>
          <a:bodyPr/>
          <a:lstStyle/>
          <a:p>
            <a:pPr marL="432" indent="0">
              <a:buNone/>
            </a:pPr>
            <a:r>
              <a:rPr lang="en-IN" sz="2000" b="1" dirty="0"/>
              <a:t>Table 3.6</a:t>
            </a:r>
            <a:r>
              <a:rPr lang="en-IN" sz="2000" dirty="0"/>
              <a:t> A Comparison of Energy for Various Resources and Uses</a:t>
            </a:r>
          </a:p>
        </p:txBody>
      </p:sp>
      <p:pic>
        <p:nvPicPr>
          <p:cNvPr id="5" name="Content Placeholder 4" descr="The following table provides examples of energy levels for various resources and uses. For long description in Notes pane, press F6.">
            <a:extLst>
              <a:ext uri="{FF2B5EF4-FFF2-40B4-BE49-F238E27FC236}">
                <a16:creationId xmlns:a16="http://schemas.microsoft.com/office/drawing/2014/main" id="{D43D770C-D84A-4996-A242-AB5231827E73}"/>
              </a:ext>
            </a:extLst>
          </p:cNvPr>
          <p:cNvPicPr>
            <a:picLocks noGrp="1" noChangeAspect="1"/>
          </p:cNvPicPr>
          <p:nvPr>
            <p:ph sz="quarter" idx="14"/>
          </p:nvPr>
        </p:nvPicPr>
        <p:blipFill>
          <a:blip r:embed="rId3"/>
          <a:stretch>
            <a:fillRect/>
          </a:stretch>
        </p:blipFill>
        <p:spPr>
          <a:xfrm>
            <a:off x="2180989" y="2267881"/>
            <a:ext cx="4782023" cy="3998188"/>
          </a:xfrm>
          <a:prstGeom prst="rect">
            <a:avLst/>
          </a:prstGeom>
        </p:spPr>
      </p:pic>
    </p:spTree>
    <p:extLst>
      <p:ext uri="{BB962C8B-B14F-4D97-AF65-F5344CB8AC3E}">
        <p14:creationId xmlns:p14="http://schemas.microsoft.com/office/powerpoint/2010/main" val="39011341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DD9-F6E1-4E52-B27B-49E0D8C9FBF8}"/>
              </a:ext>
            </a:extLst>
          </p:cNvPr>
          <p:cNvSpPr>
            <a:spLocks noGrp="1"/>
          </p:cNvSpPr>
          <p:nvPr>
            <p:ph type="title"/>
          </p:nvPr>
        </p:nvSpPr>
        <p:spPr/>
        <p:txBody>
          <a:bodyPr/>
          <a:lstStyle/>
          <a:p>
            <a:r>
              <a:rPr lang="en-IN" dirty="0"/>
              <a:t>Heat and Units of Energy, Calories</a:t>
            </a:r>
          </a:p>
        </p:txBody>
      </p:sp>
      <p:sp>
        <p:nvSpPr>
          <p:cNvPr id="4" name="Content Placeholder 3">
            <a:extLst>
              <a:ext uri="{FF2B5EF4-FFF2-40B4-BE49-F238E27FC236}">
                <a16:creationId xmlns:a16="http://schemas.microsoft.com/office/drawing/2014/main" id="{003483E7-4157-4E1B-A979-A6B85FB8B0E6}"/>
              </a:ext>
            </a:extLst>
          </p:cNvPr>
          <p:cNvSpPr>
            <a:spLocks noGrp="1"/>
          </p:cNvSpPr>
          <p:nvPr>
            <p:ph sz="quarter" idx="14"/>
          </p:nvPr>
        </p:nvSpPr>
        <p:spPr>
          <a:xfrm>
            <a:off x="457200" y="1555385"/>
            <a:ext cx="8207829" cy="389529"/>
          </a:xfrm>
        </p:spPr>
        <p:txBody>
          <a:bodyPr/>
          <a:lstStyle/>
          <a:p>
            <a:pPr marL="432" indent="0">
              <a:buNone/>
            </a:pPr>
            <a:r>
              <a:rPr lang="en-IN" sz="2400" dirty="0"/>
              <a:t>The unit </a:t>
            </a:r>
            <a:r>
              <a:rPr lang="en-IN" sz="2400" b="1" dirty="0"/>
              <a:t>calorie</a:t>
            </a:r>
            <a:r>
              <a:rPr lang="en-IN" sz="2400" dirty="0"/>
              <a:t> is defined as the amount of energy needed</a:t>
            </a:r>
          </a:p>
        </p:txBody>
      </p:sp>
      <p:sp>
        <p:nvSpPr>
          <p:cNvPr id="5" name="Content Placeholder 4">
            <a:extLst>
              <a:ext uri="{FF2B5EF4-FFF2-40B4-BE49-F238E27FC236}">
                <a16:creationId xmlns:a16="http://schemas.microsoft.com/office/drawing/2014/main" id="{771316E4-42B1-497B-ACC5-377DFC0E07C3}"/>
              </a:ext>
            </a:extLst>
          </p:cNvPr>
          <p:cNvSpPr>
            <a:spLocks noGrp="1"/>
          </p:cNvSpPr>
          <p:nvPr>
            <p:ph sz="quarter" idx="15"/>
          </p:nvPr>
        </p:nvSpPr>
        <p:spPr>
          <a:xfrm>
            <a:off x="457200" y="2020194"/>
            <a:ext cx="5827486" cy="430398"/>
          </a:xfrm>
        </p:spPr>
        <p:txBody>
          <a:bodyPr/>
          <a:lstStyle/>
          <a:p>
            <a:pPr marL="432" indent="0">
              <a:buNone/>
            </a:pPr>
            <a:r>
              <a:rPr lang="en-IN" sz="2400" dirty="0"/>
              <a:t>to raise the temperature of 1 g</a:t>
            </a:r>
            <a:r>
              <a:rPr lang="en-IN" sz="100" dirty="0">
                <a:solidFill>
                  <a:schemeClr val="bg1"/>
                </a:solidFill>
              </a:rPr>
              <a:t>ram</a:t>
            </a:r>
            <a:r>
              <a:rPr lang="en-IN" sz="2400" dirty="0"/>
              <a:t> of water by</a:t>
            </a:r>
          </a:p>
        </p:txBody>
      </p:sp>
      <p:graphicFrame>
        <p:nvGraphicFramePr>
          <p:cNvPr id="17" name="Object 16" descr="1 degree Celsius.">
            <a:extLst>
              <a:ext uri="{FF2B5EF4-FFF2-40B4-BE49-F238E27FC236}">
                <a16:creationId xmlns:a16="http://schemas.microsoft.com/office/drawing/2014/main" id="{C7FECE65-A754-4368-99C0-CC23A346B588}"/>
              </a:ext>
            </a:extLst>
          </p:cNvPr>
          <p:cNvGraphicFramePr>
            <a:graphicFrameLocks noChangeAspect="1"/>
          </p:cNvGraphicFramePr>
          <p:nvPr>
            <p:extLst/>
          </p:nvPr>
        </p:nvGraphicFramePr>
        <p:xfrm>
          <a:off x="6358346" y="2068527"/>
          <a:ext cx="614680" cy="307340"/>
        </p:xfrm>
        <a:graphic>
          <a:graphicData uri="http://schemas.openxmlformats.org/presentationml/2006/ole">
            <mc:AlternateContent xmlns:mc="http://schemas.openxmlformats.org/markup-compatibility/2006">
              <mc:Choice xmlns:v="urn:schemas-microsoft-com:vml" Requires="v">
                <p:oleObj spid="_x0000_s25602" name="Equation" r:id="rId3" imgW="507960" imgH="253800" progId="Equation.DSMT4">
                  <p:embed/>
                </p:oleObj>
              </mc:Choice>
              <mc:Fallback>
                <p:oleObj name="Equation" r:id="rId3" imgW="507960" imgH="253800" progId="Equation.DSMT4">
                  <p:embed/>
                  <p:pic>
                    <p:nvPicPr>
                      <p:cNvPr id="17" name="Object 16" descr="1 degree Celsius.">
                        <a:extLst>
                          <a:ext uri="{FF2B5EF4-FFF2-40B4-BE49-F238E27FC236}">
                            <a16:creationId xmlns:a16="http://schemas.microsoft.com/office/drawing/2014/main" id="{C7FECE65-A754-4368-99C0-CC23A346B588}"/>
                          </a:ext>
                        </a:extLst>
                      </p:cNvPr>
                      <p:cNvPicPr/>
                      <p:nvPr/>
                    </p:nvPicPr>
                    <p:blipFill>
                      <a:blip r:embed="rId4"/>
                      <a:stretch>
                        <a:fillRect/>
                      </a:stretch>
                    </p:blipFill>
                    <p:spPr>
                      <a:xfrm>
                        <a:off x="6358346" y="2068527"/>
                        <a:ext cx="614680" cy="307340"/>
                      </a:xfrm>
                      <a:prstGeom prst="rect">
                        <a:avLst/>
                      </a:prstGeom>
                    </p:spPr>
                  </p:pic>
                </p:oleObj>
              </mc:Fallback>
            </mc:AlternateContent>
          </a:graphicData>
        </a:graphic>
      </p:graphicFrame>
      <p:graphicFrame>
        <p:nvGraphicFramePr>
          <p:cNvPr id="18" name="Object 17" descr="1 calorie = 4.184 joule, exact. 4.184 joule over 1 calorie and 1 calorie over 4.184 joule.">
            <a:extLst>
              <a:ext uri="{FF2B5EF4-FFF2-40B4-BE49-F238E27FC236}">
                <a16:creationId xmlns:a16="http://schemas.microsoft.com/office/drawing/2014/main" id="{59ACB65A-A74C-423D-8947-615D5EC110F9}"/>
              </a:ext>
            </a:extLst>
          </p:cNvPr>
          <p:cNvGraphicFramePr>
            <a:graphicFrameLocks noChangeAspect="1"/>
          </p:cNvGraphicFramePr>
          <p:nvPr>
            <p:extLst/>
          </p:nvPr>
        </p:nvGraphicFramePr>
        <p:xfrm>
          <a:off x="1485900" y="2771775"/>
          <a:ext cx="6172200" cy="736600"/>
        </p:xfrm>
        <a:graphic>
          <a:graphicData uri="http://schemas.openxmlformats.org/presentationml/2006/ole">
            <mc:AlternateContent xmlns:mc="http://schemas.openxmlformats.org/markup-compatibility/2006">
              <mc:Choice xmlns:v="urn:schemas-microsoft-com:vml" Requires="v">
                <p:oleObj spid="_x0000_s25603" name="Equation" r:id="rId5" imgW="6172200" imgH="736560" progId="Equation.DSMT4">
                  <p:embed/>
                </p:oleObj>
              </mc:Choice>
              <mc:Fallback>
                <p:oleObj name="Equation" r:id="rId5" imgW="6172200" imgH="736560" progId="Equation.DSMT4">
                  <p:embed/>
                  <p:pic>
                    <p:nvPicPr>
                      <p:cNvPr id="18" name="Object 17" descr="1 calorie = 4.184 joule, exact. 4.184 joule over 1 calorie and 1 calorie over 4.184 joule.">
                        <a:extLst>
                          <a:ext uri="{FF2B5EF4-FFF2-40B4-BE49-F238E27FC236}">
                            <a16:creationId xmlns:a16="http://schemas.microsoft.com/office/drawing/2014/main" id="{59ACB65A-A74C-423D-8947-615D5EC110F9}"/>
                          </a:ext>
                        </a:extLst>
                      </p:cNvPr>
                      <p:cNvPicPr/>
                      <p:nvPr/>
                    </p:nvPicPr>
                    <p:blipFill>
                      <a:blip r:embed="rId6"/>
                      <a:stretch>
                        <a:fillRect/>
                      </a:stretch>
                    </p:blipFill>
                    <p:spPr>
                      <a:xfrm>
                        <a:off x="1485900" y="2771775"/>
                        <a:ext cx="6172200" cy="736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EFC8551-26A5-4ABF-8C0C-462508D7740A}"/>
              </a:ext>
            </a:extLst>
          </p:cNvPr>
          <p:cNvSpPr>
            <a:spLocks noGrp="1"/>
          </p:cNvSpPr>
          <p:nvPr>
            <p:ph sz="quarter" idx="16"/>
          </p:nvPr>
        </p:nvSpPr>
        <p:spPr>
          <a:xfrm>
            <a:off x="457200" y="3857459"/>
            <a:ext cx="5595257" cy="459345"/>
          </a:xfrm>
        </p:spPr>
        <p:txBody>
          <a:bodyPr/>
          <a:lstStyle/>
          <a:p>
            <a:pPr marL="432" indent="0">
              <a:buNone/>
            </a:pPr>
            <a:r>
              <a:rPr lang="es-ES" sz="2400" dirty="0"/>
              <a:t>1 kilocalorie (kcal) = 1000 calories (cal)</a:t>
            </a:r>
            <a:endParaRPr lang="en-IN" sz="2400" dirty="0"/>
          </a:p>
        </p:txBody>
      </p:sp>
    </p:spTree>
    <p:extLst>
      <p:ext uri="{BB962C8B-B14F-4D97-AF65-F5344CB8AC3E}">
        <p14:creationId xmlns:p14="http://schemas.microsoft.com/office/powerpoint/2010/main" val="3316651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BE4D-88F7-4695-9570-1B39433E5460}"/>
              </a:ext>
            </a:extLst>
          </p:cNvPr>
          <p:cNvSpPr>
            <a:spLocks noGrp="1"/>
          </p:cNvSpPr>
          <p:nvPr>
            <p:ph type="title"/>
          </p:nvPr>
        </p:nvSpPr>
        <p:spPr/>
        <p:txBody>
          <a:bodyPr/>
          <a:lstStyle/>
          <a:p>
            <a:r>
              <a:rPr lang="en-IN" dirty="0"/>
              <a:t>Learning Check 2</a:t>
            </a:r>
          </a:p>
        </p:txBody>
      </p:sp>
      <p:pic>
        <p:nvPicPr>
          <p:cNvPr id="5" name="Content Placeholder 4" descr="Core chemistry skill, using energy units.">
            <a:extLst>
              <a:ext uri="{FF2B5EF4-FFF2-40B4-BE49-F238E27FC236}">
                <a16:creationId xmlns:a16="http://schemas.microsoft.com/office/drawing/2014/main" id="{604D251B-740A-4CE5-B3BF-052A42E686AA}"/>
              </a:ext>
            </a:extLst>
          </p:cNvPr>
          <p:cNvPicPr>
            <a:picLocks noGrp="1" noChangeAspect="1"/>
          </p:cNvPicPr>
          <p:nvPr>
            <p:ph sz="quarter" idx="13"/>
          </p:nvPr>
        </p:nvPicPr>
        <p:blipFill>
          <a:blip r:embed="rId2"/>
          <a:stretch>
            <a:fillRect/>
          </a:stretch>
        </p:blipFill>
        <p:spPr>
          <a:xfrm>
            <a:off x="457200" y="1610847"/>
            <a:ext cx="3194581" cy="823031"/>
          </a:xfrm>
          <a:prstGeom prst="rect">
            <a:avLst/>
          </a:prstGeom>
        </p:spPr>
      </p:pic>
      <p:sp>
        <p:nvSpPr>
          <p:cNvPr id="4" name="Content Placeholder 3">
            <a:extLst>
              <a:ext uri="{FF2B5EF4-FFF2-40B4-BE49-F238E27FC236}">
                <a16:creationId xmlns:a16="http://schemas.microsoft.com/office/drawing/2014/main" id="{D4436910-7DB7-49BB-90F4-F810E40732EA}"/>
              </a:ext>
            </a:extLst>
          </p:cNvPr>
          <p:cNvSpPr>
            <a:spLocks noGrp="1"/>
          </p:cNvSpPr>
          <p:nvPr>
            <p:ph sz="quarter" idx="14"/>
          </p:nvPr>
        </p:nvSpPr>
        <p:spPr>
          <a:xfrm>
            <a:off x="457200" y="2709241"/>
            <a:ext cx="8229600" cy="2511310"/>
          </a:xfrm>
        </p:spPr>
        <p:txBody>
          <a:bodyPr/>
          <a:lstStyle/>
          <a:p>
            <a:pPr marL="432" indent="0">
              <a:buNone/>
            </a:pPr>
            <a:r>
              <a:rPr lang="en-IN" dirty="0"/>
              <a:t>How many calories are obtained from a pat of butter if it provides 150 J of energy when metabolized?</a:t>
            </a:r>
          </a:p>
          <a:p>
            <a:pPr marL="432" indent="0">
              <a:buNone/>
            </a:pPr>
            <a:r>
              <a:rPr lang="en-IN" b="1" dirty="0">
                <a:solidFill>
                  <a:schemeClr val="tx2"/>
                </a:solidFill>
              </a:rPr>
              <a:t>A.</a:t>
            </a:r>
            <a:r>
              <a:rPr lang="en-IN" dirty="0">
                <a:solidFill>
                  <a:schemeClr val="tx2"/>
                </a:solidFill>
              </a:rPr>
              <a:t> </a:t>
            </a:r>
            <a:r>
              <a:rPr lang="en-IN" dirty="0"/>
              <a:t>0.86 </a:t>
            </a:r>
            <a:r>
              <a:rPr lang="es-ES" dirty="0"/>
              <a:t>cal</a:t>
            </a:r>
            <a:r>
              <a:rPr lang="es-ES" sz="100" dirty="0">
                <a:solidFill>
                  <a:schemeClr val="bg1"/>
                </a:solidFill>
              </a:rPr>
              <a:t>ories</a:t>
            </a:r>
            <a:endParaRPr lang="en-IN" sz="100" dirty="0">
              <a:solidFill>
                <a:schemeClr val="bg1"/>
              </a:solidFill>
            </a:endParaRPr>
          </a:p>
          <a:p>
            <a:pPr marL="432" indent="0">
              <a:buNone/>
            </a:pPr>
            <a:r>
              <a:rPr lang="en-IN" b="1" dirty="0">
                <a:solidFill>
                  <a:schemeClr val="tx2"/>
                </a:solidFill>
              </a:rPr>
              <a:t>B.</a:t>
            </a:r>
            <a:r>
              <a:rPr lang="en-IN" dirty="0">
                <a:solidFill>
                  <a:schemeClr val="tx2"/>
                </a:solidFill>
              </a:rPr>
              <a:t> </a:t>
            </a:r>
            <a:r>
              <a:rPr lang="en-IN" dirty="0"/>
              <a:t>630 </a:t>
            </a:r>
            <a:r>
              <a:rPr lang="es-ES" dirty="0"/>
              <a:t>cal</a:t>
            </a:r>
            <a:r>
              <a:rPr lang="es-ES" sz="100" dirty="0">
                <a:solidFill>
                  <a:schemeClr val="bg1"/>
                </a:solidFill>
              </a:rPr>
              <a:t>ories</a:t>
            </a:r>
            <a:endParaRPr lang="en-IN" sz="100" dirty="0">
              <a:solidFill>
                <a:schemeClr val="bg1"/>
              </a:solidFill>
            </a:endParaRPr>
          </a:p>
          <a:p>
            <a:pPr marL="432" indent="0">
              <a:buNone/>
            </a:pPr>
            <a:r>
              <a:rPr lang="en-IN" b="1" dirty="0">
                <a:solidFill>
                  <a:schemeClr val="tx2"/>
                </a:solidFill>
              </a:rPr>
              <a:t>C.</a:t>
            </a:r>
            <a:r>
              <a:rPr lang="en-IN" dirty="0">
                <a:solidFill>
                  <a:schemeClr val="tx2"/>
                </a:solidFill>
              </a:rPr>
              <a:t> </a:t>
            </a:r>
            <a:r>
              <a:rPr lang="en-IN" dirty="0"/>
              <a:t>36 </a:t>
            </a:r>
            <a:r>
              <a:rPr lang="es-ES" dirty="0"/>
              <a:t>cal</a:t>
            </a:r>
            <a:r>
              <a:rPr lang="es-ES" sz="100" dirty="0">
                <a:solidFill>
                  <a:schemeClr val="bg1"/>
                </a:solidFill>
              </a:rPr>
              <a:t>ories</a:t>
            </a:r>
            <a:endParaRPr lang="en-IN" sz="100" dirty="0">
              <a:solidFill>
                <a:schemeClr val="bg1"/>
              </a:solidFill>
            </a:endParaRPr>
          </a:p>
        </p:txBody>
      </p:sp>
    </p:spTree>
    <p:extLst>
      <p:ext uri="{BB962C8B-B14F-4D97-AF65-F5344CB8AC3E}">
        <p14:creationId xmlns:p14="http://schemas.microsoft.com/office/powerpoint/2010/main" val="1819481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DD9-F6E1-4E52-B27B-49E0D8C9FBF8}"/>
              </a:ext>
            </a:extLst>
          </p:cNvPr>
          <p:cNvSpPr>
            <a:spLocks noGrp="1"/>
          </p:cNvSpPr>
          <p:nvPr>
            <p:ph type="title"/>
          </p:nvPr>
        </p:nvSpPr>
        <p:spPr/>
        <p:txBody>
          <a:bodyPr/>
          <a:lstStyle/>
          <a:p>
            <a:r>
              <a:rPr lang="en-IN" dirty="0"/>
              <a:t>Solution 2 </a:t>
            </a:r>
            <a:r>
              <a:rPr lang="en-IN" sz="2000" b="0" dirty="0"/>
              <a:t>(1 of 2)</a:t>
            </a:r>
            <a:endParaRPr lang="en-IN" dirty="0"/>
          </a:p>
        </p:txBody>
      </p:sp>
      <p:sp>
        <p:nvSpPr>
          <p:cNvPr id="4" name="Content Placeholder 3">
            <a:extLst>
              <a:ext uri="{FF2B5EF4-FFF2-40B4-BE49-F238E27FC236}">
                <a16:creationId xmlns:a16="http://schemas.microsoft.com/office/drawing/2014/main" id="{003483E7-4157-4E1B-A979-A6B85FB8B0E6}"/>
              </a:ext>
            </a:extLst>
          </p:cNvPr>
          <p:cNvSpPr>
            <a:spLocks noGrp="1"/>
          </p:cNvSpPr>
          <p:nvPr>
            <p:ph sz="quarter" idx="14"/>
          </p:nvPr>
        </p:nvSpPr>
        <p:spPr>
          <a:xfrm>
            <a:off x="457200" y="1555385"/>
            <a:ext cx="8120743" cy="766902"/>
          </a:xfrm>
        </p:spPr>
        <p:txBody>
          <a:bodyPr/>
          <a:lstStyle/>
          <a:p>
            <a:pPr marL="432" indent="0">
              <a:buNone/>
            </a:pPr>
            <a:r>
              <a:rPr lang="en-IN" sz="2400" dirty="0"/>
              <a:t>How many calories are obtained from a pat of butter if it provides 150 J</a:t>
            </a:r>
            <a:r>
              <a:rPr lang="en-IN" sz="100" dirty="0">
                <a:solidFill>
                  <a:schemeClr val="bg1"/>
                </a:solidFill>
              </a:rPr>
              <a:t>oule</a:t>
            </a:r>
            <a:r>
              <a:rPr lang="en-IN" sz="2400" dirty="0"/>
              <a:t> of energy when metabolized?</a:t>
            </a:r>
          </a:p>
        </p:txBody>
      </p:sp>
      <p:sp>
        <p:nvSpPr>
          <p:cNvPr id="5" name="Content Placeholder 4">
            <a:extLst>
              <a:ext uri="{FF2B5EF4-FFF2-40B4-BE49-F238E27FC236}">
                <a16:creationId xmlns:a16="http://schemas.microsoft.com/office/drawing/2014/main" id="{771316E4-42B1-497B-ACC5-377DFC0E07C3}"/>
              </a:ext>
            </a:extLst>
          </p:cNvPr>
          <p:cNvSpPr>
            <a:spLocks noGrp="1"/>
          </p:cNvSpPr>
          <p:nvPr>
            <p:ph sz="quarter" idx="15"/>
          </p:nvPr>
        </p:nvSpPr>
        <p:spPr>
          <a:xfrm>
            <a:off x="457200" y="2551965"/>
            <a:ext cx="7453086" cy="409495"/>
          </a:xfrm>
        </p:spPr>
        <p:txBody>
          <a:bodyPr/>
          <a:lstStyle/>
          <a:p>
            <a:pPr marL="432" indent="0">
              <a:buNone/>
            </a:pPr>
            <a:r>
              <a:rPr lang="en-IN" sz="2400" b="1" dirty="0"/>
              <a:t>Step 1 State the given and needed quantities.</a:t>
            </a:r>
          </a:p>
        </p:txBody>
      </p:sp>
      <p:graphicFrame>
        <p:nvGraphicFramePr>
          <p:cNvPr id="17" name="Table 17">
            <a:extLst>
              <a:ext uri="{FF2B5EF4-FFF2-40B4-BE49-F238E27FC236}">
                <a16:creationId xmlns:a16="http://schemas.microsoft.com/office/drawing/2014/main" id="{DD7DA5D8-E0C6-422B-B8C9-56702C18318C}"/>
              </a:ext>
            </a:extLst>
          </p:cNvPr>
          <p:cNvGraphicFramePr>
            <a:graphicFrameLocks noGrp="1"/>
          </p:cNvGraphicFramePr>
          <p:nvPr>
            <p:ph sz="quarter" idx="16"/>
            <p:extLst/>
          </p:nvPr>
        </p:nvGraphicFramePr>
        <p:xfrm>
          <a:off x="590356" y="3254848"/>
          <a:ext cx="7649028" cy="741680"/>
        </p:xfrm>
        <a:graphic>
          <a:graphicData uri="http://schemas.openxmlformats.org/drawingml/2006/table">
            <a:tbl>
              <a:tblPr firstRow="1" bandRow="1">
                <a:tableStyleId>{40F9630F-82C1-40B7-BC3A-925EFCFF5E92}</a:tableStyleId>
              </a:tblPr>
              <a:tblGrid>
                <a:gridCol w="2670628">
                  <a:extLst>
                    <a:ext uri="{9D8B030D-6E8A-4147-A177-3AD203B41FA5}">
                      <a16:colId xmlns:a16="http://schemas.microsoft.com/office/drawing/2014/main" val="3499648055"/>
                    </a:ext>
                  </a:extLst>
                </a:gridCol>
                <a:gridCol w="1153886">
                  <a:extLst>
                    <a:ext uri="{9D8B030D-6E8A-4147-A177-3AD203B41FA5}">
                      <a16:colId xmlns:a16="http://schemas.microsoft.com/office/drawing/2014/main" val="1185702240"/>
                    </a:ext>
                  </a:extLst>
                </a:gridCol>
                <a:gridCol w="1912257">
                  <a:extLst>
                    <a:ext uri="{9D8B030D-6E8A-4147-A177-3AD203B41FA5}">
                      <a16:colId xmlns:a16="http://schemas.microsoft.com/office/drawing/2014/main" val="1139006559"/>
                    </a:ext>
                  </a:extLst>
                </a:gridCol>
                <a:gridCol w="1912257">
                  <a:extLst>
                    <a:ext uri="{9D8B030D-6E8A-4147-A177-3AD203B41FA5}">
                      <a16:colId xmlns:a16="http://schemas.microsoft.com/office/drawing/2014/main" val="1313258443"/>
                    </a:ext>
                  </a:extLst>
                </a:gridCol>
              </a:tblGrid>
              <a:tr h="370840">
                <a:tc>
                  <a:txBody>
                    <a:bodyPr/>
                    <a:lstStyle/>
                    <a:p>
                      <a:pPr algn="ctr"/>
                      <a:r>
                        <a:rPr lang="en-US" sz="1800" b="1" baseline="0" dirty="0">
                          <a:solidFill>
                            <a:schemeClr val="tx1"/>
                          </a:solidFill>
                          <a:latin typeface="+mn-lt"/>
                          <a:ea typeface="+mn-ea"/>
                          <a:cs typeface="Times New Roman" pitchFamily="18" charset="0"/>
                        </a:rPr>
                        <a:t>Analyze the Problem</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ea typeface="+mn-ea"/>
                          <a:cs typeface="Times New Roman" pitchFamily="18" charset="0"/>
                        </a:rPr>
                        <a:t>Given</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rPr>
                        <a:t>Need</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baseline="0" dirty="0">
                          <a:solidFill>
                            <a:schemeClr val="tx1"/>
                          </a:solidFill>
                          <a:latin typeface="+mn-lt"/>
                        </a:rPr>
                        <a:t>Connect</a:t>
                      </a:r>
                      <a:endParaRPr lang="en-IN" sz="18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1917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1"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mn-lt"/>
                          <a:ea typeface="+mn-ea"/>
                          <a:cs typeface="Times New Roman" pitchFamily="18" charset="0"/>
                        </a:rPr>
                        <a:t>150 J</a:t>
                      </a:r>
                      <a:r>
                        <a:rPr lang="en-US" sz="100" dirty="0">
                          <a:solidFill>
                            <a:schemeClr val="tx1"/>
                          </a:solidFill>
                          <a:latin typeface="+mn-lt"/>
                          <a:ea typeface="+mn-ea"/>
                          <a:cs typeface="Times New Roman" pitchFamily="18" charset="0"/>
                        </a:rPr>
                        <a:t>oule</a:t>
                      </a:r>
                      <a:endParaRPr lang="en-IN" sz="1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800" i="0" dirty="0">
                          <a:solidFill>
                            <a:schemeClr val="tx1"/>
                          </a:solidFill>
                          <a:latin typeface="+mn-lt"/>
                          <a:cs typeface="Times New Roman" pitchFamily="18" charset="0"/>
                        </a:rPr>
                        <a:t>calories</a:t>
                      </a:r>
                      <a:endParaRPr lang="en-IN" sz="1800" i="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ea typeface="+mn-ea"/>
                          <a:cs typeface="Times New Roman" pitchFamily="18" charset="0"/>
                        </a:rPr>
                        <a:t>energy factor</a:t>
                      </a:r>
                      <a:endParaRPr lang="en-IN" sz="1800" baseline="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866908"/>
                  </a:ext>
                </a:extLst>
              </a:tr>
            </a:tbl>
          </a:graphicData>
        </a:graphic>
      </p:graphicFrame>
      <p:sp>
        <p:nvSpPr>
          <p:cNvPr id="6" name="Content Placeholder 5">
            <a:extLst>
              <a:ext uri="{FF2B5EF4-FFF2-40B4-BE49-F238E27FC236}">
                <a16:creationId xmlns:a16="http://schemas.microsoft.com/office/drawing/2014/main" id="{84B8E363-BC91-4553-81CB-39D8100FA5D4}"/>
              </a:ext>
            </a:extLst>
          </p:cNvPr>
          <p:cNvSpPr>
            <a:spLocks noGrp="1"/>
          </p:cNvSpPr>
          <p:nvPr>
            <p:ph sz="quarter" idx="17"/>
          </p:nvPr>
        </p:nvSpPr>
        <p:spPr>
          <a:xfrm>
            <a:off x="454672" y="4221586"/>
            <a:ext cx="7832985" cy="829387"/>
          </a:xfrm>
        </p:spPr>
        <p:txBody>
          <a:bodyPr/>
          <a:lstStyle/>
          <a:p>
            <a:pPr marL="432" indent="0">
              <a:buNone/>
            </a:pPr>
            <a:r>
              <a:rPr lang="en-IN" sz="2400" b="1" dirty="0"/>
              <a:t>Step 2 Write a plan to convert the given unit to the needed unit.</a:t>
            </a:r>
          </a:p>
        </p:txBody>
      </p:sp>
      <p:pic>
        <p:nvPicPr>
          <p:cNvPr id="19" name="Content Placeholder 18" descr="Convert joules to calories using an energy factor.">
            <a:extLst>
              <a:ext uri="{FF2B5EF4-FFF2-40B4-BE49-F238E27FC236}">
                <a16:creationId xmlns:a16="http://schemas.microsoft.com/office/drawing/2014/main" id="{B5EE502A-6629-436B-A3FA-67461C0E9CF5}"/>
              </a:ext>
            </a:extLst>
          </p:cNvPr>
          <p:cNvPicPr>
            <a:picLocks noGrp="1" noChangeAspect="1"/>
          </p:cNvPicPr>
          <p:nvPr>
            <p:ph sz="quarter" idx="18"/>
          </p:nvPr>
        </p:nvPicPr>
        <p:blipFill>
          <a:blip r:embed="rId2"/>
          <a:stretch>
            <a:fillRect/>
          </a:stretch>
        </p:blipFill>
        <p:spPr>
          <a:xfrm>
            <a:off x="2019642" y="5322199"/>
            <a:ext cx="5104714" cy="864160"/>
          </a:xfrm>
          <a:prstGeom prst="rect">
            <a:avLst/>
          </a:prstGeom>
        </p:spPr>
      </p:pic>
    </p:spTree>
    <p:extLst>
      <p:ext uri="{BB962C8B-B14F-4D97-AF65-F5344CB8AC3E}">
        <p14:creationId xmlns:p14="http://schemas.microsoft.com/office/powerpoint/2010/main" val="2978459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FD56-8DF1-4B76-A2A1-82263F14D051}"/>
              </a:ext>
            </a:extLst>
          </p:cNvPr>
          <p:cNvSpPr>
            <a:spLocks noGrp="1"/>
          </p:cNvSpPr>
          <p:nvPr>
            <p:ph type="title"/>
          </p:nvPr>
        </p:nvSpPr>
        <p:spPr/>
        <p:txBody>
          <a:bodyPr/>
          <a:lstStyle/>
          <a:p>
            <a:r>
              <a:rPr lang="en-IN" dirty="0"/>
              <a:t>Solution 2 </a:t>
            </a:r>
            <a:r>
              <a:rPr lang="en-IN" sz="2000" b="0" dirty="0"/>
              <a:t>(2 of 2)</a:t>
            </a:r>
            <a:endParaRPr lang="en-IN" dirty="0"/>
          </a:p>
        </p:txBody>
      </p:sp>
      <p:sp>
        <p:nvSpPr>
          <p:cNvPr id="4" name="Content Placeholder 3">
            <a:extLst>
              <a:ext uri="{FF2B5EF4-FFF2-40B4-BE49-F238E27FC236}">
                <a16:creationId xmlns:a16="http://schemas.microsoft.com/office/drawing/2014/main" id="{61C24075-2556-4086-92E6-AB841A8C92E0}"/>
              </a:ext>
            </a:extLst>
          </p:cNvPr>
          <p:cNvSpPr>
            <a:spLocks noGrp="1"/>
          </p:cNvSpPr>
          <p:nvPr>
            <p:ph sz="quarter" idx="14"/>
          </p:nvPr>
        </p:nvSpPr>
        <p:spPr>
          <a:xfrm>
            <a:off x="454672" y="1677525"/>
            <a:ext cx="8339328" cy="700353"/>
          </a:xfrm>
        </p:spPr>
        <p:txBody>
          <a:bodyPr/>
          <a:lstStyle/>
          <a:p>
            <a:pPr marL="0" indent="0">
              <a:buNone/>
            </a:pPr>
            <a:r>
              <a:rPr lang="en-IN" sz="2200" dirty="0"/>
              <a:t>How many calories are obtained from a pat of butter if it provides 150 J</a:t>
            </a:r>
            <a:r>
              <a:rPr lang="en-IN" sz="100" dirty="0">
                <a:solidFill>
                  <a:schemeClr val="bg1"/>
                </a:solidFill>
              </a:rPr>
              <a:t>oule</a:t>
            </a:r>
            <a:r>
              <a:rPr lang="en-IN" sz="2200" dirty="0"/>
              <a:t> of energy when metabolized?</a:t>
            </a:r>
          </a:p>
        </p:txBody>
      </p:sp>
      <p:sp>
        <p:nvSpPr>
          <p:cNvPr id="5" name="Content Placeholder 4">
            <a:extLst>
              <a:ext uri="{FF2B5EF4-FFF2-40B4-BE49-F238E27FC236}">
                <a16:creationId xmlns:a16="http://schemas.microsoft.com/office/drawing/2014/main" id="{0B27B4CE-56CC-4741-A15A-5DBF2BCC35B7}"/>
              </a:ext>
            </a:extLst>
          </p:cNvPr>
          <p:cNvSpPr>
            <a:spLocks noGrp="1"/>
          </p:cNvSpPr>
          <p:nvPr>
            <p:ph sz="quarter" idx="15"/>
          </p:nvPr>
        </p:nvSpPr>
        <p:spPr>
          <a:xfrm>
            <a:off x="508272" y="2525431"/>
            <a:ext cx="8232128" cy="734276"/>
          </a:xfrm>
        </p:spPr>
        <p:txBody>
          <a:bodyPr/>
          <a:lstStyle/>
          <a:p>
            <a:pPr marL="432" indent="0">
              <a:buNone/>
            </a:pPr>
            <a:r>
              <a:rPr lang="en-IN" sz="2200" b="1" dirty="0"/>
              <a:t>Step 3 Substitute in the known values and calculate the new temperature.</a:t>
            </a:r>
          </a:p>
        </p:txBody>
      </p:sp>
      <p:graphicFrame>
        <p:nvGraphicFramePr>
          <p:cNvPr id="10" name="Object 9" descr="1 calorie = 4.184 joule, exact. 4.184 joule over 1 calorie and 1 calorie over 4.184 joule.">
            <a:extLst>
              <a:ext uri="{FF2B5EF4-FFF2-40B4-BE49-F238E27FC236}">
                <a16:creationId xmlns:a16="http://schemas.microsoft.com/office/drawing/2014/main" id="{7EB34B59-18CA-4D71-8323-8C419365ECE2}"/>
              </a:ext>
            </a:extLst>
          </p:cNvPr>
          <p:cNvGraphicFramePr>
            <a:graphicFrameLocks noChangeAspect="1"/>
          </p:cNvGraphicFramePr>
          <p:nvPr>
            <p:extLst/>
          </p:nvPr>
        </p:nvGraphicFramePr>
        <p:xfrm>
          <a:off x="3210303" y="3510716"/>
          <a:ext cx="2857500" cy="1079500"/>
        </p:xfrm>
        <a:graphic>
          <a:graphicData uri="http://schemas.openxmlformats.org/presentationml/2006/ole">
            <mc:AlternateContent xmlns:mc="http://schemas.openxmlformats.org/markup-compatibility/2006">
              <mc:Choice xmlns:v="urn:schemas-microsoft-com:vml" Requires="v">
                <p:oleObj spid="_x0000_s26626" name="Equation" r:id="rId3" imgW="2857320" imgH="1079280" progId="Equation.DSMT4">
                  <p:embed/>
                </p:oleObj>
              </mc:Choice>
              <mc:Fallback>
                <p:oleObj name="Equation" r:id="rId3" imgW="2857320" imgH="1079280" progId="Equation.DSMT4">
                  <p:embed/>
                  <p:pic>
                    <p:nvPicPr>
                      <p:cNvPr id="10" name="Object 9" descr="1 calorie = 4.184 joule, exact. 4.184 joule over 1 calorie and 1 calorie over 4.184 joule.">
                        <a:extLst>
                          <a:ext uri="{FF2B5EF4-FFF2-40B4-BE49-F238E27FC236}">
                            <a16:creationId xmlns:a16="http://schemas.microsoft.com/office/drawing/2014/main" id="{7EB34B59-18CA-4D71-8323-8C419365ECE2}"/>
                          </a:ext>
                        </a:extLst>
                      </p:cNvPr>
                      <p:cNvPicPr/>
                      <p:nvPr/>
                    </p:nvPicPr>
                    <p:blipFill>
                      <a:blip r:embed="rId4"/>
                      <a:stretch>
                        <a:fillRect/>
                      </a:stretch>
                    </p:blipFill>
                    <p:spPr>
                      <a:xfrm>
                        <a:off x="3210303" y="3510716"/>
                        <a:ext cx="2857500" cy="10795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F48B00-FBEB-4375-B3F3-828803B7E8B7}"/>
              </a:ext>
            </a:extLst>
          </p:cNvPr>
          <p:cNvSpPr>
            <a:spLocks noGrp="1"/>
          </p:cNvSpPr>
          <p:nvPr>
            <p:ph sz="quarter" idx="16"/>
          </p:nvPr>
        </p:nvSpPr>
        <p:spPr>
          <a:xfrm>
            <a:off x="454672" y="4764711"/>
            <a:ext cx="8232128" cy="421062"/>
          </a:xfrm>
        </p:spPr>
        <p:txBody>
          <a:bodyPr/>
          <a:lstStyle/>
          <a:p>
            <a:pPr marL="432" indent="0">
              <a:buNone/>
            </a:pPr>
            <a:r>
              <a:rPr lang="en-IN" sz="2200" b="1" dirty="0"/>
              <a:t>Step 4 Set up the problem to calculate the needed quantity.</a:t>
            </a:r>
          </a:p>
        </p:txBody>
      </p:sp>
      <p:sp>
        <p:nvSpPr>
          <p:cNvPr id="6" name="Content Placeholder 5">
            <a:extLst>
              <a:ext uri="{FF2B5EF4-FFF2-40B4-BE49-F238E27FC236}">
                <a16:creationId xmlns:a16="http://schemas.microsoft.com/office/drawing/2014/main" id="{FD24DD7D-3D72-4AFB-9A60-A229C88A9944}"/>
              </a:ext>
            </a:extLst>
          </p:cNvPr>
          <p:cNvSpPr>
            <a:spLocks noGrp="1"/>
          </p:cNvSpPr>
          <p:nvPr>
            <p:ph sz="quarter" idx="17"/>
          </p:nvPr>
        </p:nvSpPr>
        <p:spPr>
          <a:xfrm>
            <a:off x="1729212" y="5701726"/>
            <a:ext cx="1819746" cy="424077"/>
          </a:xfrm>
        </p:spPr>
        <p:txBody>
          <a:bodyPr/>
          <a:lstStyle/>
          <a:p>
            <a:pPr marL="432" indent="0">
              <a:buNone/>
            </a:pPr>
            <a:r>
              <a:rPr lang="en-IN" sz="2200" b="1" dirty="0"/>
              <a:t>Answer is C.</a:t>
            </a:r>
          </a:p>
        </p:txBody>
      </p:sp>
      <p:graphicFrame>
        <p:nvGraphicFramePr>
          <p:cNvPr id="11" name="Object 10" descr="150 joules, joule cancelled out, times 1 calorie over 4.184 joule, joule cancelled out, = 36 calories">
            <a:extLst>
              <a:ext uri="{FF2B5EF4-FFF2-40B4-BE49-F238E27FC236}">
                <a16:creationId xmlns:a16="http://schemas.microsoft.com/office/drawing/2014/main" id="{2FB56A1F-7F20-4AE0-BAEE-BCC571313544}"/>
              </a:ext>
            </a:extLst>
          </p:cNvPr>
          <p:cNvGraphicFramePr>
            <a:graphicFrameLocks noChangeAspect="1"/>
          </p:cNvGraphicFramePr>
          <p:nvPr>
            <p:extLst/>
          </p:nvPr>
        </p:nvGraphicFramePr>
        <p:xfrm>
          <a:off x="4213603" y="5257455"/>
          <a:ext cx="3708400" cy="1181100"/>
        </p:xfrm>
        <a:graphic>
          <a:graphicData uri="http://schemas.openxmlformats.org/presentationml/2006/ole">
            <mc:AlternateContent xmlns:mc="http://schemas.openxmlformats.org/markup-compatibility/2006">
              <mc:Choice xmlns:v="urn:schemas-microsoft-com:vml" Requires="v">
                <p:oleObj spid="_x0000_s26627" name="Equation" r:id="rId5" imgW="3708360" imgH="1180800" progId="Equation.DSMT4">
                  <p:embed/>
                </p:oleObj>
              </mc:Choice>
              <mc:Fallback>
                <p:oleObj name="Equation" r:id="rId5" imgW="3708360" imgH="1180800" progId="Equation.DSMT4">
                  <p:embed/>
                  <p:pic>
                    <p:nvPicPr>
                      <p:cNvPr id="11" name="Object 10" descr="150 joules, joule cancelled out, times 1 calorie over 4.184 joule, joule cancelled out, = 36 calories">
                        <a:extLst>
                          <a:ext uri="{FF2B5EF4-FFF2-40B4-BE49-F238E27FC236}">
                            <a16:creationId xmlns:a16="http://schemas.microsoft.com/office/drawing/2014/main" id="{2FB56A1F-7F20-4AE0-BAEE-BCC571313544}"/>
                          </a:ext>
                        </a:extLst>
                      </p:cNvPr>
                      <p:cNvPicPr/>
                      <p:nvPr/>
                    </p:nvPicPr>
                    <p:blipFill>
                      <a:blip r:embed="rId6"/>
                      <a:stretch>
                        <a:fillRect/>
                      </a:stretch>
                    </p:blipFill>
                    <p:spPr>
                      <a:xfrm>
                        <a:off x="4213603" y="5257455"/>
                        <a:ext cx="3708400" cy="1181100"/>
                      </a:xfrm>
                      <a:prstGeom prst="rect">
                        <a:avLst/>
                      </a:prstGeom>
                    </p:spPr>
                  </p:pic>
                </p:oleObj>
              </mc:Fallback>
            </mc:AlternateContent>
          </a:graphicData>
        </a:graphic>
      </p:graphicFrame>
    </p:spTree>
    <p:extLst>
      <p:ext uri="{BB962C8B-B14F-4D97-AF65-F5344CB8AC3E}">
        <p14:creationId xmlns:p14="http://schemas.microsoft.com/office/powerpoint/2010/main" val="3195199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019A-7C76-4E9B-86BD-1D873F8F63BA}"/>
              </a:ext>
            </a:extLst>
          </p:cNvPr>
          <p:cNvSpPr>
            <a:spLocks noGrp="1"/>
          </p:cNvSpPr>
          <p:nvPr>
            <p:ph type="title"/>
          </p:nvPr>
        </p:nvSpPr>
        <p:spPr/>
        <p:txBody>
          <a:bodyPr/>
          <a:lstStyle/>
          <a:p>
            <a:r>
              <a:rPr lang="en-IN" dirty="0"/>
              <a:t>3.5 Energy and Nutrition</a:t>
            </a:r>
          </a:p>
        </p:txBody>
      </p:sp>
      <p:sp>
        <p:nvSpPr>
          <p:cNvPr id="4" name="Content Placeholder 3">
            <a:extLst>
              <a:ext uri="{FF2B5EF4-FFF2-40B4-BE49-F238E27FC236}">
                <a16:creationId xmlns:a16="http://schemas.microsoft.com/office/drawing/2014/main" id="{9886537C-4F53-462B-917F-2AC3DECF71AC}"/>
              </a:ext>
            </a:extLst>
          </p:cNvPr>
          <p:cNvSpPr>
            <a:spLocks noGrp="1"/>
          </p:cNvSpPr>
          <p:nvPr>
            <p:ph sz="quarter" idx="14"/>
          </p:nvPr>
        </p:nvSpPr>
        <p:spPr>
          <a:xfrm>
            <a:off x="457200" y="1553087"/>
            <a:ext cx="3730239" cy="856284"/>
          </a:xfrm>
        </p:spPr>
        <p:txBody>
          <a:bodyPr/>
          <a:lstStyle/>
          <a:p>
            <a:pPr marL="432" indent="0">
              <a:buNone/>
            </a:pPr>
            <a:r>
              <a:rPr lang="en-IN" sz="2400" dirty="0"/>
              <a:t>One hour of swimming uses 2100 k</a:t>
            </a:r>
            <a:r>
              <a:rPr lang="en-IN" sz="100" dirty="0">
                <a:solidFill>
                  <a:schemeClr val="bg1"/>
                </a:solidFill>
              </a:rPr>
              <a:t>ilo</a:t>
            </a:r>
            <a:r>
              <a:rPr lang="en-IN" sz="2400" dirty="0"/>
              <a:t>J</a:t>
            </a:r>
            <a:r>
              <a:rPr lang="en-IN" sz="100" dirty="0">
                <a:solidFill>
                  <a:schemeClr val="bg1"/>
                </a:solidFill>
              </a:rPr>
              <a:t>oules</a:t>
            </a:r>
            <a:r>
              <a:rPr lang="en-IN" sz="2400" dirty="0"/>
              <a:t> of energy.</a:t>
            </a:r>
          </a:p>
        </p:txBody>
      </p:sp>
      <p:pic>
        <p:nvPicPr>
          <p:cNvPr id="13" name="Content Placeholder 12" descr="A swimmer in a pool.">
            <a:extLst>
              <a:ext uri="{FF2B5EF4-FFF2-40B4-BE49-F238E27FC236}">
                <a16:creationId xmlns:a16="http://schemas.microsoft.com/office/drawing/2014/main" id="{BE481276-BBC9-4182-86C5-C32C8F242C12}"/>
              </a:ext>
            </a:extLst>
          </p:cNvPr>
          <p:cNvPicPr>
            <a:picLocks noGrp="1" noChangeAspect="1"/>
          </p:cNvPicPr>
          <p:nvPr>
            <p:ph sz="quarter" idx="15"/>
          </p:nvPr>
        </p:nvPicPr>
        <p:blipFill>
          <a:blip r:embed="rId2"/>
          <a:stretch>
            <a:fillRect/>
          </a:stretch>
        </p:blipFill>
        <p:spPr>
          <a:xfrm>
            <a:off x="4632409" y="2674017"/>
            <a:ext cx="3563090" cy="2232052"/>
          </a:xfrm>
          <a:prstGeom prst="rect">
            <a:avLst/>
          </a:prstGeom>
        </p:spPr>
      </p:pic>
      <p:sp>
        <p:nvSpPr>
          <p:cNvPr id="3" name="Content Placeholder 2">
            <a:extLst>
              <a:ext uri="{FF2B5EF4-FFF2-40B4-BE49-F238E27FC236}">
                <a16:creationId xmlns:a16="http://schemas.microsoft.com/office/drawing/2014/main" id="{FEB5C0D4-0A1E-4C4A-B35D-C261D5D625D3}"/>
              </a:ext>
            </a:extLst>
          </p:cNvPr>
          <p:cNvSpPr>
            <a:spLocks noGrp="1"/>
          </p:cNvSpPr>
          <p:nvPr>
            <p:ph sz="quarter" idx="16"/>
          </p:nvPr>
        </p:nvSpPr>
        <p:spPr>
          <a:xfrm>
            <a:off x="457200" y="5402032"/>
            <a:ext cx="7888514" cy="795567"/>
          </a:xfrm>
        </p:spPr>
        <p:txBody>
          <a:bodyPr/>
          <a:lstStyle/>
          <a:p>
            <a:pPr marL="432" indent="0">
              <a:buNone/>
            </a:pPr>
            <a:r>
              <a:rPr lang="en-IN" sz="2400" dirty="0"/>
              <a:t>Learning Goal Use the energy values to calculate the kilocalories (kcal) or kilojoules (k</a:t>
            </a:r>
            <a:r>
              <a:rPr lang="en-IN" sz="100" dirty="0"/>
              <a:t> </a:t>
            </a:r>
            <a:r>
              <a:rPr lang="en-IN" sz="2400" dirty="0"/>
              <a:t>J) for a food.</a:t>
            </a:r>
          </a:p>
        </p:txBody>
      </p:sp>
    </p:spTree>
    <p:extLst>
      <p:ext uri="{BB962C8B-B14F-4D97-AF65-F5344CB8AC3E}">
        <p14:creationId xmlns:p14="http://schemas.microsoft.com/office/powerpoint/2010/main" val="1062402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2759-A887-4737-8F46-EB9B39DA1FE7}"/>
              </a:ext>
            </a:extLst>
          </p:cNvPr>
          <p:cNvSpPr>
            <a:spLocks noGrp="1"/>
          </p:cNvSpPr>
          <p:nvPr>
            <p:ph type="title"/>
          </p:nvPr>
        </p:nvSpPr>
        <p:spPr/>
        <p:txBody>
          <a:bodyPr/>
          <a:lstStyle/>
          <a:p>
            <a:r>
              <a:rPr lang="en-IN" dirty="0"/>
              <a:t>Energy and Nutrition </a:t>
            </a:r>
            <a:r>
              <a:rPr lang="en-IN" sz="2000" b="0" dirty="0"/>
              <a:t>(1 of 2)</a:t>
            </a:r>
            <a:endParaRPr lang="en-IN" dirty="0"/>
          </a:p>
        </p:txBody>
      </p:sp>
      <p:sp>
        <p:nvSpPr>
          <p:cNvPr id="3" name="Content Placeholder 2">
            <a:extLst>
              <a:ext uri="{FF2B5EF4-FFF2-40B4-BE49-F238E27FC236}">
                <a16:creationId xmlns:a16="http://schemas.microsoft.com/office/drawing/2014/main" id="{3FBE513A-5A03-491F-8081-50A6751D07DC}"/>
              </a:ext>
            </a:extLst>
          </p:cNvPr>
          <p:cNvSpPr>
            <a:spLocks noGrp="1"/>
          </p:cNvSpPr>
          <p:nvPr>
            <p:ph sz="quarter" idx="13"/>
          </p:nvPr>
        </p:nvSpPr>
        <p:spPr>
          <a:xfrm>
            <a:off x="457200" y="1556327"/>
            <a:ext cx="8229600" cy="1201387"/>
          </a:xfrm>
        </p:spPr>
        <p:txBody>
          <a:bodyPr/>
          <a:lstStyle/>
          <a:p>
            <a:pPr marL="432" indent="0">
              <a:buNone/>
            </a:pPr>
            <a:r>
              <a:rPr lang="en-IN" dirty="0"/>
              <a:t>Carbohydrates are the body’s primary source of energy; however, when carbohydrate reserves are exhausted, fats and then proteins are used for energy.</a:t>
            </a:r>
          </a:p>
        </p:txBody>
      </p:sp>
      <p:pic>
        <p:nvPicPr>
          <p:cNvPr id="5" name="Content Placeholder 4" descr="Primary fuel carbohydrates are used, then fats, then proteins.">
            <a:extLst>
              <a:ext uri="{FF2B5EF4-FFF2-40B4-BE49-F238E27FC236}">
                <a16:creationId xmlns:a16="http://schemas.microsoft.com/office/drawing/2014/main" id="{94B89A64-F1D7-40CB-AACB-78D332809CA6}"/>
              </a:ext>
            </a:extLst>
          </p:cNvPr>
          <p:cNvPicPr>
            <a:picLocks noGrp="1" noChangeAspect="1"/>
          </p:cNvPicPr>
          <p:nvPr>
            <p:ph sz="quarter" idx="14"/>
          </p:nvPr>
        </p:nvPicPr>
        <p:blipFill>
          <a:blip r:embed="rId2"/>
          <a:stretch>
            <a:fillRect/>
          </a:stretch>
        </p:blipFill>
        <p:spPr>
          <a:xfrm>
            <a:off x="1174806" y="3453813"/>
            <a:ext cx="6242845" cy="768163"/>
          </a:xfrm>
          <a:prstGeom prst="rect">
            <a:avLst/>
          </a:prstGeom>
        </p:spPr>
      </p:pic>
    </p:spTree>
    <p:extLst>
      <p:ext uri="{BB962C8B-B14F-4D97-AF65-F5344CB8AC3E}">
        <p14:creationId xmlns:p14="http://schemas.microsoft.com/office/powerpoint/2010/main" val="2371660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EAA6-2E67-4FE4-8F4C-839DF06BB9B3}"/>
              </a:ext>
            </a:extLst>
          </p:cNvPr>
          <p:cNvSpPr>
            <a:spLocks noGrp="1"/>
          </p:cNvSpPr>
          <p:nvPr>
            <p:ph type="title"/>
          </p:nvPr>
        </p:nvSpPr>
        <p:spPr/>
        <p:txBody>
          <a:bodyPr/>
          <a:lstStyle/>
          <a:p>
            <a:r>
              <a:rPr lang="en-IN" dirty="0"/>
              <a:t>Energy and Nutrition </a:t>
            </a:r>
            <a:r>
              <a:rPr lang="en-IN" sz="2000" b="0" dirty="0"/>
              <a:t>(2 of 2)</a:t>
            </a:r>
            <a:endParaRPr lang="en-IN" dirty="0"/>
          </a:p>
        </p:txBody>
      </p:sp>
      <p:sp>
        <p:nvSpPr>
          <p:cNvPr id="3" name="Content Placeholder 2">
            <a:extLst>
              <a:ext uri="{FF2B5EF4-FFF2-40B4-BE49-F238E27FC236}">
                <a16:creationId xmlns:a16="http://schemas.microsoft.com/office/drawing/2014/main" id="{87DBA11B-0864-49A6-AE17-1A7762B87CA7}"/>
              </a:ext>
            </a:extLst>
          </p:cNvPr>
          <p:cNvSpPr>
            <a:spLocks noGrp="1"/>
          </p:cNvSpPr>
          <p:nvPr>
            <p:ph sz="quarter" idx="13"/>
          </p:nvPr>
        </p:nvSpPr>
        <p:spPr>
          <a:xfrm>
            <a:off x="457200" y="1556327"/>
            <a:ext cx="5232400" cy="2522187"/>
          </a:xfrm>
        </p:spPr>
        <p:txBody>
          <a:bodyPr/>
          <a:lstStyle/>
          <a:p>
            <a:pPr marL="432" indent="0">
              <a:buNone/>
            </a:pPr>
            <a:r>
              <a:rPr lang="en-IN" dirty="0"/>
              <a:t>On food labels, energy is shown as the nutritional Calorie, written with a capital C.</a:t>
            </a:r>
          </a:p>
          <a:p>
            <a:pPr marL="432" indent="0">
              <a:buNone/>
            </a:pPr>
            <a:r>
              <a:rPr lang="en-IN" dirty="0"/>
              <a:t>In countries other than the United States, energy is shown in kilojoules (k</a:t>
            </a:r>
            <a:r>
              <a:rPr lang="en-IN" sz="100" dirty="0"/>
              <a:t> </a:t>
            </a:r>
            <a:r>
              <a:rPr lang="en-IN" dirty="0"/>
              <a:t>J).</a:t>
            </a:r>
          </a:p>
        </p:txBody>
      </p:sp>
      <p:graphicFrame>
        <p:nvGraphicFramePr>
          <p:cNvPr id="6" name="Object 5" descr="1 Calories = 1 kilocalories = 1000 calories&#10;1 Calories = 4.184 kilojoules = 4184 Joules">
            <a:extLst>
              <a:ext uri="{FF2B5EF4-FFF2-40B4-BE49-F238E27FC236}">
                <a16:creationId xmlns:a16="http://schemas.microsoft.com/office/drawing/2014/main" id="{17F0B831-1778-446C-BF00-7957EEB7E8E9}"/>
              </a:ext>
            </a:extLst>
          </p:cNvPr>
          <p:cNvGraphicFramePr>
            <a:graphicFrameLocks noChangeAspect="1"/>
          </p:cNvGraphicFramePr>
          <p:nvPr>
            <p:extLst/>
          </p:nvPr>
        </p:nvGraphicFramePr>
        <p:xfrm>
          <a:off x="1013057" y="4529701"/>
          <a:ext cx="3591560" cy="705485"/>
        </p:xfrm>
        <a:graphic>
          <a:graphicData uri="http://schemas.openxmlformats.org/presentationml/2006/ole">
            <mc:AlternateContent xmlns:mc="http://schemas.openxmlformats.org/markup-compatibility/2006">
              <mc:Choice xmlns:v="urn:schemas-microsoft-com:vml" Requires="v">
                <p:oleObj spid="_x0000_s27650" name="Equation" r:id="rId4" imgW="3555720" imgH="698400" progId="Equation.DSMT4">
                  <p:embed/>
                </p:oleObj>
              </mc:Choice>
              <mc:Fallback>
                <p:oleObj name="Equation" r:id="rId4" imgW="3555720" imgH="698400" progId="Equation.DSMT4">
                  <p:embed/>
                  <p:pic>
                    <p:nvPicPr>
                      <p:cNvPr id="6" name="Object 5" descr="1 Calories = 1 kilocalories = 1000 calories&#10;1 Calories = 4.184 kilojoules = 4184 Joules">
                        <a:extLst>
                          <a:ext uri="{FF2B5EF4-FFF2-40B4-BE49-F238E27FC236}">
                            <a16:creationId xmlns:a16="http://schemas.microsoft.com/office/drawing/2014/main" id="{17F0B831-1778-446C-BF00-7957EEB7E8E9}"/>
                          </a:ext>
                        </a:extLst>
                      </p:cNvPr>
                      <p:cNvPicPr/>
                      <p:nvPr/>
                    </p:nvPicPr>
                    <p:blipFill>
                      <a:blip r:embed="rId5"/>
                      <a:stretch>
                        <a:fillRect/>
                      </a:stretch>
                    </p:blipFill>
                    <p:spPr>
                      <a:xfrm>
                        <a:off x="1013057" y="4529701"/>
                        <a:ext cx="3591560" cy="705485"/>
                      </a:xfrm>
                      <a:prstGeom prst="rect">
                        <a:avLst/>
                      </a:prstGeom>
                    </p:spPr>
                  </p:pic>
                </p:oleObj>
              </mc:Fallback>
            </mc:AlternateContent>
          </a:graphicData>
        </a:graphic>
      </p:graphicFrame>
      <p:pic>
        <p:nvPicPr>
          <p:cNvPr id="5" name="Content Placeholder 4" descr="The label has an upper section for serving size and number, as follows. For long description in Notes pane, press F6.">
            <a:extLst>
              <a:ext uri="{FF2B5EF4-FFF2-40B4-BE49-F238E27FC236}">
                <a16:creationId xmlns:a16="http://schemas.microsoft.com/office/drawing/2014/main" id="{FBABF89D-E16D-4D07-83B8-547504A77831}"/>
              </a:ext>
            </a:extLst>
          </p:cNvPr>
          <p:cNvPicPr>
            <a:picLocks noGrp="1" noChangeAspect="1"/>
          </p:cNvPicPr>
          <p:nvPr>
            <p:ph sz="quarter" idx="14"/>
          </p:nvPr>
        </p:nvPicPr>
        <p:blipFill>
          <a:blip r:embed="rId6"/>
          <a:stretch>
            <a:fillRect/>
          </a:stretch>
        </p:blipFill>
        <p:spPr>
          <a:xfrm>
            <a:off x="6249048" y="1740710"/>
            <a:ext cx="2045219" cy="4102100"/>
          </a:xfrm>
          <a:prstGeom prst="rect">
            <a:avLst/>
          </a:prstGeom>
        </p:spPr>
      </p:pic>
    </p:spTree>
    <p:extLst>
      <p:ext uri="{BB962C8B-B14F-4D97-AF65-F5344CB8AC3E}">
        <p14:creationId xmlns:p14="http://schemas.microsoft.com/office/powerpoint/2010/main" val="3293794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4616-30D4-4FF5-9B38-3A933BF47621}"/>
              </a:ext>
            </a:extLst>
          </p:cNvPr>
          <p:cNvSpPr>
            <a:spLocks noGrp="1"/>
          </p:cNvSpPr>
          <p:nvPr>
            <p:ph type="title"/>
          </p:nvPr>
        </p:nvSpPr>
        <p:spPr/>
        <p:txBody>
          <a:bodyPr/>
          <a:lstStyle/>
          <a:p>
            <a:r>
              <a:rPr lang="en-IN" dirty="0"/>
              <a:t>Calorimeters Measure Energy Values</a:t>
            </a:r>
          </a:p>
        </p:txBody>
      </p:sp>
      <p:sp>
        <p:nvSpPr>
          <p:cNvPr id="3" name="Content Placeholder 2">
            <a:extLst>
              <a:ext uri="{FF2B5EF4-FFF2-40B4-BE49-F238E27FC236}">
                <a16:creationId xmlns:a16="http://schemas.microsoft.com/office/drawing/2014/main" id="{DCDB1CA2-7B9B-4CE9-B52A-C43B6DCBC8A0}"/>
              </a:ext>
            </a:extLst>
          </p:cNvPr>
          <p:cNvSpPr>
            <a:spLocks noGrp="1"/>
          </p:cNvSpPr>
          <p:nvPr>
            <p:ph sz="quarter" idx="13"/>
          </p:nvPr>
        </p:nvSpPr>
        <p:spPr>
          <a:xfrm>
            <a:off x="457200" y="1556327"/>
            <a:ext cx="4114800" cy="1781959"/>
          </a:xfrm>
        </p:spPr>
        <p:txBody>
          <a:bodyPr/>
          <a:lstStyle/>
          <a:p>
            <a:pPr marL="432" indent="0">
              <a:buNone/>
            </a:pPr>
            <a:r>
              <a:rPr lang="en-IN" dirty="0"/>
              <a:t>Heat released from burning a food sample in a calorimeter is used to determine the energy value for the food.</a:t>
            </a:r>
          </a:p>
        </p:txBody>
      </p:sp>
      <p:pic>
        <p:nvPicPr>
          <p:cNvPr id="5" name="Content Placeholder 4" descr="A calorimeter consists of a cylindrical insulated container filled with water. A food sample is placed in an oxygen filled, steel combustion chamber at the center. Ignition wires inserted into the chamber ignite the oxygen and burn the food sample. A stirrer stirs the water surrounding the chamber while a thermometer measures the temperature.">
            <a:extLst>
              <a:ext uri="{FF2B5EF4-FFF2-40B4-BE49-F238E27FC236}">
                <a16:creationId xmlns:a16="http://schemas.microsoft.com/office/drawing/2014/main" id="{484C8E37-7510-444E-8657-7945CFB2613D}"/>
              </a:ext>
            </a:extLst>
          </p:cNvPr>
          <p:cNvPicPr>
            <a:picLocks noGrp="1" noChangeAspect="1"/>
          </p:cNvPicPr>
          <p:nvPr>
            <p:ph sz="quarter" idx="14"/>
          </p:nvPr>
        </p:nvPicPr>
        <p:blipFill>
          <a:blip r:embed="rId2"/>
          <a:stretch>
            <a:fillRect/>
          </a:stretch>
        </p:blipFill>
        <p:spPr>
          <a:xfrm>
            <a:off x="4932101" y="2201619"/>
            <a:ext cx="3955190" cy="3081968"/>
          </a:xfrm>
          <a:prstGeom prst="rect">
            <a:avLst/>
          </a:prstGeom>
        </p:spPr>
      </p:pic>
    </p:spTree>
    <p:extLst>
      <p:ext uri="{BB962C8B-B14F-4D97-AF65-F5344CB8AC3E}">
        <p14:creationId xmlns:p14="http://schemas.microsoft.com/office/powerpoint/2010/main" val="819026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019A-7C76-4E9B-86BD-1D873F8F63BA}"/>
              </a:ext>
            </a:extLst>
          </p:cNvPr>
          <p:cNvSpPr>
            <a:spLocks noGrp="1"/>
          </p:cNvSpPr>
          <p:nvPr>
            <p:ph type="title"/>
          </p:nvPr>
        </p:nvSpPr>
        <p:spPr/>
        <p:txBody>
          <a:bodyPr/>
          <a:lstStyle/>
          <a:p>
            <a:r>
              <a:rPr lang="en-IN" dirty="0"/>
              <a:t>Food Energy Values </a:t>
            </a:r>
            <a:r>
              <a:rPr lang="en-IN" sz="2000" b="0" dirty="0"/>
              <a:t>(1 of 2)</a:t>
            </a:r>
            <a:endParaRPr lang="en-IN" dirty="0"/>
          </a:p>
        </p:txBody>
      </p:sp>
      <p:sp>
        <p:nvSpPr>
          <p:cNvPr id="4" name="Content Placeholder 3">
            <a:extLst>
              <a:ext uri="{FF2B5EF4-FFF2-40B4-BE49-F238E27FC236}">
                <a16:creationId xmlns:a16="http://schemas.microsoft.com/office/drawing/2014/main" id="{9886537C-4F53-462B-917F-2AC3DECF71AC}"/>
              </a:ext>
            </a:extLst>
          </p:cNvPr>
          <p:cNvSpPr>
            <a:spLocks noGrp="1"/>
          </p:cNvSpPr>
          <p:nvPr>
            <p:ph sz="quarter" idx="14"/>
          </p:nvPr>
        </p:nvSpPr>
        <p:spPr>
          <a:xfrm>
            <a:off x="457200" y="1553087"/>
            <a:ext cx="8265886" cy="409297"/>
          </a:xfrm>
        </p:spPr>
        <p:txBody>
          <a:bodyPr/>
          <a:lstStyle/>
          <a:p>
            <a:pPr marL="432" indent="0">
              <a:buNone/>
            </a:pPr>
            <a:r>
              <a:rPr lang="en-IN" sz="2400" dirty="0">
                <a:solidFill>
                  <a:schemeClr val="tx1"/>
                </a:solidFill>
              </a:rPr>
              <a:t>The </a:t>
            </a:r>
            <a:r>
              <a:rPr lang="en-IN" sz="2400" b="1" dirty="0">
                <a:solidFill>
                  <a:schemeClr val="tx1"/>
                </a:solidFill>
              </a:rPr>
              <a:t>energy values</a:t>
            </a:r>
            <a:r>
              <a:rPr lang="en-IN" sz="2400" dirty="0">
                <a:solidFill>
                  <a:schemeClr val="tx1"/>
                </a:solidFill>
              </a:rPr>
              <a:t> for the three food types are given in</a:t>
            </a:r>
          </a:p>
        </p:txBody>
      </p:sp>
      <p:graphicFrame>
        <p:nvGraphicFramePr>
          <p:cNvPr id="19" name="Object 18" descr="kilocalories per gram and kilojoules per gram&#10;">
            <a:extLst>
              <a:ext uri="{FF2B5EF4-FFF2-40B4-BE49-F238E27FC236}">
                <a16:creationId xmlns:a16="http://schemas.microsoft.com/office/drawing/2014/main" id="{B6D32803-C95F-4D8F-9EF0-8E432624B468}"/>
              </a:ext>
            </a:extLst>
          </p:cNvPr>
          <p:cNvGraphicFramePr>
            <a:graphicFrameLocks noChangeAspect="1"/>
          </p:cNvGraphicFramePr>
          <p:nvPr>
            <p:extLst/>
          </p:nvPr>
        </p:nvGraphicFramePr>
        <p:xfrm>
          <a:off x="436236" y="2037334"/>
          <a:ext cx="3162300" cy="368300"/>
        </p:xfrm>
        <a:graphic>
          <a:graphicData uri="http://schemas.openxmlformats.org/presentationml/2006/ole">
            <mc:AlternateContent xmlns:mc="http://schemas.openxmlformats.org/markup-compatibility/2006">
              <mc:Choice xmlns:v="urn:schemas-microsoft-com:vml" Requires="v">
                <p:oleObj spid="_x0000_s28674" name="Equation" r:id="rId3" imgW="3162240" imgH="368280" progId="Equation.DSMT4">
                  <p:embed/>
                </p:oleObj>
              </mc:Choice>
              <mc:Fallback>
                <p:oleObj name="Equation" r:id="rId3" imgW="3162240" imgH="368280" progId="Equation.DSMT4">
                  <p:embed/>
                  <p:pic>
                    <p:nvPicPr>
                      <p:cNvPr id="19" name="Object 18" descr="kilocalories per gram and kilojoules per gram&#10;">
                        <a:extLst>
                          <a:ext uri="{FF2B5EF4-FFF2-40B4-BE49-F238E27FC236}">
                            <a16:creationId xmlns:a16="http://schemas.microsoft.com/office/drawing/2014/main" id="{B6D32803-C95F-4D8F-9EF0-8E432624B468}"/>
                          </a:ext>
                        </a:extLst>
                      </p:cNvPr>
                      <p:cNvPicPr/>
                      <p:nvPr/>
                    </p:nvPicPr>
                    <p:blipFill>
                      <a:blip r:embed="rId4"/>
                      <a:stretch>
                        <a:fillRect/>
                      </a:stretch>
                    </p:blipFill>
                    <p:spPr>
                      <a:xfrm>
                        <a:off x="436236" y="2037334"/>
                        <a:ext cx="3162300" cy="368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B5C0D4-0A1E-4C4A-B35D-C261D5D625D3}"/>
              </a:ext>
            </a:extLst>
          </p:cNvPr>
          <p:cNvSpPr>
            <a:spLocks noGrp="1"/>
          </p:cNvSpPr>
          <p:nvPr>
            <p:ph sz="quarter" idx="16"/>
          </p:nvPr>
        </p:nvSpPr>
        <p:spPr>
          <a:xfrm>
            <a:off x="457200" y="2600774"/>
            <a:ext cx="8193314" cy="447225"/>
          </a:xfrm>
        </p:spPr>
        <p:txBody>
          <a:bodyPr/>
          <a:lstStyle/>
          <a:p>
            <a:pPr marL="432" indent="0">
              <a:buNone/>
            </a:pPr>
            <a:r>
              <a:rPr lang="en-IN" sz="2400" b="1" dirty="0"/>
              <a:t>Table 3.7</a:t>
            </a:r>
            <a:r>
              <a:rPr lang="en-IN" sz="2400" dirty="0"/>
              <a:t> Typical Energy Values for the Three Food Types</a:t>
            </a:r>
          </a:p>
        </p:txBody>
      </p:sp>
      <p:graphicFrame>
        <p:nvGraphicFramePr>
          <p:cNvPr id="15" name="Table 15">
            <a:extLst>
              <a:ext uri="{FF2B5EF4-FFF2-40B4-BE49-F238E27FC236}">
                <a16:creationId xmlns:a16="http://schemas.microsoft.com/office/drawing/2014/main" id="{1D441BE5-2F4A-4FA5-A031-C41325D9E5B9}"/>
              </a:ext>
            </a:extLst>
          </p:cNvPr>
          <p:cNvGraphicFramePr>
            <a:graphicFrameLocks noGrp="1"/>
          </p:cNvGraphicFramePr>
          <p:nvPr>
            <p:ph sz="quarter" idx="15"/>
            <p:extLst/>
          </p:nvPr>
        </p:nvGraphicFramePr>
        <p:xfrm>
          <a:off x="1522412" y="3429000"/>
          <a:ext cx="6062889" cy="1584960"/>
        </p:xfrm>
        <a:graphic>
          <a:graphicData uri="http://schemas.openxmlformats.org/drawingml/2006/table">
            <a:tbl>
              <a:tblPr firstRow="1" bandRow="1">
                <a:tableStyleId>{40F9630F-82C1-40B7-BC3A-925EFCFF5E92}</a:tableStyleId>
              </a:tblPr>
              <a:tblGrid>
                <a:gridCol w="2020963">
                  <a:extLst>
                    <a:ext uri="{9D8B030D-6E8A-4147-A177-3AD203B41FA5}">
                      <a16:colId xmlns:a16="http://schemas.microsoft.com/office/drawing/2014/main" val="2545996423"/>
                    </a:ext>
                  </a:extLst>
                </a:gridCol>
                <a:gridCol w="2020963">
                  <a:extLst>
                    <a:ext uri="{9D8B030D-6E8A-4147-A177-3AD203B41FA5}">
                      <a16:colId xmlns:a16="http://schemas.microsoft.com/office/drawing/2014/main" val="3264862403"/>
                    </a:ext>
                  </a:extLst>
                </a:gridCol>
                <a:gridCol w="2020963">
                  <a:extLst>
                    <a:ext uri="{9D8B030D-6E8A-4147-A177-3AD203B41FA5}">
                      <a16:colId xmlns:a16="http://schemas.microsoft.com/office/drawing/2014/main" val="34545528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i="0" u="none" strike="noStrike" cap="none" baseline="0" dirty="0">
                          <a:solidFill>
                            <a:schemeClr val="tx1"/>
                          </a:solidFill>
                          <a:latin typeface="+mn-lt"/>
                          <a:ea typeface="+mn-ea"/>
                          <a:cs typeface="+mn-cs"/>
                          <a:sym typeface="Arial"/>
                        </a:rPr>
                        <a:t>Food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800" b="1" i="0" u="none" strike="noStrike" dirty="0">
                          <a:solidFill>
                            <a:srgbClr val="000000"/>
                          </a:solidFill>
                          <a:effectLst/>
                          <a:latin typeface="+mn-lt"/>
                        </a:rPr>
                        <a:t>kilocalories per gram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800" b="1" i="0" u="none" strike="noStrike" dirty="0">
                          <a:solidFill>
                            <a:srgbClr val="000000"/>
                          </a:solidFill>
                          <a:effectLst/>
                          <a:latin typeface="+mn-lt"/>
                        </a:rPr>
                        <a:t>kilojoules per gram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73975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i="0" u="none" strike="noStrike" cap="none" baseline="0" dirty="0">
                          <a:solidFill>
                            <a:schemeClr val="tx1"/>
                          </a:solidFill>
                          <a:latin typeface="+mn-lt"/>
                          <a:ea typeface="+mn-ea"/>
                          <a:cs typeface="+mn-cs"/>
                          <a:sym typeface="Arial"/>
                        </a:rPr>
                        <a:t>Carbohydrate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aseline="0" dirty="0">
                          <a:solidFill>
                            <a:schemeClr val="tx1"/>
                          </a:solidFill>
                          <a:latin typeface="+mn-lt"/>
                        </a:rPr>
                        <a:t>4</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aseline="0" dirty="0">
                          <a:solidFill>
                            <a:schemeClr val="tx1"/>
                          </a:solidFill>
                          <a:latin typeface="+mn-lt"/>
                        </a:rPr>
                        <a:t>17</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7371272"/>
                  </a:ext>
                </a:extLst>
              </a:tr>
              <a:tr h="370840">
                <a:tc>
                  <a:txBody>
                    <a:bodyPr/>
                    <a:lstStyle/>
                    <a:p>
                      <a:r>
                        <a:rPr lang="en-US" sz="2000" baseline="0" dirty="0">
                          <a:solidFill>
                            <a:schemeClr val="tx1"/>
                          </a:solidFill>
                          <a:latin typeface="+mn-lt"/>
                        </a:rPr>
                        <a:t>Fat</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aseline="0" dirty="0">
                          <a:solidFill>
                            <a:schemeClr val="tx1"/>
                          </a:solidFill>
                          <a:latin typeface="+mn-lt"/>
                        </a:rPr>
                        <a:t>9</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aseline="0" dirty="0">
                          <a:solidFill>
                            <a:schemeClr val="tx1"/>
                          </a:solidFill>
                          <a:latin typeface="+mn-lt"/>
                        </a:rPr>
                        <a:t>38</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3445940"/>
                  </a:ext>
                </a:extLst>
              </a:tr>
              <a:tr h="370840">
                <a:tc>
                  <a:txBody>
                    <a:bodyPr/>
                    <a:lstStyle/>
                    <a:p>
                      <a:r>
                        <a:rPr lang="en-US" sz="2000" baseline="0" dirty="0">
                          <a:solidFill>
                            <a:schemeClr val="tx1"/>
                          </a:solidFill>
                          <a:latin typeface="+mn-lt"/>
                        </a:rPr>
                        <a:t>Protein</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aseline="0" dirty="0">
                          <a:solidFill>
                            <a:schemeClr val="tx1"/>
                          </a:solidFill>
                          <a:latin typeface="+mn-lt"/>
                        </a:rPr>
                        <a:t>4</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aseline="0" dirty="0">
                          <a:solidFill>
                            <a:schemeClr val="tx1"/>
                          </a:solidFill>
                          <a:latin typeface="+mn-lt"/>
                        </a:rPr>
                        <a:t>17</a:t>
                      </a:r>
                      <a:endParaRPr lang="en-IN" sz="20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350316"/>
                  </a:ext>
                </a:extLst>
              </a:tr>
            </a:tbl>
          </a:graphicData>
        </a:graphic>
      </p:graphicFrame>
      <p:graphicFrame>
        <p:nvGraphicFramePr>
          <p:cNvPr id="6" name="Object 5">
            <a:extLst>
              <a:ext uri="{FF2B5EF4-FFF2-40B4-BE49-F238E27FC236}">
                <a16:creationId xmlns:a16="http://schemas.microsoft.com/office/drawing/2014/main" id="{CFFD303E-BE94-4828-A4CE-CBBE57F2DD8B}"/>
              </a:ext>
              <a:ext uri="{C183D7F6-B498-43B3-948B-1728B52AA6E4}">
                <adec:decorative xmlns:adec="http://schemas.microsoft.com/office/drawing/2017/decorative" val="1"/>
              </a:ext>
            </a:extLst>
          </p:cNvPr>
          <p:cNvGraphicFramePr>
            <a:graphicFrameLocks noChangeAspect="1"/>
          </p:cNvGraphicFramePr>
          <p:nvPr>
            <p:extLst/>
          </p:nvPr>
        </p:nvGraphicFramePr>
        <p:xfrm>
          <a:off x="3960916" y="3461725"/>
          <a:ext cx="1258455" cy="334818"/>
        </p:xfrm>
        <a:graphic>
          <a:graphicData uri="http://schemas.openxmlformats.org/presentationml/2006/ole">
            <mc:AlternateContent xmlns:mc="http://schemas.openxmlformats.org/markup-compatibility/2006">
              <mc:Choice xmlns:v="urn:schemas-microsoft-com:vml" Requires="v">
                <p:oleObj spid="_x0000_s28675" name="Equation" r:id="rId5" imgW="1384200" imgH="368280" progId="Equation.DSMT4">
                  <p:embed/>
                </p:oleObj>
              </mc:Choice>
              <mc:Fallback>
                <p:oleObj name="Equation" r:id="rId5" imgW="1384200" imgH="368280" progId="Equation.DSMT4">
                  <p:embed/>
                  <p:pic>
                    <p:nvPicPr>
                      <p:cNvPr id="6" name="Object 5">
                        <a:extLst>
                          <a:ext uri="{FF2B5EF4-FFF2-40B4-BE49-F238E27FC236}">
                            <a16:creationId xmlns:a16="http://schemas.microsoft.com/office/drawing/2014/main" id="{CFFD303E-BE94-4828-A4CE-CBBE57F2DD8B}"/>
                          </a:ext>
                          <a:ext uri="{C183D7F6-B498-43B3-948B-1728B52AA6E4}">
                            <adec:decorative xmlns:adec="http://schemas.microsoft.com/office/drawing/2017/decorative" val="1"/>
                          </a:ext>
                        </a:extLst>
                      </p:cNvPr>
                      <p:cNvPicPr/>
                      <p:nvPr/>
                    </p:nvPicPr>
                    <p:blipFill>
                      <a:blip r:embed="rId6"/>
                      <a:stretch>
                        <a:fillRect/>
                      </a:stretch>
                    </p:blipFill>
                    <p:spPr>
                      <a:xfrm>
                        <a:off x="3960916" y="3461725"/>
                        <a:ext cx="1258455" cy="334818"/>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93E36DF3-85AD-4C29-B98E-58A48892C43B}"/>
              </a:ext>
              <a:ext uri="{C183D7F6-B498-43B3-948B-1728B52AA6E4}">
                <adec:decorative xmlns:adec="http://schemas.microsoft.com/office/drawing/2017/decorative" val="1"/>
              </a:ext>
            </a:extLst>
          </p:cNvPr>
          <p:cNvGraphicFramePr>
            <a:graphicFrameLocks noChangeAspect="1"/>
          </p:cNvGraphicFramePr>
          <p:nvPr>
            <p:extLst/>
          </p:nvPr>
        </p:nvGraphicFramePr>
        <p:xfrm>
          <a:off x="6053760" y="3458443"/>
          <a:ext cx="1039091" cy="334818"/>
        </p:xfrm>
        <a:graphic>
          <a:graphicData uri="http://schemas.openxmlformats.org/presentationml/2006/ole">
            <mc:AlternateContent xmlns:mc="http://schemas.openxmlformats.org/markup-compatibility/2006">
              <mc:Choice xmlns:v="urn:schemas-microsoft-com:vml" Requires="v">
                <p:oleObj spid="_x0000_s28676" name="Equation" r:id="rId7" imgW="1143000" imgH="368280" progId="Equation.DSMT4">
                  <p:embed/>
                </p:oleObj>
              </mc:Choice>
              <mc:Fallback>
                <p:oleObj name="Equation" r:id="rId7" imgW="1143000" imgH="368280" progId="Equation.DSMT4">
                  <p:embed/>
                  <p:pic>
                    <p:nvPicPr>
                      <p:cNvPr id="10" name="Object 9">
                        <a:extLst>
                          <a:ext uri="{FF2B5EF4-FFF2-40B4-BE49-F238E27FC236}">
                            <a16:creationId xmlns:a16="http://schemas.microsoft.com/office/drawing/2014/main" id="{93E36DF3-85AD-4C29-B98E-58A48892C43B}"/>
                          </a:ext>
                          <a:ext uri="{C183D7F6-B498-43B3-948B-1728B52AA6E4}">
                            <adec:decorative xmlns:adec="http://schemas.microsoft.com/office/drawing/2017/decorative" val="1"/>
                          </a:ext>
                        </a:extLst>
                      </p:cNvPr>
                      <p:cNvPicPr/>
                      <p:nvPr/>
                    </p:nvPicPr>
                    <p:blipFill>
                      <a:blip r:embed="rId8"/>
                      <a:stretch>
                        <a:fillRect/>
                      </a:stretch>
                    </p:blipFill>
                    <p:spPr>
                      <a:xfrm>
                        <a:off x="6053760" y="3458443"/>
                        <a:ext cx="1039091" cy="33481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80416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Compounds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1" y="1570498"/>
            <a:ext cx="4277031" cy="1526663"/>
          </a:xfrm>
        </p:spPr>
        <p:txBody>
          <a:bodyPr/>
          <a:lstStyle/>
          <a:p>
            <a:pPr marL="432" indent="0">
              <a:buNone/>
            </a:pPr>
            <a:r>
              <a:rPr lang="en-IN" sz="2400" dirty="0"/>
              <a:t>A </a:t>
            </a:r>
            <a:r>
              <a:rPr lang="en-IN" sz="2400" b="1" dirty="0"/>
              <a:t>compound</a:t>
            </a:r>
            <a:r>
              <a:rPr lang="en-IN" sz="2400" dirty="0"/>
              <a:t> consists of two or more elements chemically combined in a definite ratio, such as</a:t>
            </a:r>
          </a:p>
        </p:txBody>
      </p:sp>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459729" y="3275512"/>
            <a:ext cx="2932400" cy="411585"/>
          </a:xfrm>
        </p:spPr>
        <p:txBody>
          <a:bodyPr/>
          <a:lstStyle/>
          <a:p>
            <a:r>
              <a:rPr lang="pt-BR" sz="2400" dirty="0"/>
              <a:t>hydrogen peroxide</a:t>
            </a:r>
            <a:endParaRPr lang="en-IN" sz="2400" dirty="0"/>
          </a:p>
        </p:txBody>
      </p:sp>
      <p:graphicFrame>
        <p:nvGraphicFramePr>
          <p:cNvPr id="5" name="Object 4" descr="H sub 2 O sub 2">
            <a:extLst>
              <a:ext uri="{FF2B5EF4-FFF2-40B4-BE49-F238E27FC236}">
                <a16:creationId xmlns:a16="http://schemas.microsoft.com/office/drawing/2014/main" id="{4325924F-EC38-4BF8-A600-51FD3AB29340}"/>
              </a:ext>
            </a:extLst>
          </p:cNvPr>
          <p:cNvGraphicFramePr>
            <a:graphicFrameLocks noChangeAspect="1"/>
          </p:cNvGraphicFramePr>
          <p:nvPr>
            <p:extLst>
              <p:ext uri="{D42A27DB-BD31-4B8C-83A1-F6EECF244321}">
                <p14:modId xmlns:p14="http://schemas.microsoft.com/office/powerpoint/2010/main" val="1627144420"/>
              </p:ext>
            </p:extLst>
          </p:nvPr>
        </p:nvGraphicFramePr>
        <p:xfrm>
          <a:off x="3463489" y="3287049"/>
          <a:ext cx="922020" cy="419100"/>
        </p:xfrm>
        <a:graphic>
          <a:graphicData uri="http://schemas.openxmlformats.org/presentationml/2006/ole">
            <mc:AlternateContent xmlns:mc="http://schemas.openxmlformats.org/markup-compatibility/2006">
              <mc:Choice xmlns:v="urn:schemas-microsoft-com:vml" Requires="v">
                <p:oleObj spid="_x0000_s1030" name="Equation" r:id="rId3" imgW="838080" imgH="380880" progId="Equation.DSMT4">
                  <p:embed/>
                </p:oleObj>
              </mc:Choice>
              <mc:Fallback>
                <p:oleObj name="Equation" r:id="rId3" imgW="838080" imgH="380880" progId="Equation.DSMT4">
                  <p:embed/>
                  <p:pic>
                    <p:nvPicPr>
                      <p:cNvPr id="0" name=""/>
                      <p:cNvPicPr/>
                      <p:nvPr/>
                    </p:nvPicPr>
                    <p:blipFill>
                      <a:blip r:embed="rId4"/>
                      <a:stretch>
                        <a:fillRect/>
                      </a:stretch>
                    </p:blipFill>
                    <p:spPr>
                      <a:xfrm>
                        <a:off x="3463489" y="3287049"/>
                        <a:ext cx="92202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FD6B101-F753-43A9-B0DE-9ACB1BCF27C9}"/>
              </a:ext>
            </a:extLst>
          </p:cNvPr>
          <p:cNvSpPr>
            <a:spLocks noGrp="1"/>
          </p:cNvSpPr>
          <p:nvPr>
            <p:ph sz="quarter" idx="17"/>
          </p:nvPr>
        </p:nvSpPr>
        <p:spPr>
          <a:xfrm>
            <a:off x="454672" y="3806292"/>
            <a:ext cx="2649981" cy="411585"/>
          </a:xfrm>
        </p:spPr>
        <p:txBody>
          <a:bodyPr/>
          <a:lstStyle/>
          <a:p>
            <a:r>
              <a:rPr lang="pt-BR" sz="2400" dirty="0"/>
              <a:t>table salt (N</a:t>
            </a:r>
            <a:r>
              <a:rPr lang="pt-BR" sz="100" dirty="0"/>
              <a:t> </a:t>
            </a:r>
            <a:r>
              <a:rPr lang="pt-BR" sz="2400" dirty="0"/>
              <a:t>a</a:t>
            </a:r>
            <a:r>
              <a:rPr lang="pt-BR" sz="100" dirty="0"/>
              <a:t> </a:t>
            </a:r>
            <a:r>
              <a:rPr lang="pt-BR" sz="2400" dirty="0"/>
              <a:t>C</a:t>
            </a:r>
            <a:r>
              <a:rPr lang="pt-BR" sz="100" dirty="0"/>
              <a:t> </a:t>
            </a:r>
            <a:r>
              <a:rPr lang="pt-BR" sz="2400" dirty="0"/>
              <a:t>l)</a:t>
            </a:r>
          </a:p>
        </p:txBody>
      </p:sp>
      <p:sp>
        <p:nvSpPr>
          <p:cNvPr id="7" name="Content Placeholder 6">
            <a:extLst>
              <a:ext uri="{FF2B5EF4-FFF2-40B4-BE49-F238E27FC236}">
                <a16:creationId xmlns:a16="http://schemas.microsoft.com/office/drawing/2014/main" id="{8AFA000E-B860-4017-B95B-38BDB34F07CE}"/>
              </a:ext>
            </a:extLst>
          </p:cNvPr>
          <p:cNvSpPr>
            <a:spLocks noGrp="1"/>
          </p:cNvSpPr>
          <p:nvPr>
            <p:ph sz="quarter" idx="18"/>
          </p:nvPr>
        </p:nvSpPr>
        <p:spPr>
          <a:xfrm>
            <a:off x="459728" y="4314011"/>
            <a:ext cx="1162595" cy="449718"/>
          </a:xfrm>
        </p:spPr>
        <p:txBody>
          <a:bodyPr/>
          <a:lstStyle/>
          <a:p>
            <a:r>
              <a:rPr lang="pt-BR" sz="2400" dirty="0"/>
              <a:t>sugar</a:t>
            </a:r>
            <a:endParaRPr lang="en-IN" sz="2400" dirty="0"/>
          </a:p>
        </p:txBody>
      </p:sp>
      <p:graphicFrame>
        <p:nvGraphicFramePr>
          <p:cNvPr id="17" name="Object 16" descr="C sub 12 H sub 22 O sub 11">
            <a:extLst>
              <a:ext uri="{FF2B5EF4-FFF2-40B4-BE49-F238E27FC236}">
                <a16:creationId xmlns:a16="http://schemas.microsoft.com/office/drawing/2014/main" id="{871DAE65-9AB4-46C8-A7F4-4A725A386CE6}"/>
              </a:ext>
            </a:extLst>
          </p:cNvPr>
          <p:cNvGraphicFramePr>
            <a:graphicFrameLocks noChangeAspect="1"/>
          </p:cNvGraphicFramePr>
          <p:nvPr>
            <p:extLst>
              <p:ext uri="{D42A27DB-BD31-4B8C-83A1-F6EECF244321}">
                <p14:modId xmlns:p14="http://schemas.microsoft.com/office/powerpoint/2010/main" val="671689263"/>
              </p:ext>
            </p:extLst>
          </p:nvPr>
        </p:nvGraphicFramePr>
        <p:xfrm>
          <a:off x="1684375" y="4322265"/>
          <a:ext cx="1629770" cy="440478"/>
        </p:xfrm>
        <a:graphic>
          <a:graphicData uri="http://schemas.openxmlformats.org/presentationml/2006/ole">
            <mc:AlternateContent xmlns:mc="http://schemas.openxmlformats.org/markup-compatibility/2006">
              <mc:Choice xmlns:v="urn:schemas-microsoft-com:vml" Requires="v">
                <p:oleObj spid="_x0000_s1031" name="Equation" r:id="rId5" imgW="1409400" imgH="380880" progId="Equation.DSMT4">
                  <p:embed/>
                </p:oleObj>
              </mc:Choice>
              <mc:Fallback>
                <p:oleObj name="Equation" r:id="rId5" imgW="1409400" imgH="380880" progId="Equation.DSMT4">
                  <p:embed/>
                  <p:pic>
                    <p:nvPicPr>
                      <p:cNvPr id="0" name=""/>
                      <p:cNvPicPr/>
                      <p:nvPr/>
                    </p:nvPicPr>
                    <p:blipFill>
                      <a:blip r:embed="rId6"/>
                      <a:stretch>
                        <a:fillRect/>
                      </a:stretch>
                    </p:blipFill>
                    <p:spPr>
                      <a:xfrm>
                        <a:off x="1684375" y="4322265"/>
                        <a:ext cx="1629770" cy="440478"/>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E649BA5-25C3-4D76-B1DA-4FF97A94FA97}"/>
              </a:ext>
            </a:extLst>
          </p:cNvPr>
          <p:cNvSpPr>
            <a:spLocks noGrp="1"/>
          </p:cNvSpPr>
          <p:nvPr>
            <p:ph sz="quarter" idx="19"/>
          </p:nvPr>
        </p:nvSpPr>
        <p:spPr>
          <a:xfrm>
            <a:off x="459729" y="4851918"/>
            <a:ext cx="1147845" cy="421692"/>
          </a:xfrm>
        </p:spPr>
        <p:txBody>
          <a:bodyPr/>
          <a:lstStyle/>
          <a:p>
            <a:pPr indent="-255600"/>
            <a:r>
              <a:rPr lang="pt-BR" sz="2400" dirty="0"/>
              <a:t>water</a:t>
            </a:r>
            <a:endParaRPr lang="en-IN" sz="2400" dirty="0"/>
          </a:p>
        </p:txBody>
      </p:sp>
      <p:graphicFrame>
        <p:nvGraphicFramePr>
          <p:cNvPr id="18" name="Object 17" descr="H sub 2 O">
            <a:extLst>
              <a:ext uri="{FF2B5EF4-FFF2-40B4-BE49-F238E27FC236}">
                <a16:creationId xmlns:a16="http://schemas.microsoft.com/office/drawing/2014/main" id="{F37A37D8-0054-41D5-AFD0-B8C57EC9CD67}"/>
              </a:ext>
            </a:extLst>
          </p:cNvPr>
          <p:cNvGraphicFramePr>
            <a:graphicFrameLocks noChangeAspect="1"/>
          </p:cNvGraphicFramePr>
          <p:nvPr>
            <p:extLst>
              <p:ext uri="{D42A27DB-BD31-4B8C-83A1-F6EECF244321}">
                <p14:modId xmlns:p14="http://schemas.microsoft.com/office/powerpoint/2010/main" val="3945974533"/>
              </p:ext>
            </p:extLst>
          </p:nvPr>
        </p:nvGraphicFramePr>
        <p:xfrm>
          <a:off x="1670362" y="4857956"/>
          <a:ext cx="782320" cy="419100"/>
        </p:xfrm>
        <a:graphic>
          <a:graphicData uri="http://schemas.openxmlformats.org/presentationml/2006/ole">
            <mc:AlternateContent xmlns:mc="http://schemas.openxmlformats.org/markup-compatibility/2006">
              <mc:Choice xmlns:v="urn:schemas-microsoft-com:vml" Requires="v">
                <p:oleObj spid="_x0000_s1032" name="Equation" r:id="rId7" imgW="711000" imgH="380880" progId="Equation.DSMT4">
                  <p:embed/>
                </p:oleObj>
              </mc:Choice>
              <mc:Fallback>
                <p:oleObj name="Equation" r:id="rId7" imgW="711000" imgH="380880" progId="Equation.DSMT4">
                  <p:embed/>
                  <p:pic>
                    <p:nvPicPr>
                      <p:cNvPr id="0" name=""/>
                      <p:cNvPicPr/>
                      <p:nvPr/>
                    </p:nvPicPr>
                    <p:blipFill>
                      <a:blip r:embed="rId8"/>
                      <a:stretch>
                        <a:fillRect/>
                      </a:stretch>
                    </p:blipFill>
                    <p:spPr>
                      <a:xfrm>
                        <a:off x="1670362" y="4857956"/>
                        <a:ext cx="782320" cy="419100"/>
                      </a:xfrm>
                      <a:prstGeom prst="rect">
                        <a:avLst/>
                      </a:prstGeom>
                    </p:spPr>
                  </p:pic>
                </p:oleObj>
              </mc:Fallback>
            </mc:AlternateContent>
          </a:graphicData>
        </a:graphic>
      </p:graphicFrame>
      <p:pic>
        <p:nvPicPr>
          <p:cNvPr id="22" name="Content Placeholder 21" descr="A single hydrogen peroxide molecule consists of two oxygen atoms attached together, with a hydrogen atom on either side of each oxygen.">
            <a:extLst>
              <a:ext uri="{FF2B5EF4-FFF2-40B4-BE49-F238E27FC236}">
                <a16:creationId xmlns:a16="http://schemas.microsoft.com/office/drawing/2014/main" id="{E85EF4C8-EBF1-4D43-89C9-607AA3118FDA}"/>
              </a:ext>
            </a:extLst>
          </p:cNvPr>
          <p:cNvPicPr>
            <a:picLocks noGrp="1" noChangeAspect="1"/>
          </p:cNvPicPr>
          <p:nvPr>
            <p:ph sz="quarter" idx="15"/>
          </p:nvPr>
        </p:nvPicPr>
        <p:blipFill>
          <a:blip r:embed="rId9"/>
          <a:stretch>
            <a:fillRect/>
          </a:stretch>
        </p:blipFill>
        <p:spPr>
          <a:xfrm>
            <a:off x="5238461" y="2199052"/>
            <a:ext cx="3431676" cy="2365470"/>
          </a:xfrm>
          <a:prstGeom prst="rect">
            <a:avLst/>
          </a:prstGeom>
        </p:spPr>
      </p:pic>
      <p:sp>
        <p:nvSpPr>
          <p:cNvPr id="9" name="Content Placeholder 8">
            <a:extLst>
              <a:ext uri="{FF2B5EF4-FFF2-40B4-BE49-F238E27FC236}">
                <a16:creationId xmlns:a16="http://schemas.microsoft.com/office/drawing/2014/main" id="{E8BAE0F6-B543-4276-98EE-CE75BFB5454F}"/>
              </a:ext>
            </a:extLst>
          </p:cNvPr>
          <p:cNvSpPr>
            <a:spLocks noGrp="1"/>
          </p:cNvSpPr>
          <p:nvPr>
            <p:ph sz="quarter" idx="20"/>
          </p:nvPr>
        </p:nvSpPr>
        <p:spPr>
          <a:xfrm>
            <a:off x="4794330" y="4812241"/>
            <a:ext cx="2314393" cy="334946"/>
          </a:xfrm>
        </p:spPr>
        <p:txBody>
          <a:bodyPr/>
          <a:lstStyle/>
          <a:p>
            <a:pPr marL="0" indent="0">
              <a:buNone/>
            </a:pPr>
            <a:r>
              <a:rPr lang="en-IN" sz="2000" dirty="0"/>
              <a:t>Hydrogen peroxide,</a:t>
            </a:r>
          </a:p>
        </p:txBody>
      </p:sp>
      <p:graphicFrame>
        <p:nvGraphicFramePr>
          <p:cNvPr id="23" name="Object 22" descr="H sub 2 O sub 2,">
            <a:extLst>
              <a:ext uri="{FF2B5EF4-FFF2-40B4-BE49-F238E27FC236}">
                <a16:creationId xmlns:a16="http://schemas.microsoft.com/office/drawing/2014/main" id="{1CE7C166-8502-43CC-BD3C-0E87102CA283}"/>
              </a:ext>
            </a:extLst>
          </p:cNvPr>
          <p:cNvGraphicFramePr>
            <a:graphicFrameLocks noChangeAspect="1"/>
          </p:cNvGraphicFramePr>
          <p:nvPr>
            <p:extLst>
              <p:ext uri="{D42A27DB-BD31-4B8C-83A1-F6EECF244321}">
                <p14:modId xmlns:p14="http://schemas.microsoft.com/office/powerpoint/2010/main" val="384446834"/>
              </p:ext>
            </p:extLst>
          </p:nvPr>
        </p:nvGraphicFramePr>
        <p:xfrm>
          <a:off x="7181243" y="4827250"/>
          <a:ext cx="704273" cy="300182"/>
        </p:xfrm>
        <a:graphic>
          <a:graphicData uri="http://schemas.openxmlformats.org/presentationml/2006/ole">
            <mc:AlternateContent xmlns:mc="http://schemas.openxmlformats.org/markup-compatibility/2006">
              <mc:Choice xmlns:v="urn:schemas-microsoft-com:vml" Requires="v">
                <p:oleObj spid="_x0000_s1033" name="Equation" r:id="rId10" imgW="774360" imgH="330120" progId="Equation.DSMT4">
                  <p:embed/>
                </p:oleObj>
              </mc:Choice>
              <mc:Fallback>
                <p:oleObj name="Equation" r:id="rId10" imgW="774360" imgH="330120" progId="Equation.DSMT4">
                  <p:embed/>
                  <p:pic>
                    <p:nvPicPr>
                      <p:cNvPr id="0" name=""/>
                      <p:cNvPicPr/>
                      <p:nvPr/>
                    </p:nvPicPr>
                    <p:blipFill>
                      <a:blip r:embed="rId11"/>
                      <a:stretch>
                        <a:fillRect/>
                      </a:stretch>
                    </p:blipFill>
                    <p:spPr>
                      <a:xfrm>
                        <a:off x="7181243" y="4827250"/>
                        <a:ext cx="704273" cy="300182"/>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642D76E8-76D5-47BE-AB1C-517692B3C5CC}"/>
              </a:ext>
            </a:extLst>
          </p:cNvPr>
          <p:cNvSpPr>
            <a:spLocks noGrp="1"/>
          </p:cNvSpPr>
          <p:nvPr>
            <p:ph sz="quarter" idx="21"/>
          </p:nvPr>
        </p:nvSpPr>
        <p:spPr>
          <a:xfrm>
            <a:off x="4797505" y="5202775"/>
            <a:ext cx="3730239" cy="991547"/>
          </a:xfrm>
        </p:spPr>
        <p:txBody>
          <a:bodyPr/>
          <a:lstStyle/>
          <a:p>
            <a:pPr marL="432" indent="0">
              <a:buNone/>
            </a:pPr>
            <a:r>
              <a:rPr lang="en-IN" sz="2000" dirty="0"/>
              <a:t>consists of two atoms of hydrogen (white) for every two atoms of oxygen (red).</a:t>
            </a:r>
          </a:p>
        </p:txBody>
      </p:sp>
    </p:spTree>
    <p:extLst>
      <p:ext uri="{BB962C8B-B14F-4D97-AF65-F5344CB8AC3E}">
        <p14:creationId xmlns:p14="http://schemas.microsoft.com/office/powerpoint/2010/main" val="1847717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2A94-C63A-45B4-8093-EAB11C23FEA3}"/>
              </a:ext>
            </a:extLst>
          </p:cNvPr>
          <p:cNvSpPr>
            <a:spLocks noGrp="1"/>
          </p:cNvSpPr>
          <p:nvPr>
            <p:ph type="title"/>
          </p:nvPr>
        </p:nvSpPr>
        <p:spPr/>
        <p:txBody>
          <a:bodyPr/>
          <a:lstStyle/>
          <a:p>
            <a:r>
              <a:rPr lang="en-IN" dirty="0"/>
              <a:t>Food Energy Values </a:t>
            </a:r>
            <a:r>
              <a:rPr lang="en-IN" sz="2000" b="0" dirty="0"/>
              <a:t>(2 of 2)</a:t>
            </a:r>
            <a:endParaRPr lang="en-IN" dirty="0"/>
          </a:p>
        </p:txBody>
      </p:sp>
      <p:sp>
        <p:nvSpPr>
          <p:cNvPr id="3" name="Content Placeholder 2">
            <a:extLst>
              <a:ext uri="{FF2B5EF4-FFF2-40B4-BE49-F238E27FC236}">
                <a16:creationId xmlns:a16="http://schemas.microsoft.com/office/drawing/2014/main" id="{CC63B532-C9BB-4949-B2C1-7E656EC350C6}"/>
              </a:ext>
            </a:extLst>
          </p:cNvPr>
          <p:cNvSpPr>
            <a:spLocks noGrp="1"/>
          </p:cNvSpPr>
          <p:nvPr>
            <p:ph sz="quarter" idx="13"/>
          </p:nvPr>
        </p:nvSpPr>
        <p:spPr>
          <a:xfrm>
            <a:off x="457199" y="1556327"/>
            <a:ext cx="8397089" cy="851896"/>
          </a:xfrm>
        </p:spPr>
        <p:txBody>
          <a:bodyPr/>
          <a:lstStyle/>
          <a:p>
            <a:pPr marL="432" indent="0">
              <a:buNone/>
            </a:pPr>
            <a:r>
              <a:rPr lang="en-IN" dirty="0"/>
              <a:t>We can use the energy values given in Table 3.7 to calculate the energy from a food type when its mass is known.</a:t>
            </a:r>
          </a:p>
        </p:txBody>
      </p:sp>
      <p:graphicFrame>
        <p:nvGraphicFramePr>
          <p:cNvPr id="4" name="Object 3" descr="Kilocalories = gram times kilocalories over grams, the grams cancel out.">
            <a:extLst>
              <a:ext uri="{FF2B5EF4-FFF2-40B4-BE49-F238E27FC236}">
                <a16:creationId xmlns:a16="http://schemas.microsoft.com/office/drawing/2014/main" id="{94BA8EEE-239F-44CA-9F61-F1BDC4D6EC99}"/>
              </a:ext>
            </a:extLst>
          </p:cNvPr>
          <p:cNvGraphicFramePr>
            <a:graphicFrameLocks noChangeAspect="1"/>
          </p:cNvGraphicFramePr>
          <p:nvPr>
            <p:extLst/>
          </p:nvPr>
        </p:nvGraphicFramePr>
        <p:xfrm>
          <a:off x="3092450" y="2893447"/>
          <a:ext cx="2959100" cy="863600"/>
        </p:xfrm>
        <a:graphic>
          <a:graphicData uri="http://schemas.openxmlformats.org/presentationml/2006/ole">
            <mc:AlternateContent xmlns:mc="http://schemas.openxmlformats.org/markup-compatibility/2006">
              <mc:Choice xmlns:v="urn:schemas-microsoft-com:vml" Requires="v">
                <p:oleObj spid="_x0000_s29698" name="Equation" r:id="rId3" imgW="2958840" imgH="863280" progId="Equation.DSMT4">
                  <p:embed/>
                </p:oleObj>
              </mc:Choice>
              <mc:Fallback>
                <p:oleObj name="Equation" r:id="rId3" imgW="2958840" imgH="863280" progId="Equation.DSMT4">
                  <p:embed/>
                  <p:pic>
                    <p:nvPicPr>
                      <p:cNvPr id="4" name="Object 3" descr="Kilocalories = gram times kilocalories over grams, the grams cancel out.">
                        <a:extLst>
                          <a:ext uri="{FF2B5EF4-FFF2-40B4-BE49-F238E27FC236}">
                            <a16:creationId xmlns:a16="http://schemas.microsoft.com/office/drawing/2014/main" id="{94BA8EEE-239F-44CA-9F61-F1BDC4D6EC99}"/>
                          </a:ext>
                        </a:extLst>
                      </p:cNvPr>
                      <p:cNvPicPr/>
                      <p:nvPr/>
                    </p:nvPicPr>
                    <p:blipFill>
                      <a:blip r:embed="rId4"/>
                      <a:stretch>
                        <a:fillRect/>
                      </a:stretch>
                    </p:blipFill>
                    <p:spPr>
                      <a:xfrm>
                        <a:off x="3092450" y="2893447"/>
                        <a:ext cx="2959100" cy="863600"/>
                      </a:xfrm>
                      <a:prstGeom prst="rect">
                        <a:avLst/>
                      </a:prstGeom>
                    </p:spPr>
                  </p:pic>
                </p:oleObj>
              </mc:Fallback>
            </mc:AlternateContent>
          </a:graphicData>
        </a:graphic>
      </p:graphicFrame>
      <p:graphicFrame>
        <p:nvGraphicFramePr>
          <p:cNvPr id="5" name="Object 4" descr="Kilojoules = grams times kilojoules over grams, the grams cancel out.">
            <a:extLst>
              <a:ext uri="{FF2B5EF4-FFF2-40B4-BE49-F238E27FC236}">
                <a16:creationId xmlns:a16="http://schemas.microsoft.com/office/drawing/2014/main" id="{4F3EE147-8545-4613-A8AD-D6D56751A727}"/>
              </a:ext>
            </a:extLst>
          </p:cNvPr>
          <p:cNvGraphicFramePr>
            <a:graphicFrameLocks noChangeAspect="1"/>
          </p:cNvGraphicFramePr>
          <p:nvPr>
            <p:extLst/>
          </p:nvPr>
        </p:nvGraphicFramePr>
        <p:xfrm>
          <a:off x="3092450" y="4438073"/>
          <a:ext cx="2463800" cy="863600"/>
        </p:xfrm>
        <a:graphic>
          <a:graphicData uri="http://schemas.openxmlformats.org/presentationml/2006/ole">
            <mc:AlternateContent xmlns:mc="http://schemas.openxmlformats.org/markup-compatibility/2006">
              <mc:Choice xmlns:v="urn:schemas-microsoft-com:vml" Requires="v">
                <p:oleObj spid="_x0000_s29699" name="Equation" r:id="rId5" imgW="2463480" imgH="863280" progId="Equation.DSMT4">
                  <p:embed/>
                </p:oleObj>
              </mc:Choice>
              <mc:Fallback>
                <p:oleObj name="Equation" r:id="rId5" imgW="2463480" imgH="863280" progId="Equation.DSMT4">
                  <p:embed/>
                  <p:pic>
                    <p:nvPicPr>
                      <p:cNvPr id="5" name="Object 4" descr="Kilojoules = grams times kilojoules over grams, the grams cancel out.">
                        <a:extLst>
                          <a:ext uri="{FF2B5EF4-FFF2-40B4-BE49-F238E27FC236}">
                            <a16:creationId xmlns:a16="http://schemas.microsoft.com/office/drawing/2014/main" id="{4F3EE147-8545-4613-A8AD-D6D56751A727}"/>
                          </a:ext>
                        </a:extLst>
                      </p:cNvPr>
                      <p:cNvPicPr/>
                      <p:nvPr/>
                    </p:nvPicPr>
                    <p:blipFill>
                      <a:blip r:embed="rId6"/>
                      <a:stretch>
                        <a:fillRect/>
                      </a:stretch>
                    </p:blipFill>
                    <p:spPr>
                      <a:xfrm>
                        <a:off x="3092450" y="4438073"/>
                        <a:ext cx="2463800" cy="863600"/>
                      </a:xfrm>
                      <a:prstGeom prst="rect">
                        <a:avLst/>
                      </a:prstGeom>
                    </p:spPr>
                  </p:pic>
                </p:oleObj>
              </mc:Fallback>
            </mc:AlternateContent>
          </a:graphicData>
        </a:graphic>
      </p:graphicFrame>
    </p:spTree>
    <p:extLst>
      <p:ext uri="{BB962C8B-B14F-4D97-AF65-F5344CB8AC3E}">
        <p14:creationId xmlns:p14="http://schemas.microsoft.com/office/powerpoint/2010/main" val="4185893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019C-B561-4DFC-888D-7ADAD5391CAD}"/>
              </a:ext>
            </a:extLst>
          </p:cNvPr>
          <p:cNvSpPr>
            <a:spLocks noGrp="1"/>
          </p:cNvSpPr>
          <p:nvPr>
            <p:ph type="title"/>
          </p:nvPr>
        </p:nvSpPr>
        <p:spPr/>
        <p:txBody>
          <a:bodyPr/>
          <a:lstStyle/>
          <a:p>
            <a:r>
              <a:rPr lang="en-IN" dirty="0"/>
              <a:t>Energy Values for Some Foods</a:t>
            </a:r>
          </a:p>
        </p:txBody>
      </p:sp>
      <p:sp>
        <p:nvSpPr>
          <p:cNvPr id="3" name="Content Placeholder 2">
            <a:extLst>
              <a:ext uri="{FF2B5EF4-FFF2-40B4-BE49-F238E27FC236}">
                <a16:creationId xmlns:a16="http://schemas.microsoft.com/office/drawing/2014/main" id="{A54CCAE8-D2E9-47CC-B2A2-4E8422AF865D}"/>
              </a:ext>
            </a:extLst>
          </p:cNvPr>
          <p:cNvSpPr>
            <a:spLocks noGrp="1"/>
          </p:cNvSpPr>
          <p:nvPr>
            <p:ph sz="quarter" idx="13"/>
          </p:nvPr>
        </p:nvSpPr>
        <p:spPr>
          <a:xfrm>
            <a:off x="457200" y="1556328"/>
            <a:ext cx="8229600" cy="362414"/>
          </a:xfrm>
        </p:spPr>
        <p:txBody>
          <a:bodyPr/>
          <a:lstStyle/>
          <a:p>
            <a:pPr marL="432" indent="0">
              <a:buNone/>
            </a:pPr>
            <a:r>
              <a:rPr lang="en-IN" sz="2000" b="1" dirty="0"/>
              <a:t>Table 3.8</a:t>
            </a:r>
            <a:r>
              <a:rPr lang="en-IN" sz="2000" dirty="0"/>
              <a:t> Composition and Energy Content for Some Foods</a:t>
            </a:r>
          </a:p>
        </p:txBody>
      </p:sp>
      <p:graphicFrame>
        <p:nvGraphicFramePr>
          <p:cNvPr id="5" name="Table 5">
            <a:extLst>
              <a:ext uri="{FF2B5EF4-FFF2-40B4-BE49-F238E27FC236}">
                <a16:creationId xmlns:a16="http://schemas.microsoft.com/office/drawing/2014/main" id="{02FCF8DB-ADD0-4649-A6C5-850521D83863}"/>
              </a:ext>
            </a:extLst>
          </p:cNvPr>
          <p:cNvGraphicFramePr>
            <a:graphicFrameLocks noGrp="1"/>
          </p:cNvGraphicFramePr>
          <p:nvPr>
            <p:ph sz="quarter" idx="14"/>
            <p:extLst/>
          </p:nvPr>
        </p:nvGraphicFramePr>
        <p:xfrm>
          <a:off x="457200" y="2042447"/>
          <a:ext cx="8229600" cy="4004938"/>
        </p:xfrm>
        <a:graphic>
          <a:graphicData uri="http://schemas.openxmlformats.org/drawingml/2006/table">
            <a:tbl>
              <a:tblPr firstRow="1" bandRow="1">
                <a:tableStyleId>{40F9630F-82C1-40B7-BC3A-925EFCFF5E92}</a:tableStyleId>
              </a:tblPr>
              <a:tblGrid>
                <a:gridCol w="2126343">
                  <a:extLst>
                    <a:ext uri="{9D8B030D-6E8A-4147-A177-3AD203B41FA5}">
                      <a16:colId xmlns:a16="http://schemas.microsoft.com/office/drawing/2014/main" val="471014121"/>
                    </a:ext>
                  </a:extLst>
                </a:gridCol>
                <a:gridCol w="1741714">
                  <a:extLst>
                    <a:ext uri="{9D8B030D-6E8A-4147-A177-3AD203B41FA5}">
                      <a16:colId xmlns:a16="http://schemas.microsoft.com/office/drawing/2014/main" val="1168337053"/>
                    </a:ext>
                  </a:extLst>
                </a:gridCol>
                <a:gridCol w="1069703">
                  <a:extLst>
                    <a:ext uri="{9D8B030D-6E8A-4147-A177-3AD203B41FA5}">
                      <a16:colId xmlns:a16="http://schemas.microsoft.com/office/drawing/2014/main" val="3123787224"/>
                    </a:ext>
                  </a:extLst>
                </a:gridCol>
                <a:gridCol w="1484811">
                  <a:extLst>
                    <a:ext uri="{9D8B030D-6E8A-4147-A177-3AD203B41FA5}">
                      <a16:colId xmlns:a16="http://schemas.microsoft.com/office/drawing/2014/main" val="2799746126"/>
                    </a:ext>
                  </a:extLst>
                </a:gridCol>
                <a:gridCol w="1807029">
                  <a:extLst>
                    <a:ext uri="{9D8B030D-6E8A-4147-A177-3AD203B41FA5}">
                      <a16:colId xmlns:a16="http://schemas.microsoft.com/office/drawing/2014/main" val="2099215919"/>
                    </a:ext>
                  </a:extLst>
                </a:gridCol>
              </a:tblGrid>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Food</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Carbohydrate (g</a:t>
                      </a:r>
                      <a:r>
                        <a:rPr lang="en-IN" sz="100" b="1" i="0" u="none" strike="noStrike" cap="none" baseline="0" dirty="0">
                          <a:solidFill>
                            <a:schemeClr val="tx1"/>
                          </a:solidFill>
                          <a:latin typeface="+mn-lt"/>
                          <a:ea typeface="+mn-ea"/>
                          <a:cs typeface="+mn-cs"/>
                          <a:sym typeface="Arial"/>
                        </a:rPr>
                        <a:t>ram</a:t>
                      </a:r>
                      <a:r>
                        <a:rPr lang="en-IN" sz="1400" b="1"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Fat (g</a:t>
                      </a:r>
                      <a:r>
                        <a:rPr lang="en-IN" sz="100" b="1" i="0" u="none" strike="noStrike" cap="none" baseline="0" dirty="0">
                          <a:solidFill>
                            <a:schemeClr val="tx1"/>
                          </a:solidFill>
                          <a:latin typeface="+mn-lt"/>
                          <a:ea typeface="+mn-ea"/>
                          <a:cs typeface="+mn-cs"/>
                          <a:sym typeface="Arial"/>
                        </a:rPr>
                        <a:t>ram</a:t>
                      </a:r>
                      <a:r>
                        <a:rPr lang="en-IN" sz="1400" b="1"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Protein (g</a:t>
                      </a:r>
                      <a:r>
                        <a:rPr lang="en-IN" sz="100" b="1" i="0" u="none" strike="noStrike" cap="none" baseline="0" dirty="0">
                          <a:solidFill>
                            <a:schemeClr val="tx1"/>
                          </a:solidFill>
                          <a:latin typeface="+mn-lt"/>
                          <a:ea typeface="+mn-ea"/>
                          <a:cs typeface="+mn-cs"/>
                          <a:sym typeface="Arial"/>
                        </a:rPr>
                        <a:t>ram</a:t>
                      </a:r>
                      <a:r>
                        <a:rPr lang="en-IN" sz="1400" b="1"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Energy</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485490"/>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Apple, 1 medium</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15</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60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(260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7330882"/>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Banana, 1 medium</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26</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110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(460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3277994"/>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Beef, ground, 3 oz</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14</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22</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220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(900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6368020"/>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Broccoli, 3 oz</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4</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3</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(120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5007485"/>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Carrots, 1 cup</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11</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2</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50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(220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3703752"/>
                  </a:ext>
                </a:extLst>
              </a:tr>
              <a:tr h="312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Chicken, no skin, 3 oz</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3</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20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110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(450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289700"/>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Egg, 1 large</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6</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6</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70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(330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9223993"/>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Milk, nonfat, 1 cup</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12</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9</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90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(350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9572935"/>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Potato, baked</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23</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3</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100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(440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9124161"/>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Salmon, 3 oz</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5</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16</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110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(460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197728"/>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Steak, 3 oz</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0</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27</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mn-lt"/>
                        </a:rPr>
                        <a:t>19</a:t>
                      </a:r>
                      <a:endParaRPr lang="en-IN" sz="1400" dirty="0">
                        <a:solidFill>
                          <a:schemeClr val="tx1"/>
                        </a:solidFill>
                        <a:latin typeface="+mn-lt"/>
                      </a:endParaRP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320 </a:t>
                      </a:r>
                      <a:r>
                        <a:rPr lang="en-IN" sz="1400" dirty="0">
                          <a:solidFill>
                            <a:schemeClr val="tx1"/>
                          </a:solidFill>
                          <a:latin typeface="+mn-lt"/>
                        </a:rPr>
                        <a:t>k</a:t>
                      </a:r>
                      <a:r>
                        <a:rPr lang="en-IN" sz="100" dirty="0">
                          <a:solidFill>
                            <a:schemeClr val="tx1"/>
                          </a:solidFill>
                          <a:latin typeface="+mn-lt"/>
                        </a:rPr>
                        <a:t>ilo</a:t>
                      </a:r>
                      <a:r>
                        <a:rPr lang="en-IN" sz="1400" dirty="0">
                          <a:solidFill>
                            <a:schemeClr val="tx1"/>
                          </a:solidFill>
                          <a:latin typeface="+mn-lt"/>
                        </a:rPr>
                        <a:t>cal</a:t>
                      </a:r>
                      <a:r>
                        <a:rPr lang="en-IN" sz="100" dirty="0">
                          <a:solidFill>
                            <a:schemeClr val="tx1"/>
                          </a:solidFill>
                          <a:latin typeface="+mn-lt"/>
                        </a:rPr>
                        <a:t>ories</a:t>
                      </a:r>
                      <a:r>
                        <a:rPr lang="en-IN" sz="1400" b="0" i="0" u="none" strike="noStrike" cap="none" baseline="0" dirty="0">
                          <a:solidFill>
                            <a:schemeClr val="tx1"/>
                          </a:solidFill>
                          <a:latin typeface="+mn-lt"/>
                          <a:ea typeface="+mn-ea"/>
                          <a:cs typeface="+mn-cs"/>
                          <a:sym typeface="Arial"/>
                        </a:rPr>
                        <a:t> (1350 </a:t>
                      </a:r>
                      <a:r>
                        <a:rPr lang="en-US" altLang="en-US" sz="1400" dirty="0">
                          <a:solidFill>
                            <a:schemeClr val="tx1"/>
                          </a:solidFill>
                          <a:latin typeface="+mn-lt"/>
                          <a:cs typeface="Times New Roman" pitchFamily="18" charset="0"/>
                        </a:rPr>
                        <a:t>k</a:t>
                      </a:r>
                      <a:r>
                        <a:rPr lang="en-US" altLang="en-US" sz="100" dirty="0">
                          <a:solidFill>
                            <a:schemeClr val="tx1"/>
                          </a:solidFill>
                          <a:latin typeface="+mn-lt"/>
                          <a:cs typeface="Times New Roman" pitchFamily="18" charset="0"/>
                        </a:rPr>
                        <a:t>ilo</a:t>
                      </a:r>
                      <a:r>
                        <a:rPr lang="en-US" altLang="en-US" sz="1400" dirty="0">
                          <a:solidFill>
                            <a:schemeClr val="tx1"/>
                          </a:solidFill>
                          <a:latin typeface="+mn-lt"/>
                          <a:cs typeface="Times New Roman" pitchFamily="18" charset="0"/>
                        </a:rPr>
                        <a:t>J</a:t>
                      </a:r>
                      <a:r>
                        <a:rPr lang="en-US" altLang="en-US" sz="100" dirty="0">
                          <a:solidFill>
                            <a:schemeClr val="tx1"/>
                          </a:solidFill>
                          <a:latin typeface="+mn-lt"/>
                          <a:cs typeface="Times New Roman" pitchFamily="18" charset="0"/>
                        </a:rPr>
                        <a:t>oules</a:t>
                      </a:r>
                      <a:r>
                        <a:rPr lang="en-IN" sz="1400" b="0" i="0" u="none" strike="noStrike" cap="none" baseline="0" dirty="0">
                          <a:solidFill>
                            <a:schemeClr val="tx1"/>
                          </a:solidFill>
                          <a:latin typeface="+mn-lt"/>
                          <a:ea typeface="+mn-ea"/>
                          <a:cs typeface="+mn-cs"/>
                          <a:sym typeface="Arial"/>
                        </a:rPr>
                        <a:t>)</a:t>
                      </a:r>
                    </a:p>
                  </a:txBody>
                  <a:tcPr marL="121706" marR="121706"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609587"/>
                  </a:ext>
                </a:extLst>
              </a:tr>
            </a:tbl>
          </a:graphicData>
        </a:graphic>
      </p:graphicFrame>
    </p:spTree>
    <p:extLst>
      <p:ext uri="{BB962C8B-B14F-4D97-AF65-F5344CB8AC3E}">
        <p14:creationId xmlns:p14="http://schemas.microsoft.com/office/powerpoint/2010/main" val="566175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CD5E-7388-4826-A513-97E840A0CFA0}"/>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445A6D92-E2DE-4DCA-87A4-9D1CECB80C4D}"/>
              </a:ext>
            </a:extLst>
          </p:cNvPr>
          <p:cNvSpPr>
            <a:spLocks noGrp="1"/>
          </p:cNvSpPr>
          <p:nvPr>
            <p:ph sz="quarter" idx="13"/>
          </p:nvPr>
        </p:nvSpPr>
        <p:spPr>
          <a:xfrm>
            <a:off x="457200" y="1556326"/>
            <a:ext cx="8193314" cy="4467955"/>
          </a:xfrm>
        </p:spPr>
        <p:txBody>
          <a:bodyPr/>
          <a:lstStyle/>
          <a:p>
            <a:pPr marL="432" indent="0">
              <a:buNone/>
            </a:pPr>
            <a:r>
              <a:rPr lang="en-IN" dirty="0"/>
              <a:t>A cup of whole milk contains 12 g</a:t>
            </a:r>
            <a:r>
              <a:rPr lang="en-IN" sz="100" dirty="0">
                <a:solidFill>
                  <a:schemeClr val="bg1"/>
                </a:solidFill>
              </a:rPr>
              <a:t>rams</a:t>
            </a:r>
            <a:r>
              <a:rPr lang="en-IN" dirty="0"/>
              <a:t> of carbohydrate, 9 g</a:t>
            </a:r>
            <a:r>
              <a:rPr lang="en-IN" sz="100" dirty="0">
                <a:solidFill>
                  <a:schemeClr val="bg1"/>
                </a:solidFill>
              </a:rPr>
              <a:t>rams</a:t>
            </a:r>
            <a:r>
              <a:rPr lang="en-IN" dirty="0"/>
              <a:t> of fat, and 9 g</a:t>
            </a:r>
            <a:r>
              <a:rPr lang="en-IN" sz="100" dirty="0">
                <a:solidFill>
                  <a:schemeClr val="bg1"/>
                </a:solidFill>
              </a:rPr>
              <a:t>rams</a:t>
            </a:r>
            <a:r>
              <a:rPr lang="en-IN" dirty="0"/>
              <a:t> of protein. How many kilocalories does a cup of whole milk contain? (Round off the answer for each food type to the tens place.)</a:t>
            </a:r>
          </a:p>
        </p:txBody>
      </p:sp>
    </p:spTree>
    <p:extLst>
      <p:ext uri="{BB962C8B-B14F-4D97-AF65-F5344CB8AC3E}">
        <p14:creationId xmlns:p14="http://schemas.microsoft.com/office/powerpoint/2010/main" val="3892708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019A-7C76-4E9B-86BD-1D873F8F63BA}"/>
              </a:ext>
            </a:extLst>
          </p:cNvPr>
          <p:cNvSpPr>
            <a:spLocks noGrp="1"/>
          </p:cNvSpPr>
          <p:nvPr>
            <p:ph type="title"/>
          </p:nvPr>
        </p:nvSpPr>
        <p:spPr/>
        <p:txBody>
          <a:bodyPr/>
          <a:lstStyle/>
          <a:p>
            <a:r>
              <a:rPr lang="en-IN" dirty="0"/>
              <a:t>Solution 1 </a:t>
            </a:r>
            <a:r>
              <a:rPr lang="en-IN" sz="2000" b="0" dirty="0"/>
              <a:t>(1 of 3)</a:t>
            </a:r>
            <a:endParaRPr lang="en-IN" dirty="0"/>
          </a:p>
        </p:txBody>
      </p:sp>
      <p:sp>
        <p:nvSpPr>
          <p:cNvPr id="4" name="Content Placeholder 3">
            <a:extLst>
              <a:ext uri="{FF2B5EF4-FFF2-40B4-BE49-F238E27FC236}">
                <a16:creationId xmlns:a16="http://schemas.microsoft.com/office/drawing/2014/main" id="{9886537C-4F53-462B-917F-2AC3DECF71AC}"/>
              </a:ext>
            </a:extLst>
          </p:cNvPr>
          <p:cNvSpPr>
            <a:spLocks noGrp="1"/>
          </p:cNvSpPr>
          <p:nvPr>
            <p:ph sz="quarter" idx="14"/>
          </p:nvPr>
        </p:nvSpPr>
        <p:spPr>
          <a:xfrm>
            <a:off x="457200" y="1553087"/>
            <a:ext cx="8164286" cy="1567484"/>
          </a:xfrm>
        </p:spPr>
        <p:txBody>
          <a:bodyPr/>
          <a:lstStyle/>
          <a:p>
            <a:pPr marL="432" indent="0">
              <a:buNone/>
            </a:pPr>
            <a:r>
              <a:rPr lang="en-IN" sz="2400" dirty="0"/>
              <a:t>A cup of whole milk contains 12 g</a:t>
            </a:r>
            <a:r>
              <a:rPr lang="en-IN" sz="100" dirty="0">
                <a:solidFill>
                  <a:schemeClr val="bg1"/>
                </a:solidFill>
              </a:rPr>
              <a:t>rams</a:t>
            </a:r>
            <a:r>
              <a:rPr lang="en-IN" sz="2400" dirty="0"/>
              <a:t> of carbohydrate, 9 g</a:t>
            </a:r>
            <a:r>
              <a:rPr lang="en-IN" sz="100" dirty="0">
                <a:solidFill>
                  <a:schemeClr val="bg1"/>
                </a:solidFill>
              </a:rPr>
              <a:t>rams</a:t>
            </a:r>
            <a:r>
              <a:rPr lang="en-IN" sz="2400" dirty="0"/>
              <a:t> of fat, and 9 g</a:t>
            </a:r>
            <a:r>
              <a:rPr lang="en-IN" sz="100" dirty="0">
                <a:solidFill>
                  <a:schemeClr val="bg1"/>
                </a:solidFill>
              </a:rPr>
              <a:t>rams</a:t>
            </a:r>
            <a:r>
              <a:rPr lang="en-IN" sz="2400" dirty="0"/>
              <a:t> of protein. How many kilocalories does a cup of whole milk contain? (Round off the answer for each food type to the tens place.)</a:t>
            </a:r>
          </a:p>
        </p:txBody>
      </p:sp>
      <p:sp>
        <p:nvSpPr>
          <p:cNvPr id="3" name="Content Placeholder 2">
            <a:extLst>
              <a:ext uri="{FF2B5EF4-FFF2-40B4-BE49-F238E27FC236}">
                <a16:creationId xmlns:a16="http://schemas.microsoft.com/office/drawing/2014/main" id="{FEB5C0D4-0A1E-4C4A-B35D-C261D5D625D3}"/>
              </a:ext>
            </a:extLst>
          </p:cNvPr>
          <p:cNvSpPr>
            <a:spLocks noGrp="1"/>
          </p:cNvSpPr>
          <p:nvPr>
            <p:ph sz="quarter" idx="16"/>
          </p:nvPr>
        </p:nvSpPr>
        <p:spPr>
          <a:xfrm>
            <a:off x="457200" y="3268430"/>
            <a:ext cx="8193314" cy="447225"/>
          </a:xfrm>
        </p:spPr>
        <p:txBody>
          <a:bodyPr/>
          <a:lstStyle/>
          <a:p>
            <a:pPr marL="432" indent="0">
              <a:buNone/>
            </a:pPr>
            <a:r>
              <a:rPr lang="en-IN" sz="2400" b="1" dirty="0"/>
              <a:t>Step 1 State the given and needed quantities.</a:t>
            </a:r>
          </a:p>
        </p:txBody>
      </p:sp>
      <p:graphicFrame>
        <p:nvGraphicFramePr>
          <p:cNvPr id="29" name="Table 29">
            <a:extLst>
              <a:ext uri="{FF2B5EF4-FFF2-40B4-BE49-F238E27FC236}">
                <a16:creationId xmlns:a16="http://schemas.microsoft.com/office/drawing/2014/main" id="{54C5326E-8594-45D7-B032-E298775DF4CC}"/>
              </a:ext>
            </a:extLst>
          </p:cNvPr>
          <p:cNvGraphicFramePr>
            <a:graphicFrameLocks noGrp="1"/>
          </p:cNvGraphicFramePr>
          <p:nvPr>
            <p:ph sz="quarter" idx="15"/>
            <p:extLst/>
          </p:nvPr>
        </p:nvGraphicFramePr>
        <p:xfrm>
          <a:off x="457200" y="4025515"/>
          <a:ext cx="7935232" cy="1193800"/>
        </p:xfrm>
        <a:graphic>
          <a:graphicData uri="http://schemas.openxmlformats.org/drawingml/2006/table">
            <a:tbl>
              <a:tblPr firstRow="1" bandRow="1">
                <a:tableStyleId>{40F9630F-82C1-40B7-BC3A-925EFCFF5E92}</a:tableStyleId>
              </a:tblPr>
              <a:tblGrid>
                <a:gridCol w="2547257">
                  <a:extLst>
                    <a:ext uri="{9D8B030D-6E8A-4147-A177-3AD203B41FA5}">
                      <a16:colId xmlns:a16="http://schemas.microsoft.com/office/drawing/2014/main" val="3486442495"/>
                    </a:ext>
                  </a:extLst>
                </a:gridCol>
                <a:gridCol w="2278743">
                  <a:extLst>
                    <a:ext uri="{9D8B030D-6E8A-4147-A177-3AD203B41FA5}">
                      <a16:colId xmlns:a16="http://schemas.microsoft.com/office/drawing/2014/main" val="1802683268"/>
                    </a:ext>
                  </a:extLst>
                </a:gridCol>
                <a:gridCol w="1451429">
                  <a:extLst>
                    <a:ext uri="{9D8B030D-6E8A-4147-A177-3AD203B41FA5}">
                      <a16:colId xmlns:a16="http://schemas.microsoft.com/office/drawing/2014/main" val="179801089"/>
                    </a:ext>
                  </a:extLst>
                </a:gridCol>
                <a:gridCol w="1657803">
                  <a:extLst>
                    <a:ext uri="{9D8B030D-6E8A-4147-A177-3AD203B41FA5}">
                      <a16:colId xmlns:a16="http://schemas.microsoft.com/office/drawing/2014/main" val="3623004853"/>
                    </a:ext>
                  </a:extLst>
                </a:gridCol>
              </a:tblGrid>
              <a:tr h="370840">
                <a:tc>
                  <a:txBody>
                    <a:bodyPr/>
                    <a:lstStyle/>
                    <a:p>
                      <a:pPr algn="ctr"/>
                      <a:r>
                        <a:rPr lang="en-US" sz="1600" b="1" dirty="0">
                          <a:solidFill>
                            <a:schemeClr val="tx1"/>
                          </a:solidFill>
                          <a:latin typeface="+mn-lt"/>
                          <a:ea typeface="+mn-ea"/>
                          <a:cs typeface="Times New Roman" pitchFamily="18" charset="0"/>
                        </a:rPr>
                        <a:t>Analyze the Problem</a:t>
                      </a:r>
                      <a:endParaRPr lang="en-IN" sz="1600"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mn-lt"/>
                          <a:ea typeface="+mn-ea"/>
                          <a:cs typeface="Times New Roman" pitchFamily="18" charset="0"/>
                        </a:rPr>
                        <a:t>Given</a:t>
                      </a:r>
                      <a:endParaRPr lang="en-IN" sz="1600"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mn-lt"/>
                          <a:ea typeface="+mn-ea"/>
                          <a:cs typeface="Times New Roman" pitchFamily="18" charset="0"/>
                        </a:rPr>
                        <a:t>Need</a:t>
                      </a:r>
                      <a:endParaRPr lang="en-IN" sz="1600"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mn-lt"/>
                          <a:ea typeface="+mn-ea"/>
                          <a:cs typeface="Times New Roman" pitchFamily="18" charset="0"/>
                        </a:rPr>
                        <a:t>Connect</a:t>
                      </a:r>
                      <a:endParaRPr lang="en-IN" sz="1600"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46062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cap="none" dirty="0">
                          <a:solidFill>
                            <a:schemeClr val="dk1"/>
                          </a:solidFill>
                          <a:latin typeface="Arial"/>
                          <a:ea typeface="Arial"/>
                          <a:cs typeface="Times New Roman" pitchFamily="18" charset="0"/>
                          <a:sym typeface="Arial"/>
                        </a:rPr>
                        <a:t>Analyze the Problem</a:t>
                      </a:r>
                      <a:endParaRPr lang="en-IN" sz="1600" b="0" i="0" u="none" strike="noStrike" cap="none" dirty="0">
                        <a:solidFill>
                          <a:schemeClr val="dk1"/>
                        </a:solidFill>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n-lt"/>
                          <a:ea typeface="ＭＳ Ｐゴシック" charset="0"/>
                          <a:cs typeface="Times New Roman"/>
                        </a:rPr>
                        <a:t>12 g</a:t>
                      </a:r>
                      <a:r>
                        <a:rPr lang="en-US" sz="100" dirty="0">
                          <a:solidFill>
                            <a:schemeClr val="tx1"/>
                          </a:solidFill>
                          <a:latin typeface="+mn-lt"/>
                          <a:ea typeface="ＭＳ Ｐゴシック" charset="0"/>
                          <a:cs typeface="Times New Roman"/>
                        </a:rPr>
                        <a:t>rams</a:t>
                      </a:r>
                      <a:r>
                        <a:rPr lang="en-US" sz="1600" dirty="0">
                          <a:solidFill>
                            <a:schemeClr val="tx1"/>
                          </a:solidFill>
                          <a:latin typeface="+mn-lt"/>
                          <a:ea typeface="ＭＳ Ｐゴシック" charset="0"/>
                          <a:cs typeface="Times New Roman"/>
                        </a:rPr>
                        <a:t> of carbohydrate</a:t>
                      </a:r>
                    </a:p>
                    <a:p>
                      <a:r>
                        <a:rPr lang="en-US" sz="1600" dirty="0">
                          <a:solidFill>
                            <a:schemeClr val="tx1"/>
                          </a:solidFill>
                          <a:latin typeface="+mn-lt"/>
                          <a:ea typeface="ＭＳ Ｐゴシック" charset="0"/>
                          <a:cs typeface="Times New Roman"/>
                        </a:rPr>
                        <a:t>9 g</a:t>
                      </a:r>
                      <a:r>
                        <a:rPr lang="en-US" sz="100" dirty="0">
                          <a:solidFill>
                            <a:schemeClr val="tx1"/>
                          </a:solidFill>
                          <a:latin typeface="+mn-lt"/>
                          <a:ea typeface="ＭＳ Ｐゴシック" charset="0"/>
                          <a:cs typeface="Times New Roman"/>
                        </a:rPr>
                        <a:t>rams</a:t>
                      </a:r>
                      <a:r>
                        <a:rPr lang="en-US" sz="1600" dirty="0">
                          <a:solidFill>
                            <a:schemeClr val="tx1"/>
                          </a:solidFill>
                          <a:latin typeface="+mn-lt"/>
                          <a:ea typeface="ＭＳ Ｐゴシック" charset="0"/>
                          <a:cs typeface="Times New Roman"/>
                        </a:rPr>
                        <a:t> of fat</a:t>
                      </a:r>
                    </a:p>
                    <a:p>
                      <a:r>
                        <a:rPr lang="en-US" sz="1600" dirty="0">
                          <a:solidFill>
                            <a:schemeClr val="tx1"/>
                          </a:solidFill>
                          <a:latin typeface="+mn-lt"/>
                          <a:ea typeface="ＭＳ Ｐゴシック" charset="0"/>
                          <a:cs typeface="Times New Roman"/>
                        </a:rPr>
                        <a:t>9 g</a:t>
                      </a:r>
                      <a:r>
                        <a:rPr lang="en-US" sz="100" dirty="0">
                          <a:solidFill>
                            <a:schemeClr val="tx1"/>
                          </a:solidFill>
                          <a:latin typeface="+mn-lt"/>
                          <a:ea typeface="ＭＳ Ｐゴシック" charset="0"/>
                          <a:cs typeface="Times New Roman"/>
                        </a:rPr>
                        <a:t>rams</a:t>
                      </a:r>
                      <a:r>
                        <a:rPr lang="en-US" sz="1600" dirty="0">
                          <a:solidFill>
                            <a:schemeClr val="tx1"/>
                          </a:solidFill>
                          <a:latin typeface="+mn-lt"/>
                          <a:ea typeface="ＭＳ Ｐゴシック" charset="0"/>
                          <a:cs typeface="Times New Roman"/>
                        </a:rPr>
                        <a:t> of protein</a:t>
                      </a:r>
                      <a:endParaRPr lang="en-IN"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n-lt"/>
                          <a:ea typeface="ＭＳ Ｐゴシック" charset="0"/>
                          <a:cs typeface="Times New Roman"/>
                        </a:rPr>
                        <a:t>total number of kilocalories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n-lt"/>
                          <a:ea typeface="ＭＳ Ｐゴシック" charset="0"/>
                          <a:cs typeface="Times New Roman"/>
                        </a:rPr>
                        <a:t>energy values</a:t>
                      </a:r>
                      <a:endParaRPr lang="en-IN"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9662504"/>
                  </a:ext>
                </a:extLst>
              </a:tr>
            </a:tbl>
          </a:graphicData>
        </a:graphic>
      </p:graphicFrame>
    </p:spTree>
    <p:extLst>
      <p:ext uri="{BB962C8B-B14F-4D97-AF65-F5344CB8AC3E}">
        <p14:creationId xmlns:p14="http://schemas.microsoft.com/office/powerpoint/2010/main" val="1661743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5961-E591-402A-B43B-93BF727B0D09}"/>
              </a:ext>
            </a:extLst>
          </p:cNvPr>
          <p:cNvSpPr>
            <a:spLocks noGrp="1"/>
          </p:cNvSpPr>
          <p:nvPr>
            <p:ph type="title"/>
          </p:nvPr>
        </p:nvSpPr>
        <p:spPr/>
        <p:txBody>
          <a:bodyPr/>
          <a:lstStyle/>
          <a:p>
            <a:r>
              <a:rPr lang="en-IN" dirty="0"/>
              <a:t>Solution 1 </a:t>
            </a:r>
            <a:r>
              <a:rPr lang="en-IN" sz="2000" b="0" dirty="0"/>
              <a:t>(2 of 3)</a:t>
            </a:r>
            <a:endParaRPr lang="en-IN" dirty="0"/>
          </a:p>
        </p:txBody>
      </p:sp>
      <p:sp>
        <p:nvSpPr>
          <p:cNvPr id="3" name="Content Placeholder 2">
            <a:extLst>
              <a:ext uri="{FF2B5EF4-FFF2-40B4-BE49-F238E27FC236}">
                <a16:creationId xmlns:a16="http://schemas.microsoft.com/office/drawing/2014/main" id="{9514C953-457B-4A6F-9A52-87369EB983B1}"/>
              </a:ext>
            </a:extLst>
          </p:cNvPr>
          <p:cNvSpPr>
            <a:spLocks noGrp="1"/>
          </p:cNvSpPr>
          <p:nvPr>
            <p:ph sz="quarter" idx="13"/>
          </p:nvPr>
        </p:nvSpPr>
        <p:spPr>
          <a:xfrm>
            <a:off x="457200" y="1556327"/>
            <a:ext cx="8211312" cy="1530905"/>
          </a:xfrm>
        </p:spPr>
        <p:txBody>
          <a:bodyPr/>
          <a:lstStyle/>
          <a:p>
            <a:pPr marL="432" indent="0">
              <a:buNone/>
            </a:pPr>
            <a:r>
              <a:rPr lang="en-IN" dirty="0"/>
              <a:t>A cup of whole milk contains 12 g</a:t>
            </a:r>
            <a:r>
              <a:rPr lang="en-IN" sz="100" dirty="0">
                <a:solidFill>
                  <a:schemeClr val="bg1"/>
                </a:solidFill>
              </a:rPr>
              <a:t>rams</a:t>
            </a:r>
            <a:r>
              <a:rPr lang="en-IN" dirty="0"/>
              <a:t> of carbohydrate, 9 g</a:t>
            </a:r>
            <a:r>
              <a:rPr lang="en-IN" sz="100" dirty="0">
                <a:solidFill>
                  <a:schemeClr val="bg1"/>
                </a:solidFill>
              </a:rPr>
              <a:t>rams</a:t>
            </a:r>
            <a:r>
              <a:rPr lang="en-IN" dirty="0"/>
              <a:t> of fat, and 9 g</a:t>
            </a:r>
            <a:r>
              <a:rPr lang="en-IN" sz="100" dirty="0">
                <a:solidFill>
                  <a:schemeClr val="bg1"/>
                </a:solidFill>
              </a:rPr>
              <a:t>rams</a:t>
            </a:r>
            <a:r>
              <a:rPr lang="en-IN" dirty="0"/>
              <a:t> of protein. How many kilocalories does a cup of whole milk contain? (Round off the answer for each food type to the tens place.)</a:t>
            </a:r>
          </a:p>
        </p:txBody>
      </p:sp>
      <p:sp>
        <p:nvSpPr>
          <p:cNvPr id="4" name="Content Placeholder 3">
            <a:extLst>
              <a:ext uri="{FF2B5EF4-FFF2-40B4-BE49-F238E27FC236}">
                <a16:creationId xmlns:a16="http://schemas.microsoft.com/office/drawing/2014/main" id="{561A2F79-E3F0-415E-BF12-51E7709CA073}"/>
              </a:ext>
            </a:extLst>
          </p:cNvPr>
          <p:cNvSpPr>
            <a:spLocks noGrp="1"/>
          </p:cNvSpPr>
          <p:nvPr>
            <p:ph sz="quarter" idx="14"/>
          </p:nvPr>
        </p:nvSpPr>
        <p:spPr>
          <a:xfrm>
            <a:off x="457200" y="3330909"/>
            <a:ext cx="8229600" cy="1141503"/>
          </a:xfrm>
        </p:spPr>
        <p:txBody>
          <a:bodyPr/>
          <a:lstStyle/>
          <a:p>
            <a:pPr marL="1141413" indent="-1141413">
              <a:buNone/>
            </a:pPr>
            <a:r>
              <a:rPr lang="en-IN" b="1" dirty="0"/>
              <a:t>Step 2 Use the energy value for each food type to calculate the kilocalories, rounded off to the tens place.</a:t>
            </a:r>
          </a:p>
        </p:txBody>
      </p:sp>
      <p:graphicFrame>
        <p:nvGraphicFramePr>
          <p:cNvPr id="5" name="Object 4" descr="12 grams carbohydrate times 4 k calories per gram = 50 k calories. 9 grams fat times 9 k calories per gram = 80 k calories. 9 grams protein times 4 k calories per gram = 40 k calories.">
            <a:extLst>
              <a:ext uri="{FF2B5EF4-FFF2-40B4-BE49-F238E27FC236}">
                <a16:creationId xmlns:a16="http://schemas.microsoft.com/office/drawing/2014/main" id="{F84BCD6D-E63C-4CAC-8DBB-F57B523E476E}"/>
              </a:ext>
            </a:extLst>
          </p:cNvPr>
          <p:cNvGraphicFramePr>
            <a:graphicFrameLocks noChangeAspect="1"/>
          </p:cNvGraphicFramePr>
          <p:nvPr>
            <p:extLst/>
          </p:nvPr>
        </p:nvGraphicFramePr>
        <p:xfrm>
          <a:off x="1581150" y="4716089"/>
          <a:ext cx="5981700" cy="1282700"/>
        </p:xfrm>
        <a:graphic>
          <a:graphicData uri="http://schemas.openxmlformats.org/presentationml/2006/ole">
            <mc:AlternateContent xmlns:mc="http://schemas.openxmlformats.org/markup-compatibility/2006">
              <mc:Choice xmlns:v="urn:schemas-microsoft-com:vml" Requires="v">
                <p:oleObj spid="_x0000_s30722" name="Equation" r:id="rId3" imgW="5981400" imgH="1282680" progId="Equation.DSMT4">
                  <p:embed/>
                </p:oleObj>
              </mc:Choice>
              <mc:Fallback>
                <p:oleObj name="Equation" r:id="rId3" imgW="5981400" imgH="1282680" progId="Equation.DSMT4">
                  <p:embed/>
                  <p:pic>
                    <p:nvPicPr>
                      <p:cNvPr id="5" name="Object 4" descr="12 grams carbohydrate times 4 k calories per gram = 50 k calories. 9 grams fat times 9 k calories per gram = 80 k calories. 9 grams protein times 4 k calories per gram = 40 k calories.">
                        <a:extLst>
                          <a:ext uri="{FF2B5EF4-FFF2-40B4-BE49-F238E27FC236}">
                            <a16:creationId xmlns:a16="http://schemas.microsoft.com/office/drawing/2014/main" id="{F84BCD6D-E63C-4CAC-8DBB-F57B523E476E}"/>
                          </a:ext>
                        </a:extLst>
                      </p:cNvPr>
                      <p:cNvPicPr/>
                      <p:nvPr/>
                    </p:nvPicPr>
                    <p:blipFill>
                      <a:blip r:embed="rId4"/>
                      <a:stretch>
                        <a:fillRect/>
                      </a:stretch>
                    </p:blipFill>
                    <p:spPr>
                      <a:xfrm>
                        <a:off x="1581150" y="4716089"/>
                        <a:ext cx="5981700" cy="1282700"/>
                      </a:xfrm>
                      <a:prstGeom prst="rect">
                        <a:avLst/>
                      </a:prstGeom>
                    </p:spPr>
                  </p:pic>
                </p:oleObj>
              </mc:Fallback>
            </mc:AlternateContent>
          </a:graphicData>
        </a:graphic>
      </p:graphicFrame>
    </p:spTree>
    <p:extLst>
      <p:ext uri="{BB962C8B-B14F-4D97-AF65-F5344CB8AC3E}">
        <p14:creationId xmlns:p14="http://schemas.microsoft.com/office/powerpoint/2010/main" val="14909285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5961-E591-402A-B43B-93BF727B0D09}"/>
              </a:ext>
            </a:extLst>
          </p:cNvPr>
          <p:cNvSpPr>
            <a:spLocks noGrp="1"/>
          </p:cNvSpPr>
          <p:nvPr>
            <p:ph type="title"/>
          </p:nvPr>
        </p:nvSpPr>
        <p:spPr/>
        <p:txBody>
          <a:bodyPr/>
          <a:lstStyle/>
          <a:p>
            <a:r>
              <a:rPr lang="en-IN" dirty="0"/>
              <a:t>Solution 1 </a:t>
            </a:r>
            <a:r>
              <a:rPr lang="en-IN" sz="2000" b="0" dirty="0"/>
              <a:t>(3 of 3)</a:t>
            </a:r>
          </a:p>
        </p:txBody>
      </p:sp>
      <p:sp>
        <p:nvSpPr>
          <p:cNvPr id="3" name="Content Placeholder 2">
            <a:extLst>
              <a:ext uri="{FF2B5EF4-FFF2-40B4-BE49-F238E27FC236}">
                <a16:creationId xmlns:a16="http://schemas.microsoft.com/office/drawing/2014/main" id="{9514C953-457B-4A6F-9A52-87369EB983B1}"/>
              </a:ext>
            </a:extLst>
          </p:cNvPr>
          <p:cNvSpPr>
            <a:spLocks noGrp="1"/>
          </p:cNvSpPr>
          <p:nvPr>
            <p:ph sz="quarter" idx="13"/>
          </p:nvPr>
        </p:nvSpPr>
        <p:spPr>
          <a:xfrm>
            <a:off x="457200" y="1556327"/>
            <a:ext cx="8174736" cy="1530905"/>
          </a:xfrm>
        </p:spPr>
        <p:txBody>
          <a:bodyPr/>
          <a:lstStyle/>
          <a:p>
            <a:pPr marL="432" indent="0">
              <a:buNone/>
            </a:pPr>
            <a:r>
              <a:rPr lang="en-IN" dirty="0"/>
              <a:t>A cup of whole milk contains 12 g</a:t>
            </a:r>
            <a:r>
              <a:rPr lang="en-IN" sz="100" dirty="0">
                <a:solidFill>
                  <a:schemeClr val="bg1"/>
                </a:solidFill>
              </a:rPr>
              <a:t>rams</a:t>
            </a:r>
            <a:r>
              <a:rPr lang="en-IN" dirty="0"/>
              <a:t> of carbohydrate, 9 g</a:t>
            </a:r>
            <a:r>
              <a:rPr lang="en-IN" sz="100" dirty="0">
                <a:solidFill>
                  <a:schemeClr val="bg1"/>
                </a:solidFill>
              </a:rPr>
              <a:t>rams</a:t>
            </a:r>
            <a:r>
              <a:rPr lang="en-IN" dirty="0"/>
              <a:t> of fat, and 9 g</a:t>
            </a:r>
            <a:r>
              <a:rPr lang="en-IN" sz="100" dirty="0">
                <a:solidFill>
                  <a:schemeClr val="bg1"/>
                </a:solidFill>
              </a:rPr>
              <a:t>rams</a:t>
            </a:r>
            <a:r>
              <a:rPr lang="en-IN" dirty="0"/>
              <a:t> of protein. How many kilocalories does a cup of whole milk contain? (Round off the answer for each food type to the tens place.)</a:t>
            </a:r>
          </a:p>
        </p:txBody>
      </p:sp>
      <p:sp>
        <p:nvSpPr>
          <p:cNvPr id="4" name="Content Placeholder 3">
            <a:extLst>
              <a:ext uri="{FF2B5EF4-FFF2-40B4-BE49-F238E27FC236}">
                <a16:creationId xmlns:a16="http://schemas.microsoft.com/office/drawing/2014/main" id="{561A2F79-E3F0-415E-BF12-51E7709CA073}"/>
              </a:ext>
            </a:extLst>
          </p:cNvPr>
          <p:cNvSpPr>
            <a:spLocks noGrp="1"/>
          </p:cNvSpPr>
          <p:nvPr>
            <p:ph sz="quarter" idx="14"/>
          </p:nvPr>
        </p:nvSpPr>
        <p:spPr>
          <a:xfrm>
            <a:off x="457200" y="3330910"/>
            <a:ext cx="8229600" cy="801144"/>
          </a:xfrm>
        </p:spPr>
        <p:txBody>
          <a:bodyPr/>
          <a:lstStyle/>
          <a:p>
            <a:pPr marL="1141413" indent="-1141413">
              <a:buNone/>
            </a:pPr>
            <a:r>
              <a:rPr lang="en-IN" b="1" dirty="0"/>
              <a:t>Step 3 Add the energy for each food type to give the total energy from the food.</a:t>
            </a:r>
          </a:p>
        </p:txBody>
      </p:sp>
      <p:graphicFrame>
        <p:nvGraphicFramePr>
          <p:cNvPr id="5" name="Object 4" descr="Total energy = 50 kilocalories + 80 kilocalories + 40 kilocalories = 170 kilocalories.">
            <a:extLst>
              <a:ext uri="{FF2B5EF4-FFF2-40B4-BE49-F238E27FC236}">
                <a16:creationId xmlns:a16="http://schemas.microsoft.com/office/drawing/2014/main" id="{F84BCD6D-E63C-4CAC-8DBB-F57B523E476E}"/>
              </a:ext>
            </a:extLst>
          </p:cNvPr>
          <p:cNvGraphicFramePr>
            <a:graphicFrameLocks noChangeAspect="1"/>
          </p:cNvGraphicFramePr>
          <p:nvPr>
            <p:extLst/>
          </p:nvPr>
        </p:nvGraphicFramePr>
        <p:xfrm>
          <a:off x="1054100" y="4479356"/>
          <a:ext cx="7035800" cy="355600"/>
        </p:xfrm>
        <a:graphic>
          <a:graphicData uri="http://schemas.openxmlformats.org/presentationml/2006/ole">
            <mc:AlternateContent xmlns:mc="http://schemas.openxmlformats.org/markup-compatibility/2006">
              <mc:Choice xmlns:v="urn:schemas-microsoft-com:vml" Requires="v">
                <p:oleObj spid="_x0000_s31746" name="Equation" r:id="rId3" imgW="7035480" imgH="355320" progId="Equation.DSMT4">
                  <p:embed/>
                </p:oleObj>
              </mc:Choice>
              <mc:Fallback>
                <p:oleObj name="Equation" r:id="rId3" imgW="7035480" imgH="355320" progId="Equation.DSMT4">
                  <p:embed/>
                  <p:pic>
                    <p:nvPicPr>
                      <p:cNvPr id="5" name="Object 4" descr="Total energy = 50 kilocalories + 80 kilocalories + 40 kilocalories = 170 kilocalories.">
                        <a:extLst>
                          <a:ext uri="{FF2B5EF4-FFF2-40B4-BE49-F238E27FC236}">
                            <a16:creationId xmlns:a16="http://schemas.microsoft.com/office/drawing/2014/main" id="{F84BCD6D-E63C-4CAC-8DBB-F57B523E476E}"/>
                          </a:ext>
                        </a:extLst>
                      </p:cNvPr>
                      <p:cNvPicPr/>
                      <p:nvPr/>
                    </p:nvPicPr>
                    <p:blipFill>
                      <a:blip r:embed="rId4"/>
                      <a:stretch>
                        <a:fillRect/>
                      </a:stretch>
                    </p:blipFill>
                    <p:spPr>
                      <a:xfrm>
                        <a:off x="1054100" y="4479356"/>
                        <a:ext cx="7035800" cy="355600"/>
                      </a:xfrm>
                      <a:prstGeom prst="rect">
                        <a:avLst/>
                      </a:prstGeom>
                    </p:spPr>
                  </p:pic>
                </p:oleObj>
              </mc:Fallback>
            </mc:AlternateContent>
          </a:graphicData>
        </a:graphic>
      </p:graphicFrame>
    </p:spTree>
    <p:extLst>
      <p:ext uri="{BB962C8B-B14F-4D97-AF65-F5344CB8AC3E}">
        <p14:creationId xmlns:p14="http://schemas.microsoft.com/office/powerpoint/2010/main" val="364997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019A-7C76-4E9B-86BD-1D873F8F63BA}"/>
              </a:ext>
            </a:extLst>
          </p:cNvPr>
          <p:cNvSpPr>
            <a:spLocks noGrp="1"/>
          </p:cNvSpPr>
          <p:nvPr>
            <p:ph type="title"/>
          </p:nvPr>
        </p:nvSpPr>
        <p:spPr/>
        <p:txBody>
          <a:bodyPr/>
          <a:lstStyle/>
          <a:p>
            <a:r>
              <a:rPr lang="en-IN" sz="3400" dirty="0"/>
              <a:t>Chemistry Link to Health Losing and Gaining Weight</a:t>
            </a:r>
          </a:p>
        </p:txBody>
      </p:sp>
      <p:sp>
        <p:nvSpPr>
          <p:cNvPr id="4" name="Content Placeholder 3">
            <a:extLst>
              <a:ext uri="{FF2B5EF4-FFF2-40B4-BE49-F238E27FC236}">
                <a16:creationId xmlns:a16="http://schemas.microsoft.com/office/drawing/2014/main" id="{9886537C-4F53-462B-917F-2AC3DECF71AC}"/>
              </a:ext>
            </a:extLst>
          </p:cNvPr>
          <p:cNvSpPr>
            <a:spLocks noGrp="1"/>
          </p:cNvSpPr>
          <p:nvPr>
            <p:ph sz="quarter" idx="14"/>
          </p:nvPr>
        </p:nvSpPr>
        <p:spPr>
          <a:xfrm>
            <a:off x="457200" y="1553086"/>
            <a:ext cx="3127829" cy="1944857"/>
          </a:xfrm>
        </p:spPr>
        <p:txBody>
          <a:bodyPr/>
          <a:lstStyle/>
          <a:p>
            <a:pPr marL="432" indent="0">
              <a:buNone/>
            </a:pPr>
            <a:r>
              <a:rPr lang="en-IN" sz="2000" dirty="0"/>
              <a:t>The number of kilocalories or kilojoules needed in the daily diet of an adult depends on gender, age, and level of physical activity.</a:t>
            </a:r>
          </a:p>
        </p:txBody>
      </p:sp>
      <p:sp>
        <p:nvSpPr>
          <p:cNvPr id="3" name="Content Placeholder 2">
            <a:extLst>
              <a:ext uri="{FF2B5EF4-FFF2-40B4-BE49-F238E27FC236}">
                <a16:creationId xmlns:a16="http://schemas.microsoft.com/office/drawing/2014/main" id="{FEB5C0D4-0A1E-4C4A-B35D-C261D5D625D3}"/>
              </a:ext>
            </a:extLst>
          </p:cNvPr>
          <p:cNvSpPr>
            <a:spLocks noGrp="1"/>
          </p:cNvSpPr>
          <p:nvPr>
            <p:ph sz="quarter" idx="16"/>
          </p:nvPr>
        </p:nvSpPr>
        <p:spPr>
          <a:xfrm>
            <a:off x="3800339" y="1582326"/>
            <a:ext cx="4663897" cy="304531"/>
          </a:xfrm>
        </p:spPr>
        <p:txBody>
          <a:bodyPr/>
          <a:lstStyle/>
          <a:p>
            <a:pPr marL="432" indent="0">
              <a:buNone/>
            </a:pPr>
            <a:r>
              <a:rPr lang="en-IN" sz="1600" b="1" dirty="0"/>
              <a:t>Table 3.9</a:t>
            </a:r>
            <a:r>
              <a:rPr lang="en-IN" sz="1600" dirty="0"/>
              <a:t> Typical Energy Requirements for Adults</a:t>
            </a:r>
          </a:p>
        </p:txBody>
      </p:sp>
      <p:graphicFrame>
        <p:nvGraphicFramePr>
          <p:cNvPr id="14" name="Table 15">
            <a:extLst>
              <a:ext uri="{FF2B5EF4-FFF2-40B4-BE49-F238E27FC236}">
                <a16:creationId xmlns:a16="http://schemas.microsoft.com/office/drawing/2014/main" id="{B3C21154-91F4-4D60-B417-507001F0D055}"/>
              </a:ext>
            </a:extLst>
          </p:cNvPr>
          <p:cNvGraphicFramePr>
            <a:graphicFrameLocks noGrp="1"/>
          </p:cNvGraphicFramePr>
          <p:nvPr>
            <p:ph sz="quarter" idx="15"/>
            <p:extLst/>
          </p:nvPr>
        </p:nvGraphicFramePr>
        <p:xfrm>
          <a:off x="3853545" y="1988403"/>
          <a:ext cx="4833255" cy="2001520"/>
        </p:xfrm>
        <a:graphic>
          <a:graphicData uri="http://schemas.openxmlformats.org/drawingml/2006/table">
            <a:tbl>
              <a:tblPr firstRow="1" bandRow="1">
                <a:tableStyleId>{40F9630F-82C1-40B7-BC3A-925EFCFF5E92}</a:tableStyleId>
              </a:tblPr>
              <a:tblGrid>
                <a:gridCol w="933756">
                  <a:extLst>
                    <a:ext uri="{9D8B030D-6E8A-4147-A177-3AD203B41FA5}">
                      <a16:colId xmlns:a16="http://schemas.microsoft.com/office/drawing/2014/main" val="1762474270"/>
                    </a:ext>
                  </a:extLst>
                </a:gridCol>
                <a:gridCol w="676471">
                  <a:extLst>
                    <a:ext uri="{9D8B030D-6E8A-4147-A177-3AD203B41FA5}">
                      <a16:colId xmlns:a16="http://schemas.microsoft.com/office/drawing/2014/main" val="1844625634"/>
                    </a:ext>
                  </a:extLst>
                </a:gridCol>
                <a:gridCol w="1740944">
                  <a:extLst>
                    <a:ext uri="{9D8B030D-6E8A-4147-A177-3AD203B41FA5}">
                      <a16:colId xmlns:a16="http://schemas.microsoft.com/office/drawing/2014/main" val="1491467124"/>
                    </a:ext>
                  </a:extLst>
                </a:gridCol>
                <a:gridCol w="1482084">
                  <a:extLst>
                    <a:ext uri="{9D8B030D-6E8A-4147-A177-3AD203B41FA5}">
                      <a16:colId xmlns:a16="http://schemas.microsoft.com/office/drawing/2014/main" val="199017949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Gender</a:t>
                      </a:r>
                    </a:p>
                  </a:txBody>
                  <a:tcPr marL="75570" marR="755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Age</a:t>
                      </a:r>
                    </a:p>
                  </a:txBody>
                  <a:tcPr marL="75570" marR="755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Moderately Active k</a:t>
                      </a:r>
                      <a:r>
                        <a:rPr lang="en-IN" sz="100" b="1" i="0" u="none" strike="noStrike" cap="none" baseline="0" dirty="0">
                          <a:solidFill>
                            <a:schemeClr val="tx1"/>
                          </a:solidFill>
                          <a:latin typeface="+mn-lt"/>
                          <a:ea typeface="+mn-ea"/>
                          <a:cs typeface="+mn-cs"/>
                          <a:sym typeface="Arial"/>
                        </a:rPr>
                        <a:t>ilo</a:t>
                      </a:r>
                      <a:r>
                        <a:rPr lang="en-IN" sz="1400" b="1" i="0" u="none" strike="noStrike" cap="none" baseline="0" dirty="0">
                          <a:solidFill>
                            <a:schemeClr val="tx1"/>
                          </a:solidFill>
                          <a:latin typeface="+mn-lt"/>
                          <a:ea typeface="+mn-ea"/>
                          <a:cs typeface="+mn-cs"/>
                          <a:sym typeface="Arial"/>
                        </a:rPr>
                        <a:t>cal</a:t>
                      </a:r>
                      <a:r>
                        <a:rPr lang="en-IN" sz="100" b="1" i="0" u="none" strike="noStrike" cap="none" baseline="0" dirty="0">
                          <a:solidFill>
                            <a:schemeClr val="tx1"/>
                          </a:solidFill>
                          <a:latin typeface="+mn-lt"/>
                          <a:ea typeface="+mn-ea"/>
                          <a:cs typeface="+mn-cs"/>
                          <a:sym typeface="Arial"/>
                        </a:rPr>
                        <a:t>ories</a:t>
                      </a:r>
                      <a:r>
                        <a:rPr lang="en-IN" sz="1400" b="1" i="0" u="none" strike="noStrike" cap="none" baseline="0" dirty="0">
                          <a:solidFill>
                            <a:schemeClr val="tx1"/>
                          </a:solidFill>
                          <a:latin typeface="+mn-lt"/>
                          <a:ea typeface="+mn-ea"/>
                          <a:cs typeface="+mn-cs"/>
                          <a:sym typeface="Arial"/>
                        </a:rPr>
                        <a:t> (k</a:t>
                      </a:r>
                      <a:r>
                        <a:rPr lang="en-IN" sz="100" b="1" i="0" u="none" strike="noStrike" cap="none" baseline="0" dirty="0">
                          <a:solidFill>
                            <a:schemeClr val="tx1"/>
                          </a:solidFill>
                          <a:latin typeface="+mn-lt"/>
                          <a:ea typeface="+mn-ea"/>
                          <a:cs typeface="+mn-cs"/>
                          <a:sym typeface="Arial"/>
                        </a:rPr>
                        <a:t>ilo</a:t>
                      </a:r>
                      <a:r>
                        <a:rPr lang="en-IN" sz="1400" b="1" i="0" u="none" strike="noStrike" cap="none" baseline="0" dirty="0">
                          <a:solidFill>
                            <a:schemeClr val="tx1"/>
                          </a:solidFill>
                          <a:latin typeface="+mn-lt"/>
                          <a:ea typeface="+mn-ea"/>
                          <a:cs typeface="+mn-cs"/>
                          <a:sym typeface="Arial"/>
                        </a:rPr>
                        <a:t>J</a:t>
                      </a:r>
                      <a:r>
                        <a:rPr lang="en-IN" sz="100" b="1" i="0" u="none" strike="noStrike" cap="none" baseline="0" dirty="0">
                          <a:solidFill>
                            <a:schemeClr val="tx1"/>
                          </a:solidFill>
                          <a:latin typeface="+mn-lt"/>
                          <a:ea typeface="+mn-ea"/>
                          <a:cs typeface="+mn-cs"/>
                          <a:sym typeface="Arial"/>
                        </a:rPr>
                        <a:t>oules</a:t>
                      </a:r>
                      <a:r>
                        <a:rPr lang="en-IN" sz="1400" b="1" i="0" u="none" strike="noStrike" cap="none" baseline="0" dirty="0">
                          <a:solidFill>
                            <a:schemeClr val="tx1"/>
                          </a:solidFill>
                          <a:latin typeface="+mn-lt"/>
                          <a:ea typeface="+mn-ea"/>
                          <a:cs typeface="+mn-cs"/>
                          <a:sym typeface="Arial"/>
                        </a:rPr>
                        <a:t>)</a:t>
                      </a:r>
                    </a:p>
                  </a:txBody>
                  <a:tcPr marL="75570" marR="755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Highly Active</a:t>
                      </a:r>
                    </a:p>
                    <a:p>
                      <a:r>
                        <a:rPr lang="en-IN" sz="1400" b="1" i="0" u="none" strike="noStrike" cap="none" baseline="0" dirty="0">
                          <a:solidFill>
                            <a:schemeClr val="tx1"/>
                          </a:solidFill>
                          <a:latin typeface="+mn-lt"/>
                          <a:ea typeface="+mn-ea"/>
                          <a:cs typeface="+mn-cs"/>
                          <a:sym typeface="Arial"/>
                        </a:rPr>
                        <a:t>k</a:t>
                      </a:r>
                      <a:r>
                        <a:rPr lang="en-IN" sz="100" b="1" i="0" u="none" strike="noStrike" cap="none" baseline="0" dirty="0">
                          <a:solidFill>
                            <a:schemeClr val="tx1"/>
                          </a:solidFill>
                          <a:latin typeface="+mn-lt"/>
                          <a:ea typeface="+mn-ea"/>
                          <a:cs typeface="+mn-cs"/>
                          <a:sym typeface="Arial"/>
                        </a:rPr>
                        <a:t>ilo</a:t>
                      </a:r>
                      <a:r>
                        <a:rPr lang="en-IN" sz="1400" b="1" i="0" u="none" strike="noStrike" cap="none" baseline="0" dirty="0">
                          <a:solidFill>
                            <a:schemeClr val="tx1"/>
                          </a:solidFill>
                          <a:latin typeface="+mn-lt"/>
                          <a:ea typeface="+mn-ea"/>
                          <a:cs typeface="+mn-cs"/>
                          <a:sym typeface="Arial"/>
                        </a:rPr>
                        <a:t>cal</a:t>
                      </a:r>
                      <a:r>
                        <a:rPr lang="en-IN" sz="100" b="1" i="0" u="none" strike="noStrike" cap="none" baseline="0" dirty="0">
                          <a:solidFill>
                            <a:schemeClr val="tx1"/>
                          </a:solidFill>
                          <a:latin typeface="+mn-lt"/>
                          <a:ea typeface="+mn-ea"/>
                          <a:cs typeface="+mn-cs"/>
                          <a:sym typeface="Arial"/>
                        </a:rPr>
                        <a:t>ories</a:t>
                      </a:r>
                      <a:r>
                        <a:rPr lang="en-IN" sz="1400" b="1" i="0" u="none" strike="noStrike" cap="none" baseline="0" dirty="0">
                          <a:solidFill>
                            <a:schemeClr val="tx1"/>
                          </a:solidFill>
                          <a:latin typeface="+mn-lt"/>
                          <a:ea typeface="+mn-ea"/>
                          <a:cs typeface="+mn-cs"/>
                          <a:sym typeface="Arial"/>
                        </a:rPr>
                        <a:t> (k</a:t>
                      </a:r>
                      <a:r>
                        <a:rPr lang="en-IN" sz="100" b="1" i="0" u="none" strike="noStrike" cap="none" baseline="0" dirty="0">
                          <a:solidFill>
                            <a:schemeClr val="tx1"/>
                          </a:solidFill>
                          <a:latin typeface="+mn-lt"/>
                          <a:ea typeface="+mn-ea"/>
                          <a:cs typeface="+mn-cs"/>
                          <a:sym typeface="Arial"/>
                        </a:rPr>
                        <a:t>ilo</a:t>
                      </a:r>
                      <a:r>
                        <a:rPr lang="en-IN" sz="1400" b="1" i="0" u="none" strike="noStrike" cap="none" baseline="0" dirty="0">
                          <a:solidFill>
                            <a:schemeClr val="tx1"/>
                          </a:solidFill>
                          <a:latin typeface="+mn-lt"/>
                          <a:ea typeface="+mn-ea"/>
                          <a:cs typeface="+mn-cs"/>
                          <a:sym typeface="Arial"/>
                        </a:rPr>
                        <a:t>J</a:t>
                      </a:r>
                      <a:r>
                        <a:rPr lang="en-IN" sz="100" b="1" i="0" u="none" strike="noStrike" cap="none" baseline="0" dirty="0">
                          <a:solidFill>
                            <a:schemeClr val="tx1"/>
                          </a:solidFill>
                          <a:latin typeface="+mn-lt"/>
                          <a:ea typeface="+mn-ea"/>
                          <a:cs typeface="+mn-cs"/>
                          <a:sym typeface="Arial"/>
                        </a:rPr>
                        <a:t>oules</a:t>
                      </a:r>
                      <a:r>
                        <a:rPr lang="en-IN" sz="1400" b="1" i="0" u="none" strike="noStrike" cap="none" baseline="0" dirty="0">
                          <a:solidFill>
                            <a:schemeClr val="tx1"/>
                          </a:solidFill>
                          <a:latin typeface="+mn-lt"/>
                          <a:ea typeface="+mn-ea"/>
                          <a:cs typeface="+mn-cs"/>
                          <a:sym typeface="Arial"/>
                        </a:rPr>
                        <a:t>)</a:t>
                      </a:r>
                    </a:p>
                  </a:txBody>
                  <a:tcPr marL="75570" marR="755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71639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Female</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19–30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2100 (8800)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2400 (10 000)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9624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Female</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31–50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2000 (8400)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dirty="0">
                          <a:latin typeface="+mn-lt"/>
                        </a:rPr>
                        <a:t>2200 (9200)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9413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Male</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19–30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dirty="0">
                          <a:latin typeface="+mn-lt"/>
                        </a:rPr>
                        <a:t>2700 (11 300)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dirty="0">
                          <a:latin typeface="+mn-lt"/>
                        </a:rPr>
                        <a:t>3000 (12 600)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2355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Male</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31–50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dirty="0">
                          <a:latin typeface="+mn-lt"/>
                        </a:rPr>
                        <a:t>2500 (10 500)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dirty="0">
                          <a:latin typeface="+mn-lt"/>
                        </a:rPr>
                        <a:t>2900 (12 100)</a:t>
                      </a:r>
                    </a:p>
                  </a:txBody>
                  <a:tcPr marL="75570" marR="75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73267"/>
                  </a:ext>
                </a:extLst>
              </a:tr>
            </a:tbl>
          </a:graphicData>
        </a:graphic>
      </p:graphicFrame>
      <p:sp>
        <p:nvSpPr>
          <p:cNvPr id="6" name="Content Placeholder 5">
            <a:extLst>
              <a:ext uri="{FF2B5EF4-FFF2-40B4-BE49-F238E27FC236}">
                <a16:creationId xmlns:a16="http://schemas.microsoft.com/office/drawing/2014/main" id="{204C7B70-7256-45ED-BDCF-30DD9C6FA53B}"/>
              </a:ext>
            </a:extLst>
          </p:cNvPr>
          <p:cNvSpPr>
            <a:spLocks noGrp="1"/>
          </p:cNvSpPr>
          <p:nvPr>
            <p:ph sz="quarter" idx="17"/>
          </p:nvPr>
        </p:nvSpPr>
        <p:spPr>
          <a:xfrm>
            <a:off x="454673" y="4575630"/>
            <a:ext cx="2883614" cy="997856"/>
          </a:xfrm>
        </p:spPr>
        <p:txBody>
          <a:bodyPr/>
          <a:lstStyle/>
          <a:p>
            <a:pPr marL="432" indent="0">
              <a:buNone/>
            </a:pPr>
            <a:r>
              <a:rPr lang="en-IN" sz="2000" dirty="0"/>
              <a:t>A person loses weight when food intake is less than energy output.</a:t>
            </a:r>
          </a:p>
        </p:txBody>
      </p:sp>
      <p:sp>
        <p:nvSpPr>
          <p:cNvPr id="7" name="Content Placeholder 6">
            <a:extLst>
              <a:ext uri="{FF2B5EF4-FFF2-40B4-BE49-F238E27FC236}">
                <a16:creationId xmlns:a16="http://schemas.microsoft.com/office/drawing/2014/main" id="{DA86E1F0-0702-4AAB-8641-258B6317BA0F}"/>
              </a:ext>
            </a:extLst>
          </p:cNvPr>
          <p:cNvSpPr>
            <a:spLocks noGrp="1"/>
          </p:cNvSpPr>
          <p:nvPr>
            <p:ph sz="quarter" idx="18"/>
          </p:nvPr>
        </p:nvSpPr>
        <p:spPr>
          <a:xfrm>
            <a:off x="3824516" y="4228101"/>
            <a:ext cx="5290457" cy="329383"/>
          </a:xfrm>
        </p:spPr>
        <p:txBody>
          <a:bodyPr/>
          <a:lstStyle/>
          <a:p>
            <a:pPr marL="432" indent="0">
              <a:buNone/>
            </a:pPr>
            <a:r>
              <a:rPr lang="en-IN" sz="1600" b="1" dirty="0"/>
              <a:t>Table 3.10</a:t>
            </a:r>
            <a:r>
              <a:rPr lang="en-IN" sz="1600" dirty="0"/>
              <a:t> Energy Expended by a 70.0-kg (154-lb) Adult</a:t>
            </a:r>
          </a:p>
        </p:txBody>
      </p:sp>
      <p:graphicFrame>
        <p:nvGraphicFramePr>
          <p:cNvPr id="17" name="Table 17">
            <a:extLst>
              <a:ext uri="{FF2B5EF4-FFF2-40B4-BE49-F238E27FC236}">
                <a16:creationId xmlns:a16="http://schemas.microsoft.com/office/drawing/2014/main" id="{451B965C-21F6-4673-9584-821B02CE1BA1}"/>
              </a:ext>
            </a:extLst>
          </p:cNvPr>
          <p:cNvGraphicFramePr>
            <a:graphicFrameLocks noGrp="1"/>
          </p:cNvGraphicFramePr>
          <p:nvPr>
            <p:ph sz="quarter" idx="19"/>
            <p:extLst/>
          </p:nvPr>
        </p:nvGraphicFramePr>
        <p:xfrm>
          <a:off x="3853545" y="4690837"/>
          <a:ext cx="4833255" cy="1733079"/>
        </p:xfrm>
        <a:graphic>
          <a:graphicData uri="http://schemas.openxmlformats.org/drawingml/2006/table">
            <a:tbl>
              <a:tblPr firstRow="1" bandRow="1">
                <a:tableStyleId>{40F9630F-82C1-40B7-BC3A-925EFCFF5E92}</a:tableStyleId>
              </a:tblPr>
              <a:tblGrid>
                <a:gridCol w="1168398">
                  <a:extLst>
                    <a:ext uri="{9D8B030D-6E8A-4147-A177-3AD203B41FA5}">
                      <a16:colId xmlns:a16="http://schemas.microsoft.com/office/drawing/2014/main" val="3078834721"/>
                    </a:ext>
                  </a:extLst>
                </a:gridCol>
                <a:gridCol w="1538514">
                  <a:extLst>
                    <a:ext uri="{9D8B030D-6E8A-4147-A177-3AD203B41FA5}">
                      <a16:colId xmlns:a16="http://schemas.microsoft.com/office/drawing/2014/main" val="177279483"/>
                    </a:ext>
                  </a:extLst>
                </a:gridCol>
                <a:gridCol w="2126343">
                  <a:extLst>
                    <a:ext uri="{9D8B030D-6E8A-4147-A177-3AD203B41FA5}">
                      <a16:colId xmlns:a16="http://schemas.microsoft.com/office/drawing/2014/main" val="1166325142"/>
                    </a:ext>
                  </a:extLst>
                </a:gridCol>
              </a:tblGrid>
              <a:tr h="245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Activity</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Energy   </a:t>
                      </a:r>
                      <a:r>
                        <a:rPr lang="en-IN" sz="100" b="1" i="0" u="none" strike="noStrike" cap="none" baseline="0" dirty="0">
                          <a:solidFill>
                            <a:schemeClr val="tx1"/>
                          </a:solidFill>
                          <a:latin typeface="+mn-lt"/>
                          <a:ea typeface="+mn-ea"/>
                          <a:cs typeface="+mn-cs"/>
                          <a:sym typeface="Arial"/>
                        </a:rPr>
                        <a:t>kilocalories per</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Energy   </a:t>
                      </a:r>
                      <a:r>
                        <a:rPr lang="en-IN" sz="100" b="1" i="0" u="none" strike="noStrike" cap="none" baseline="0" dirty="0">
                          <a:solidFill>
                            <a:schemeClr val="tx1"/>
                          </a:solidFill>
                          <a:latin typeface="+mn-lt"/>
                          <a:ea typeface="+mn-ea"/>
                          <a:cs typeface="+mn-cs"/>
                          <a:sym typeface="Arial"/>
                        </a:rPr>
                        <a:t>kilojoules per hour</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7391472"/>
                  </a:ext>
                </a:extLst>
              </a:tr>
              <a:tr h="245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Sleeping</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60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250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9938009"/>
                  </a:ext>
                </a:extLst>
              </a:tr>
              <a:tr h="245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Sitting</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100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420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5270839"/>
                  </a:ext>
                </a:extLst>
              </a:tr>
              <a:tr h="245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Walking</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200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840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7818513"/>
                  </a:ext>
                </a:extLst>
              </a:tr>
              <a:tr h="245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Swimming</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500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2100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495927"/>
                  </a:ext>
                </a:extLst>
              </a:tr>
              <a:tr h="322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Running</a:t>
                      </a: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750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aseline="0" dirty="0">
                          <a:solidFill>
                            <a:schemeClr val="tx1"/>
                          </a:solidFill>
                          <a:latin typeface="+mn-lt"/>
                        </a:rPr>
                        <a:t>3100</a:t>
                      </a:r>
                      <a:endParaRPr lang="en-IN" sz="1400" baseline="0" dirty="0">
                        <a:solidFill>
                          <a:schemeClr val="tx1"/>
                        </a:solidFill>
                        <a:latin typeface="+mn-lt"/>
                      </a:endParaRPr>
                    </a:p>
                  </a:txBody>
                  <a:tcPr marL="75570" marR="75570"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1268242"/>
                  </a:ext>
                </a:extLst>
              </a:tr>
            </a:tbl>
          </a:graphicData>
        </a:graphic>
      </p:graphicFrame>
      <p:graphicFrame>
        <p:nvGraphicFramePr>
          <p:cNvPr id="5" name="Object 4">
            <a:extLst>
              <a:ext uri="{FF2B5EF4-FFF2-40B4-BE49-F238E27FC236}">
                <a16:creationId xmlns:a16="http://schemas.microsoft.com/office/drawing/2014/main" id="{ED0B96B3-35EC-4ED4-A438-58F8B8890AC4}"/>
              </a:ext>
              <a:ext uri="{C183D7F6-B498-43B3-948B-1728B52AA6E4}">
                <adec:decorative xmlns:adec="http://schemas.microsoft.com/office/drawing/2017/decorative" val="1"/>
              </a:ext>
            </a:extLst>
          </p:cNvPr>
          <p:cNvGraphicFramePr>
            <a:graphicFrameLocks noChangeAspect="1"/>
          </p:cNvGraphicFramePr>
          <p:nvPr>
            <p:extLst/>
          </p:nvPr>
        </p:nvGraphicFramePr>
        <p:xfrm>
          <a:off x="5768975" y="4730029"/>
          <a:ext cx="730250" cy="207818"/>
        </p:xfrm>
        <a:graphic>
          <a:graphicData uri="http://schemas.openxmlformats.org/presentationml/2006/ole">
            <mc:AlternateContent xmlns:mc="http://schemas.openxmlformats.org/markup-compatibility/2006">
              <mc:Choice xmlns:v="urn:schemas-microsoft-com:vml" Requires="v">
                <p:oleObj spid="_x0000_s32770" name="Equation" r:id="rId3" imgW="1206360" imgH="342720" progId="Equation.DSMT4">
                  <p:embed/>
                </p:oleObj>
              </mc:Choice>
              <mc:Fallback>
                <p:oleObj name="Equation" r:id="rId3" imgW="1206360" imgH="342720" progId="Equation.DSMT4">
                  <p:embed/>
                  <p:pic>
                    <p:nvPicPr>
                      <p:cNvPr id="5" name="Object 4">
                        <a:extLst>
                          <a:ext uri="{FF2B5EF4-FFF2-40B4-BE49-F238E27FC236}">
                            <a16:creationId xmlns:a16="http://schemas.microsoft.com/office/drawing/2014/main" id="{ED0B96B3-35EC-4ED4-A438-58F8B8890AC4}"/>
                          </a:ext>
                          <a:ext uri="{C183D7F6-B498-43B3-948B-1728B52AA6E4}">
                            <adec:decorative xmlns:adec="http://schemas.microsoft.com/office/drawing/2017/decorative" val="1"/>
                          </a:ext>
                        </a:extLst>
                      </p:cNvPr>
                      <p:cNvPicPr/>
                      <p:nvPr/>
                    </p:nvPicPr>
                    <p:blipFill>
                      <a:blip r:embed="rId4"/>
                      <a:stretch>
                        <a:fillRect/>
                      </a:stretch>
                    </p:blipFill>
                    <p:spPr>
                      <a:xfrm>
                        <a:off x="5768975" y="4730029"/>
                        <a:ext cx="730250" cy="207818"/>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4ABD04A8-78A7-4E89-B17F-1A47FF766FB7}"/>
              </a:ext>
              <a:ext uri="{C183D7F6-B498-43B3-948B-1728B52AA6E4}">
                <adec:decorative xmlns:adec="http://schemas.microsoft.com/office/drawing/2017/decorative" val="1"/>
              </a:ext>
            </a:extLst>
          </p:cNvPr>
          <p:cNvGraphicFramePr>
            <a:graphicFrameLocks noChangeAspect="1"/>
          </p:cNvGraphicFramePr>
          <p:nvPr>
            <p:extLst/>
          </p:nvPr>
        </p:nvGraphicFramePr>
        <p:xfrm>
          <a:off x="7329705" y="4739987"/>
          <a:ext cx="512329" cy="184727"/>
        </p:xfrm>
        <a:graphic>
          <a:graphicData uri="http://schemas.openxmlformats.org/presentationml/2006/ole">
            <mc:AlternateContent xmlns:mc="http://schemas.openxmlformats.org/markup-compatibility/2006">
              <mc:Choice xmlns:v="urn:schemas-microsoft-com:vml" Requires="v">
                <p:oleObj spid="_x0000_s32771" name="Equation" r:id="rId5" imgW="952200" imgH="342720" progId="Equation.DSMT4">
                  <p:embed/>
                </p:oleObj>
              </mc:Choice>
              <mc:Fallback>
                <p:oleObj name="Equation" r:id="rId5" imgW="952200" imgH="342720" progId="Equation.DSMT4">
                  <p:embed/>
                  <p:pic>
                    <p:nvPicPr>
                      <p:cNvPr id="10" name="Object 9">
                        <a:extLst>
                          <a:ext uri="{FF2B5EF4-FFF2-40B4-BE49-F238E27FC236}">
                            <a16:creationId xmlns:a16="http://schemas.microsoft.com/office/drawing/2014/main" id="{4ABD04A8-78A7-4E89-B17F-1A47FF766FB7}"/>
                          </a:ext>
                          <a:ext uri="{C183D7F6-B498-43B3-948B-1728B52AA6E4}">
                            <adec:decorative xmlns:adec="http://schemas.microsoft.com/office/drawing/2017/decorative" val="1"/>
                          </a:ext>
                        </a:extLst>
                      </p:cNvPr>
                      <p:cNvPicPr/>
                      <p:nvPr/>
                    </p:nvPicPr>
                    <p:blipFill>
                      <a:blip r:embed="rId6"/>
                      <a:stretch>
                        <a:fillRect/>
                      </a:stretch>
                    </p:blipFill>
                    <p:spPr>
                      <a:xfrm>
                        <a:off x="7329705" y="4739987"/>
                        <a:ext cx="512329" cy="18472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722805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5BE4-29F6-495C-9D79-E805FD743EBC}"/>
              </a:ext>
            </a:extLst>
          </p:cNvPr>
          <p:cNvSpPr>
            <a:spLocks noGrp="1"/>
          </p:cNvSpPr>
          <p:nvPr>
            <p:ph type="title"/>
          </p:nvPr>
        </p:nvSpPr>
        <p:spPr/>
        <p:txBody>
          <a:bodyPr/>
          <a:lstStyle/>
          <a:p>
            <a:r>
              <a:rPr lang="en-IN" dirty="0"/>
              <a:t>3.6 Specific Heat</a:t>
            </a:r>
          </a:p>
        </p:txBody>
      </p:sp>
      <p:sp>
        <p:nvSpPr>
          <p:cNvPr id="4" name="Content Placeholder 3">
            <a:extLst>
              <a:ext uri="{FF2B5EF4-FFF2-40B4-BE49-F238E27FC236}">
                <a16:creationId xmlns:a16="http://schemas.microsoft.com/office/drawing/2014/main" id="{0B1858D2-B306-4A11-8BC7-3E3E79835BC3}"/>
              </a:ext>
            </a:extLst>
          </p:cNvPr>
          <p:cNvSpPr>
            <a:spLocks noGrp="1"/>
          </p:cNvSpPr>
          <p:nvPr>
            <p:ph sz="quarter" idx="14"/>
          </p:nvPr>
        </p:nvSpPr>
        <p:spPr>
          <a:xfrm>
            <a:off x="457200" y="1558259"/>
            <a:ext cx="3766457" cy="1533284"/>
          </a:xfrm>
        </p:spPr>
        <p:txBody>
          <a:bodyPr/>
          <a:lstStyle/>
          <a:p>
            <a:pPr marL="432" indent="0">
              <a:buNone/>
            </a:pPr>
            <a:r>
              <a:rPr lang="en-IN" sz="2400" dirty="0"/>
              <a:t>The high specific heat of water keeps temperature more moderate in summer and winter.</a:t>
            </a:r>
          </a:p>
        </p:txBody>
      </p:sp>
      <p:pic>
        <p:nvPicPr>
          <p:cNvPr id="13" name="Content Placeholder 12" descr="A beach next to a city. Ocean waves crash onto the beach.">
            <a:extLst>
              <a:ext uri="{FF2B5EF4-FFF2-40B4-BE49-F238E27FC236}">
                <a16:creationId xmlns:a16="http://schemas.microsoft.com/office/drawing/2014/main" id="{011697C2-5A9E-47EB-BE8E-9DD59DEDE979}"/>
              </a:ext>
            </a:extLst>
          </p:cNvPr>
          <p:cNvPicPr>
            <a:picLocks noGrp="1" noChangeAspect="1"/>
          </p:cNvPicPr>
          <p:nvPr>
            <p:ph sz="quarter" idx="15"/>
          </p:nvPr>
        </p:nvPicPr>
        <p:blipFill>
          <a:blip r:embed="rId2"/>
          <a:stretch>
            <a:fillRect/>
          </a:stretch>
        </p:blipFill>
        <p:spPr>
          <a:xfrm>
            <a:off x="4440042" y="2110785"/>
            <a:ext cx="4269209" cy="2883489"/>
          </a:xfrm>
          <a:prstGeom prst="rect">
            <a:avLst/>
          </a:prstGeom>
        </p:spPr>
      </p:pic>
      <p:sp>
        <p:nvSpPr>
          <p:cNvPr id="3" name="Content Placeholder 2">
            <a:extLst>
              <a:ext uri="{FF2B5EF4-FFF2-40B4-BE49-F238E27FC236}">
                <a16:creationId xmlns:a16="http://schemas.microsoft.com/office/drawing/2014/main" id="{1F35D832-0330-46A2-923C-29DBADC29485}"/>
              </a:ext>
            </a:extLst>
          </p:cNvPr>
          <p:cNvSpPr>
            <a:spLocks noGrp="1"/>
          </p:cNvSpPr>
          <p:nvPr>
            <p:ph sz="quarter" idx="16"/>
          </p:nvPr>
        </p:nvSpPr>
        <p:spPr>
          <a:xfrm>
            <a:off x="457200" y="5637895"/>
            <a:ext cx="8574833" cy="443591"/>
          </a:xfrm>
        </p:spPr>
        <p:txBody>
          <a:bodyPr/>
          <a:lstStyle/>
          <a:p>
            <a:pPr marL="432" indent="0">
              <a:buNone/>
            </a:pPr>
            <a:r>
              <a:rPr lang="en-IN" sz="2400" dirty="0"/>
              <a:t>Learning Goal Use specific heat to calculate heat loss or gain.</a:t>
            </a:r>
          </a:p>
        </p:txBody>
      </p:sp>
    </p:spTree>
    <p:extLst>
      <p:ext uri="{BB962C8B-B14F-4D97-AF65-F5344CB8AC3E}">
        <p14:creationId xmlns:p14="http://schemas.microsoft.com/office/powerpoint/2010/main" val="18561176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5BE4-29F6-495C-9D79-E805FD743EBC}"/>
              </a:ext>
            </a:extLst>
          </p:cNvPr>
          <p:cNvSpPr>
            <a:spLocks noGrp="1"/>
          </p:cNvSpPr>
          <p:nvPr>
            <p:ph type="title"/>
          </p:nvPr>
        </p:nvSpPr>
        <p:spPr/>
        <p:txBody>
          <a:bodyPr/>
          <a:lstStyle/>
          <a:p>
            <a:r>
              <a:rPr lang="en-IN" dirty="0"/>
              <a:t>Specific Heat</a:t>
            </a:r>
          </a:p>
        </p:txBody>
      </p:sp>
      <p:sp>
        <p:nvSpPr>
          <p:cNvPr id="4" name="Content Placeholder 3">
            <a:extLst>
              <a:ext uri="{FF2B5EF4-FFF2-40B4-BE49-F238E27FC236}">
                <a16:creationId xmlns:a16="http://schemas.microsoft.com/office/drawing/2014/main" id="{0B1858D2-B306-4A11-8BC7-3E3E79835BC3}"/>
              </a:ext>
            </a:extLst>
          </p:cNvPr>
          <p:cNvSpPr>
            <a:spLocks noGrp="1"/>
          </p:cNvSpPr>
          <p:nvPr>
            <p:ph sz="quarter" idx="14"/>
          </p:nvPr>
        </p:nvSpPr>
        <p:spPr>
          <a:xfrm>
            <a:off x="457200" y="1558259"/>
            <a:ext cx="8091714" cy="1533284"/>
          </a:xfrm>
        </p:spPr>
        <p:txBody>
          <a:bodyPr/>
          <a:lstStyle/>
          <a:p>
            <a:pPr marL="432" indent="0">
              <a:buNone/>
            </a:pPr>
            <a:r>
              <a:rPr lang="en-IN" sz="2400" b="1" dirty="0"/>
              <a:t>Specific heat (</a:t>
            </a:r>
            <a:r>
              <a:rPr lang="en-IN" sz="2400" b="1" i="1" dirty="0"/>
              <a:t>S</a:t>
            </a:r>
            <a:r>
              <a:rPr lang="en-IN" sz="100" b="1" i="1" dirty="0"/>
              <a:t> </a:t>
            </a:r>
            <a:r>
              <a:rPr lang="en-IN" sz="2400" b="1" i="1" dirty="0"/>
              <a:t>H</a:t>
            </a:r>
            <a:r>
              <a:rPr lang="en-IN" sz="2400" b="1" dirty="0"/>
              <a:t>)</a:t>
            </a:r>
          </a:p>
          <a:p>
            <a:r>
              <a:rPr lang="en-IN" sz="2400" dirty="0"/>
              <a:t>is different for different substances</a:t>
            </a:r>
          </a:p>
          <a:p>
            <a:r>
              <a:rPr lang="en-IN" sz="2400" dirty="0"/>
              <a:t>is the amount of heat needed to raise the temperature of</a:t>
            </a:r>
          </a:p>
        </p:txBody>
      </p:sp>
      <p:sp>
        <p:nvSpPr>
          <p:cNvPr id="5" name="Content Placeholder 4">
            <a:extLst>
              <a:ext uri="{FF2B5EF4-FFF2-40B4-BE49-F238E27FC236}">
                <a16:creationId xmlns:a16="http://schemas.microsoft.com/office/drawing/2014/main" id="{F7470136-9CD6-45EB-8711-99527F088CF9}"/>
              </a:ext>
            </a:extLst>
          </p:cNvPr>
          <p:cNvSpPr>
            <a:spLocks noGrp="1"/>
          </p:cNvSpPr>
          <p:nvPr>
            <p:ph sz="quarter" idx="15"/>
          </p:nvPr>
        </p:nvSpPr>
        <p:spPr>
          <a:xfrm>
            <a:off x="454672" y="3158691"/>
            <a:ext cx="5394585" cy="426338"/>
          </a:xfrm>
        </p:spPr>
        <p:txBody>
          <a:bodyPr/>
          <a:lstStyle/>
          <a:p>
            <a:pPr marL="255600" indent="0">
              <a:buNone/>
            </a:pPr>
            <a:r>
              <a:rPr lang="en-IN" sz="2400" dirty="0"/>
              <a:t>exactly 1 g</a:t>
            </a:r>
            <a:r>
              <a:rPr lang="en-IN" sz="100" dirty="0">
                <a:solidFill>
                  <a:schemeClr val="bg1"/>
                </a:solidFill>
              </a:rPr>
              <a:t>ram</a:t>
            </a:r>
            <a:r>
              <a:rPr lang="en-IN" sz="2400" dirty="0"/>
              <a:t> of a substance by exactly</a:t>
            </a:r>
          </a:p>
        </p:txBody>
      </p:sp>
      <p:graphicFrame>
        <p:nvGraphicFramePr>
          <p:cNvPr id="13" name="Object 12" descr="1 degree Celsius">
            <a:extLst>
              <a:ext uri="{FF2B5EF4-FFF2-40B4-BE49-F238E27FC236}">
                <a16:creationId xmlns:a16="http://schemas.microsoft.com/office/drawing/2014/main" id="{703E1A08-D83E-4349-9C31-DAA5DB50A184}"/>
              </a:ext>
            </a:extLst>
          </p:cNvPr>
          <p:cNvGraphicFramePr>
            <a:graphicFrameLocks noChangeAspect="1"/>
          </p:cNvGraphicFramePr>
          <p:nvPr>
            <p:extLst/>
          </p:nvPr>
        </p:nvGraphicFramePr>
        <p:xfrm>
          <a:off x="5942509" y="3228749"/>
          <a:ext cx="502920" cy="279400"/>
        </p:xfrm>
        <a:graphic>
          <a:graphicData uri="http://schemas.openxmlformats.org/presentationml/2006/ole">
            <mc:AlternateContent xmlns:mc="http://schemas.openxmlformats.org/markup-compatibility/2006">
              <mc:Choice xmlns:v="urn:schemas-microsoft-com:vml" Requires="v">
                <p:oleObj spid="_x0000_s33794" name="Equation" r:id="rId3" imgW="457200" imgH="253800" progId="Equation.DSMT4">
                  <p:embed/>
                </p:oleObj>
              </mc:Choice>
              <mc:Fallback>
                <p:oleObj name="Equation" r:id="rId3" imgW="457200" imgH="253800" progId="Equation.DSMT4">
                  <p:embed/>
                  <p:pic>
                    <p:nvPicPr>
                      <p:cNvPr id="13" name="Object 12" descr="1 degree Celsius">
                        <a:extLst>
                          <a:ext uri="{FF2B5EF4-FFF2-40B4-BE49-F238E27FC236}">
                            <a16:creationId xmlns:a16="http://schemas.microsoft.com/office/drawing/2014/main" id="{703E1A08-D83E-4349-9C31-DAA5DB50A184}"/>
                          </a:ext>
                        </a:extLst>
                      </p:cNvPr>
                      <p:cNvPicPr/>
                      <p:nvPr/>
                    </p:nvPicPr>
                    <p:blipFill>
                      <a:blip r:embed="rId4"/>
                      <a:stretch>
                        <a:fillRect/>
                      </a:stretch>
                    </p:blipFill>
                    <p:spPr>
                      <a:xfrm>
                        <a:off x="5942509" y="3228749"/>
                        <a:ext cx="502920" cy="279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F35D832-0330-46A2-923C-29DBADC29485}"/>
              </a:ext>
            </a:extLst>
          </p:cNvPr>
          <p:cNvSpPr>
            <a:spLocks noGrp="1"/>
          </p:cNvSpPr>
          <p:nvPr>
            <p:ph sz="quarter" idx="16"/>
          </p:nvPr>
        </p:nvSpPr>
        <p:spPr>
          <a:xfrm>
            <a:off x="457200" y="3663949"/>
            <a:ext cx="1960433" cy="400051"/>
          </a:xfrm>
        </p:spPr>
        <p:txBody>
          <a:bodyPr/>
          <a:lstStyle/>
          <a:p>
            <a:r>
              <a:rPr lang="en-IN" sz="2400" dirty="0"/>
              <a:t>has units of</a:t>
            </a:r>
          </a:p>
        </p:txBody>
      </p:sp>
      <p:graphicFrame>
        <p:nvGraphicFramePr>
          <p:cNvPr id="14" name="Object 13" descr="joules per gram degrees Celsius">
            <a:extLst>
              <a:ext uri="{FF2B5EF4-FFF2-40B4-BE49-F238E27FC236}">
                <a16:creationId xmlns:a16="http://schemas.microsoft.com/office/drawing/2014/main" id="{7CC21A61-9BA5-495D-A34B-2241A6222DD8}"/>
              </a:ext>
            </a:extLst>
          </p:cNvPr>
          <p:cNvGraphicFramePr>
            <a:graphicFrameLocks noChangeAspect="1"/>
          </p:cNvGraphicFramePr>
          <p:nvPr>
            <p:extLst/>
          </p:nvPr>
        </p:nvGraphicFramePr>
        <p:xfrm>
          <a:off x="2516910" y="3690938"/>
          <a:ext cx="844550" cy="382587"/>
        </p:xfrm>
        <a:graphic>
          <a:graphicData uri="http://schemas.openxmlformats.org/presentationml/2006/ole">
            <mc:AlternateContent xmlns:mc="http://schemas.openxmlformats.org/markup-compatibility/2006">
              <mc:Choice xmlns:v="urn:schemas-microsoft-com:vml" Requires="v">
                <p:oleObj spid="_x0000_s33795" name="Equation" r:id="rId5" imgW="698400" imgH="317160" progId="Equation.DSMT4">
                  <p:embed/>
                </p:oleObj>
              </mc:Choice>
              <mc:Fallback>
                <p:oleObj name="Equation" r:id="rId5" imgW="698400" imgH="317160" progId="Equation.DSMT4">
                  <p:embed/>
                  <p:pic>
                    <p:nvPicPr>
                      <p:cNvPr id="14" name="Object 13" descr="joules per gram degrees Celsius">
                        <a:extLst>
                          <a:ext uri="{FF2B5EF4-FFF2-40B4-BE49-F238E27FC236}">
                            <a16:creationId xmlns:a16="http://schemas.microsoft.com/office/drawing/2014/main" id="{7CC21A61-9BA5-495D-A34B-2241A6222DD8}"/>
                          </a:ext>
                        </a:extLst>
                      </p:cNvPr>
                      <p:cNvPicPr/>
                      <p:nvPr/>
                    </p:nvPicPr>
                    <p:blipFill>
                      <a:blip r:embed="rId6"/>
                      <a:stretch>
                        <a:fillRect/>
                      </a:stretch>
                    </p:blipFill>
                    <p:spPr>
                      <a:xfrm>
                        <a:off x="2516910" y="3690938"/>
                        <a:ext cx="844550" cy="382587"/>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ADAD953-C497-4588-8460-4DA6A5DAE1FC}"/>
              </a:ext>
            </a:extLst>
          </p:cNvPr>
          <p:cNvSpPr>
            <a:spLocks noGrp="1"/>
          </p:cNvSpPr>
          <p:nvPr>
            <p:ph sz="quarter" idx="17"/>
          </p:nvPr>
        </p:nvSpPr>
        <p:spPr>
          <a:xfrm>
            <a:off x="3531704" y="3675745"/>
            <a:ext cx="3211472" cy="402770"/>
          </a:xfrm>
        </p:spPr>
        <p:txBody>
          <a:bodyPr/>
          <a:lstStyle/>
          <a:p>
            <a:pPr marL="432" indent="0">
              <a:buNone/>
            </a:pPr>
            <a:r>
              <a:rPr lang="en-IN" sz="2400" dirty="0"/>
              <a:t>in the S</a:t>
            </a:r>
            <a:r>
              <a:rPr lang="en-IN" sz="100" dirty="0"/>
              <a:t> </a:t>
            </a:r>
            <a:r>
              <a:rPr lang="en-IN" sz="2400" dirty="0"/>
              <a:t>I system and of</a:t>
            </a:r>
          </a:p>
        </p:txBody>
      </p:sp>
      <p:graphicFrame>
        <p:nvGraphicFramePr>
          <p:cNvPr id="15" name="Object 14" descr="calories per gram degrees Celsius">
            <a:extLst>
              <a:ext uri="{FF2B5EF4-FFF2-40B4-BE49-F238E27FC236}">
                <a16:creationId xmlns:a16="http://schemas.microsoft.com/office/drawing/2014/main" id="{07B335EE-2DB9-47D4-B6A2-005CE40D5252}"/>
              </a:ext>
            </a:extLst>
          </p:cNvPr>
          <p:cNvGraphicFramePr>
            <a:graphicFrameLocks noChangeAspect="1"/>
          </p:cNvGraphicFramePr>
          <p:nvPr>
            <p:extLst/>
          </p:nvPr>
        </p:nvGraphicFramePr>
        <p:xfrm>
          <a:off x="6934200" y="3672320"/>
          <a:ext cx="1074738" cy="382588"/>
        </p:xfrm>
        <a:graphic>
          <a:graphicData uri="http://schemas.openxmlformats.org/presentationml/2006/ole">
            <mc:AlternateContent xmlns:mc="http://schemas.openxmlformats.org/markup-compatibility/2006">
              <mc:Choice xmlns:v="urn:schemas-microsoft-com:vml" Requires="v">
                <p:oleObj spid="_x0000_s33796" name="Equation" r:id="rId7" imgW="888840" imgH="317160" progId="Equation.DSMT4">
                  <p:embed/>
                </p:oleObj>
              </mc:Choice>
              <mc:Fallback>
                <p:oleObj name="Equation" r:id="rId7" imgW="888840" imgH="317160" progId="Equation.DSMT4">
                  <p:embed/>
                  <p:pic>
                    <p:nvPicPr>
                      <p:cNvPr id="15" name="Object 14" descr="calories per gram degrees Celsius">
                        <a:extLst>
                          <a:ext uri="{FF2B5EF4-FFF2-40B4-BE49-F238E27FC236}">
                            <a16:creationId xmlns:a16="http://schemas.microsoft.com/office/drawing/2014/main" id="{07B335EE-2DB9-47D4-B6A2-005CE40D5252}"/>
                          </a:ext>
                        </a:extLst>
                      </p:cNvPr>
                      <p:cNvPicPr/>
                      <p:nvPr/>
                    </p:nvPicPr>
                    <p:blipFill>
                      <a:blip r:embed="rId8"/>
                      <a:stretch>
                        <a:fillRect/>
                      </a:stretch>
                    </p:blipFill>
                    <p:spPr>
                      <a:xfrm>
                        <a:off x="6934200" y="3672320"/>
                        <a:ext cx="1074738" cy="382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7FDA1B36-3AA1-444B-92CA-CFEA6732F51A}"/>
              </a:ext>
            </a:extLst>
          </p:cNvPr>
          <p:cNvSpPr>
            <a:spLocks noGrp="1"/>
          </p:cNvSpPr>
          <p:nvPr>
            <p:ph sz="quarter" idx="18"/>
          </p:nvPr>
        </p:nvSpPr>
        <p:spPr>
          <a:xfrm>
            <a:off x="457201" y="4150674"/>
            <a:ext cx="3098800" cy="426184"/>
          </a:xfrm>
        </p:spPr>
        <p:txBody>
          <a:bodyPr/>
          <a:lstStyle/>
          <a:p>
            <a:pPr marL="255600" indent="0">
              <a:buNone/>
            </a:pPr>
            <a:r>
              <a:rPr lang="en-IN" sz="2400" dirty="0"/>
              <a:t>in the metric system</a:t>
            </a:r>
          </a:p>
        </p:txBody>
      </p:sp>
      <p:pic>
        <p:nvPicPr>
          <p:cNvPr id="16" name="Content Placeholder 15" descr="Specific heat, SH = heat over mass delta T = Cal or J over g degrees Celsius.">
            <a:extLst>
              <a:ext uri="{FF2B5EF4-FFF2-40B4-BE49-F238E27FC236}">
                <a16:creationId xmlns:a16="http://schemas.microsoft.com/office/drawing/2014/main" id="{1E63FFF3-9521-4B47-9144-9DFD402EA3F3}"/>
              </a:ext>
            </a:extLst>
          </p:cNvPr>
          <p:cNvPicPr>
            <a:picLocks noGrp="1" noChangeAspect="1"/>
          </p:cNvPicPr>
          <p:nvPr>
            <p:ph sz="quarter" idx="19"/>
          </p:nvPr>
        </p:nvPicPr>
        <p:blipFill>
          <a:blip r:embed="rId9"/>
          <a:stretch>
            <a:fillRect/>
          </a:stretch>
        </p:blipFill>
        <p:spPr>
          <a:xfrm>
            <a:off x="2020325" y="4695138"/>
            <a:ext cx="4965463" cy="790084"/>
          </a:xfrm>
          <a:prstGeom prst="rect">
            <a:avLst/>
          </a:prstGeom>
        </p:spPr>
      </p:pic>
      <p:graphicFrame>
        <p:nvGraphicFramePr>
          <p:cNvPr id="17" name="Object 16" descr="SH for H 2 O left parenthesis l right parenthesis = 1.00 Cal over grams Celsius = 4.184 j over g degrees Celsius.">
            <a:extLst>
              <a:ext uri="{FF2B5EF4-FFF2-40B4-BE49-F238E27FC236}">
                <a16:creationId xmlns:a16="http://schemas.microsoft.com/office/drawing/2014/main" id="{E4CEE03B-EA5D-468C-B5B3-379143C33F57}"/>
              </a:ext>
            </a:extLst>
          </p:cNvPr>
          <p:cNvGraphicFramePr>
            <a:graphicFrameLocks noChangeAspect="1"/>
          </p:cNvGraphicFramePr>
          <p:nvPr>
            <p:extLst/>
          </p:nvPr>
        </p:nvGraphicFramePr>
        <p:xfrm>
          <a:off x="2807225" y="5743409"/>
          <a:ext cx="3935950" cy="650744"/>
        </p:xfrm>
        <a:graphic>
          <a:graphicData uri="http://schemas.openxmlformats.org/presentationml/2006/ole">
            <mc:AlternateContent xmlns:mc="http://schemas.openxmlformats.org/markup-compatibility/2006">
              <mc:Choice xmlns:v="urn:schemas-microsoft-com:vml" Requires="v">
                <p:oleObj spid="_x0000_s33797" name="Equation" r:id="rId10" imgW="4762440" imgH="787320" progId="Equation.DSMT4">
                  <p:embed/>
                </p:oleObj>
              </mc:Choice>
              <mc:Fallback>
                <p:oleObj name="Equation" r:id="rId10" imgW="4762440" imgH="787320" progId="Equation.DSMT4">
                  <p:embed/>
                  <p:pic>
                    <p:nvPicPr>
                      <p:cNvPr id="17" name="Object 16" descr="SH for H 2 O left parenthesis l right parenthesis = 1.00 Cal over grams Celsius = 4.184 j over g degrees Celsius.">
                        <a:extLst>
                          <a:ext uri="{FF2B5EF4-FFF2-40B4-BE49-F238E27FC236}">
                            <a16:creationId xmlns:a16="http://schemas.microsoft.com/office/drawing/2014/main" id="{E4CEE03B-EA5D-468C-B5B3-379143C33F57}"/>
                          </a:ext>
                        </a:extLst>
                      </p:cNvPr>
                      <p:cNvPicPr/>
                      <p:nvPr/>
                    </p:nvPicPr>
                    <p:blipFill>
                      <a:blip r:embed="rId11"/>
                      <a:stretch>
                        <a:fillRect/>
                      </a:stretch>
                    </p:blipFill>
                    <p:spPr>
                      <a:xfrm>
                        <a:off x="2807225" y="5743409"/>
                        <a:ext cx="3935950" cy="650744"/>
                      </a:xfrm>
                      <a:prstGeom prst="rect">
                        <a:avLst/>
                      </a:prstGeom>
                    </p:spPr>
                  </p:pic>
                </p:oleObj>
              </mc:Fallback>
            </mc:AlternateContent>
          </a:graphicData>
        </a:graphic>
      </p:graphicFrame>
    </p:spTree>
    <p:extLst>
      <p:ext uri="{BB962C8B-B14F-4D97-AF65-F5344CB8AC3E}">
        <p14:creationId xmlns:p14="http://schemas.microsoft.com/office/powerpoint/2010/main" val="4163557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5BE4-29F6-495C-9D79-E805FD743EBC}"/>
              </a:ext>
            </a:extLst>
          </p:cNvPr>
          <p:cNvSpPr>
            <a:spLocks noGrp="1"/>
          </p:cNvSpPr>
          <p:nvPr>
            <p:ph type="title"/>
          </p:nvPr>
        </p:nvSpPr>
        <p:spPr/>
        <p:txBody>
          <a:bodyPr/>
          <a:lstStyle/>
          <a:p>
            <a:r>
              <a:rPr lang="en-IN" dirty="0"/>
              <a:t>Calculating Specific Heat</a:t>
            </a:r>
          </a:p>
        </p:txBody>
      </p:sp>
      <p:sp>
        <p:nvSpPr>
          <p:cNvPr id="4" name="Content Placeholder 3">
            <a:extLst>
              <a:ext uri="{FF2B5EF4-FFF2-40B4-BE49-F238E27FC236}">
                <a16:creationId xmlns:a16="http://schemas.microsoft.com/office/drawing/2014/main" id="{0B1858D2-B306-4A11-8BC7-3E3E79835BC3}"/>
              </a:ext>
            </a:extLst>
          </p:cNvPr>
          <p:cNvSpPr>
            <a:spLocks noGrp="1"/>
          </p:cNvSpPr>
          <p:nvPr>
            <p:ph sz="quarter" idx="14"/>
          </p:nvPr>
        </p:nvSpPr>
        <p:spPr>
          <a:xfrm>
            <a:off x="457200" y="1558259"/>
            <a:ext cx="7815943" cy="778541"/>
          </a:xfrm>
        </p:spPr>
        <p:txBody>
          <a:bodyPr/>
          <a:lstStyle/>
          <a:p>
            <a:pPr marL="432" indent="0">
              <a:buNone/>
            </a:pPr>
            <a:r>
              <a:rPr lang="en-IN" sz="2400" b="1" dirty="0"/>
              <a:t>Example:</a:t>
            </a:r>
            <a:r>
              <a:rPr lang="en-IN" sz="2400" dirty="0"/>
              <a:t> What is the specific heat if 24.8 g</a:t>
            </a:r>
            <a:r>
              <a:rPr lang="en-IN" sz="100" dirty="0">
                <a:solidFill>
                  <a:schemeClr val="bg1"/>
                </a:solidFill>
              </a:rPr>
              <a:t>rams</a:t>
            </a:r>
            <a:r>
              <a:rPr lang="en-IN" sz="2400" dirty="0"/>
              <a:t> of a metal absorbs 275 J</a:t>
            </a:r>
            <a:r>
              <a:rPr lang="en-IN" sz="100" dirty="0">
                <a:solidFill>
                  <a:schemeClr val="bg1"/>
                </a:solidFill>
              </a:rPr>
              <a:t>oules</a:t>
            </a:r>
            <a:r>
              <a:rPr lang="en-IN" sz="2400" dirty="0"/>
              <a:t> of energy and the temperature rises from</a:t>
            </a:r>
          </a:p>
        </p:txBody>
      </p:sp>
      <p:graphicFrame>
        <p:nvGraphicFramePr>
          <p:cNvPr id="13" name="Object 12" descr="20.2 degrees Celsius to 24.5 degrees Celsius?">
            <a:extLst>
              <a:ext uri="{FF2B5EF4-FFF2-40B4-BE49-F238E27FC236}">
                <a16:creationId xmlns:a16="http://schemas.microsoft.com/office/drawing/2014/main" id="{02EAD281-84FA-485B-8D7A-EE1D9C45DDCB}"/>
              </a:ext>
            </a:extLst>
          </p:cNvPr>
          <p:cNvGraphicFramePr>
            <a:graphicFrameLocks noChangeAspect="1"/>
          </p:cNvGraphicFramePr>
          <p:nvPr>
            <p:extLst/>
          </p:nvPr>
        </p:nvGraphicFramePr>
        <p:xfrm>
          <a:off x="453779" y="2426346"/>
          <a:ext cx="2496043" cy="293652"/>
        </p:xfrm>
        <a:graphic>
          <a:graphicData uri="http://schemas.openxmlformats.org/presentationml/2006/ole">
            <mc:AlternateContent xmlns:mc="http://schemas.openxmlformats.org/markup-compatibility/2006">
              <mc:Choice xmlns:v="urn:schemas-microsoft-com:vml" Requires="v">
                <p:oleObj spid="_x0000_s34818" name="Equation" r:id="rId3" imgW="2158920" imgH="253800" progId="Equation.DSMT4">
                  <p:embed/>
                </p:oleObj>
              </mc:Choice>
              <mc:Fallback>
                <p:oleObj name="Equation" r:id="rId3" imgW="2158920" imgH="253800" progId="Equation.DSMT4">
                  <p:embed/>
                  <p:pic>
                    <p:nvPicPr>
                      <p:cNvPr id="13" name="Object 12" descr="20.2 degrees Celsius to 24.5 degrees Celsius?">
                        <a:extLst>
                          <a:ext uri="{FF2B5EF4-FFF2-40B4-BE49-F238E27FC236}">
                            <a16:creationId xmlns:a16="http://schemas.microsoft.com/office/drawing/2014/main" id="{02EAD281-84FA-485B-8D7A-EE1D9C45DDCB}"/>
                          </a:ext>
                        </a:extLst>
                      </p:cNvPr>
                      <p:cNvPicPr/>
                      <p:nvPr/>
                    </p:nvPicPr>
                    <p:blipFill>
                      <a:blip r:embed="rId4"/>
                      <a:stretch>
                        <a:fillRect/>
                      </a:stretch>
                    </p:blipFill>
                    <p:spPr>
                      <a:xfrm>
                        <a:off x="453779" y="2426346"/>
                        <a:ext cx="2496043" cy="293652"/>
                      </a:xfrm>
                      <a:prstGeom prst="rect">
                        <a:avLst/>
                      </a:prstGeom>
                    </p:spPr>
                  </p:pic>
                </p:oleObj>
              </mc:Fallback>
            </mc:AlternateContent>
          </a:graphicData>
        </a:graphic>
      </p:graphicFrame>
    </p:spTree>
    <p:extLst>
      <p:ext uri="{BB962C8B-B14F-4D97-AF65-F5344CB8AC3E}">
        <p14:creationId xmlns:p14="http://schemas.microsoft.com/office/powerpoint/2010/main" val="202626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AFFC-2C08-4885-825D-C8F51721C5E4}"/>
              </a:ext>
            </a:extLst>
          </p:cNvPr>
          <p:cNvSpPr>
            <a:spLocks noGrp="1"/>
          </p:cNvSpPr>
          <p:nvPr>
            <p:ph type="title"/>
          </p:nvPr>
        </p:nvSpPr>
        <p:spPr/>
        <p:txBody>
          <a:bodyPr/>
          <a:lstStyle/>
          <a:p>
            <a:r>
              <a:rPr lang="en-IN" dirty="0"/>
              <a:t>Compounds Contain Elements</a:t>
            </a:r>
          </a:p>
        </p:txBody>
      </p:sp>
      <p:sp>
        <p:nvSpPr>
          <p:cNvPr id="4" name="Content Placeholder 3">
            <a:extLst>
              <a:ext uri="{FF2B5EF4-FFF2-40B4-BE49-F238E27FC236}">
                <a16:creationId xmlns:a16="http://schemas.microsoft.com/office/drawing/2014/main" id="{C120CA8B-66BF-4EF3-BB27-E32E4A7378AE}"/>
              </a:ext>
            </a:extLst>
          </p:cNvPr>
          <p:cNvSpPr>
            <a:spLocks noGrp="1"/>
          </p:cNvSpPr>
          <p:nvPr>
            <p:ph sz="quarter" idx="14"/>
          </p:nvPr>
        </p:nvSpPr>
        <p:spPr>
          <a:xfrm>
            <a:off x="457201" y="1570498"/>
            <a:ext cx="8244348" cy="789244"/>
          </a:xfrm>
        </p:spPr>
        <p:txBody>
          <a:bodyPr/>
          <a:lstStyle/>
          <a:p>
            <a:pPr marL="432" indent="0">
              <a:buNone/>
            </a:pPr>
            <a:r>
              <a:rPr lang="en-IN" sz="2400" dirty="0"/>
              <a:t>“Table salt” is a compound that contains the elements sodium and chlorine.</a:t>
            </a:r>
          </a:p>
        </p:txBody>
      </p:sp>
      <p:pic>
        <p:nvPicPr>
          <p:cNvPr id="18" name="Content Placeholder 17" descr="Through a chemical process, sodium chloride can be broken down into sodium metal atoms and chlorine gas atoms. ">
            <a:extLst>
              <a:ext uri="{FF2B5EF4-FFF2-40B4-BE49-F238E27FC236}">
                <a16:creationId xmlns:a16="http://schemas.microsoft.com/office/drawing/2014/main" id="{108DEF4D-8356-401D-A03E-B3A76B9FC591}"/>
              </a:ext>
            </a:extLst>
          </p:cNvPr>
          <p:cNvPicPr>
            <a:picLocks noGrp="1" noChangeAspect="1"/>
          </p:cNvPicPr>
          <p:nvPr>
            <p:ph sz="quarter" idx="15"/>
          </p:nvPr>
        </p:nvPicPr>
        <p:blipFill>
          <a:blip r:embed="rId2"/>
          <a:stretch>
            <a:fillRect/>
          </a:stretch>
        </p:blipFill>
        <p:spPr>
          <a:xfrm>
            <a:off x="2303425" y="2603152"/>
            <a:ext cx="4085382" cy="2862219"/>
          </a:xfrm>
          <a:prstGeom prst="rect">
            <a:avLst/>
          </a:prstGeom>
        </p:spPr>
      </p:pic>
      <p:sp>
        <p:nvSpPr>
          <p:cNvPr id="3" name="Content Placeholder 2">
            <a:extLst>
              <a:ext uri="{FF2B5EF4-FFF2-40B4-BE49-F238E27FC236}">
                <a16:creationId xmlns:a16="http://schemas.microsoft.com/office/drawing/2014/main" id="{2CF085F1-40CA-4A90-9066-162FA6EFFAD6}"/>
              </a:ext>
            </a:extLst>
          </p:cNvPr>
          <p:cNvSpPr>
            <a:spLocks noGrp="1"/>
          </p:cNvSpPr>
          <p:nvPr>
            <p:ph sz="quarter" idx="16"/>
          </p:nvPr>
        </p:nvSpPr>
        <p:spPr>
          <a:xfrm>
            <a:off x="1821461" y="5655691"/>
            <a:ext cx="5515828" cy="763496"/>
          </a:xfrm>
        </p:spPr>
        <p:txBody>
          <a:bodyPr/>
          <a:lstStyle/>
          <a:p>
            <a:pPr marL="432" indent="0">
              <a:buNone/>
            </a:pPr>
            <a:r>
              <a:rPr lang="en-IN" sz="2200" dirty="0"/>
              <a:t>The decomposition of salt, N</a:t>
            </a:r>
            <a:r>
              <a:rPr lang="en-IN" sz="100" dirty="0"/>
              <a:t> </a:t>
            </a:r>
            <a:r>
              <a:rPr lang="en-IN" sz="2200" dirty="0"/>
              <a:t>a</a:t>
            </a:r>
            <a:r>
              <a:rPr lang="en-IN" sz="100" dirty="0"/>
              <a:t> </a:t>
            </a:r>
            <a:r>
              <a:rPr lang="en-IN" sz="2200" dirty="0"/>
              <a:t>C</a:t>
            </a:r>
            <a:r>
              <a:rPr lang="en-IN" sz="100" dirty="0"/>
              <a:t> </a:t>
            </a:r>
            <a:r>
              <a:rPr lang="en-IN" sz="2200" dirty="0"/>
              <a:t>l, produces the elements sodium and chlorine.</a:t>
            </a:r>
          </a:p>
        </p:txBody>
      </p:sp>
    </p:spTree>
    <p:extLst>
      <p:ext uri="{BB962C8B-B14F-4D97-AF65-F5344CB8AC3E}">
        <p14:creationId xmlns:p14="http://schemas.microsoft.com/office/powerpoint/2010/main" val="2311939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BE27-F4B1-44C9-8D7B-3DA8C3E51C91}"/>
              </a:ext>
            </a:extLst>
          </p:cNvPr>
          <p:cNvSpPr>
            <a:spLocks noGrp="1"/>
          </p:cNvSpPr>
          <p:nvPr>
            <p:ph type="title"/>
          </p:nvPr>
        </p:nvSpPr>
        <p:spPr/>
        <p:txBody>
          <a:bodyPr/>
          <a:lstStyle/>
          <a:p>
            <a:r>
              <a:rPr lang="en-IN" dirty="0"/>
              <a:t>Solution 1 </a:t>
            </a:r>
            <a:r>
              <a:rPr lang="en-IN" sz="2000" b="0" dirty="0"/>
              <a:t>(1 of 2)</a:t>
            </a:r>
            <a:endParaRPr lang="en-IN" dirty="0"/>
          </a:p>
        </p:txBody>
      </p:sp>
      <p:sp>
        <p:nvSpPr>
          <p:cNvPr id="4" name="Content Placeholder 3">
            <a:extLst>
              <a:ext uri="{FF2B5EF4-FFF2-40B4-BE49-F238E27FC236}">
                <a16:creationId xmlns:a16="http://schemas.microsoft.com/office/drawing/2014/main" id="{CBE18ED1-45D0-44D6-A247-E705580C9590}"/>
              </a:ext>
            </a:extLst>
          </p:cNvPr>
          <p:cNvSpPr>
            <a:spLocks noGrp="1"/>
          </p:cNvSpPr>
          <p:nvPr>
            <p:ph sz="quarter" idx="14"/>
          </p:nvPr>
        </p:nvSpPr>
        <p:spPr>
          <a:xfrm>
            <a:off x="454023" y="1541691"/>
            <a:ext cx="8527143" cy="368751"/>
          </a:xfrm>
        </p:spPr>
        <p:txBody>
          <a:bodyPr/>
          <a:lstStyle/>
          <a:p>
            <a:pPr marL="432" indent="0">
              <a:buNone/>
            </a:pPr>
            <a:r>
              <a:rPr lang="en-IN" sz="2200" b="1" dirty="0"/>
              <a:t>Example:</a:t>
            </a:r>
            <a:r>
              <a:rPr lang="en-IN" sz="2200" dirty="0"/>
              <a:t> What is the specific heat if 24.8 g</a:t>
            </a:r>
            <a:r>
              <a:rPr lang="en-IN" sz="100" dirty="0">
                <a:solidFill>
                  <a:schemeClr val="bg1"/>
                </a:solidFill>
              </a:rPr>
              <a:t>rams</a:t>
            </a:r>
            <a:r>
              <a:rPr lang="en-IN" sz="2200" dirty="0"/>
              <a:t> of a metal absorbs 275</a:t>
            </a:r>
          </a:p>
        </p:txBody>
      </p:sp>
      <p:sp>
        <p:nvSpPr>
          <p:cNvPr id="5" name="Content Placeholder 4">
            <a:extLst>
              <a:ext uri="{FF2B5EF4-FFF2-40B4-BE49-F238E27FC236}">
                <a16:creationId xmlns:a16="http://schemas.microsoft.com/office/drawing/2014/main" id="{6240C533-F7ED-48D6-A086-507F92AC7B54}"/>
              </a:ext>
            </a:extLst>
          </p:cNvPr>
          <p:cNvSpPr>
            <a:spLocks noGrp="1"/>
          </p:cNvSpPr>
          <p:nvPr>
            <p:ph sz="quarter" idx="15"/>
          </p:nvPr>
        </p:nvSpPr>
        <p:spPr>
          <a:xfrm>
            <a:off x="457201" y="1981286"/>
            <a:ext cx="5421086" cy="374418"/>
          </a:xfrm>
        </p:spPr>
        <p:txBody>
          <a:bodyPr/>
          <a:lstStyle/>
          <a:p>
            <a:pPr marL="432" indent="0">
              <a:buNone/>
            </a:pPr>
            <a:r>
              <a:rPr lang="en-IN" sz="2200" dirty="0"/>
              <a:t>J</a:t>
            </a:r>
            <a:r>
              <a:rPr lang="en-IN" sz="100" dirty="0">
                <a:solidFill>
                  <a:schemeClr val="bg1"/>
                </a:solidFill>
              </a:rPr>
              <a:t>oules</a:t>
            </a:r>
            <a:r>
              <a:rPr lang="en-IN" sz="2200" dirty="0"/>
              <a:t> of energy and the temperature rises from</a:t>
            </a:r>
          </a:p>
        </p:txBody>
      </p:sp>
      <p:graphicFrame>
        <p:nvGraphicFramePr>
          <p:cNvPr id="13" name="Object 12" descr="20.2 degrees Celsius to 24.5 degrees Celsius?">
            <a:extLst>
              <a:ext uri="{FF2B5EF4-FFF2-40B4-BE49-F238E27FC236}">
                <a16:creationId xmlns:a16="http://schemas.microsoft.com/office/drawing/2014/main" id="{17784E40-94A5-4DA6-A0EE-7CB4F9E2212E}"/>
              </a:ext>
            </a:extLst>
          </p:cNvPr>
          <p:cNvGraphicFramePr>
            <a:graphicFrameLocks noChangeAspect="1"/>
          </p:cNvGraphicFramePr>
          <p:nvPr>
            <p:extLst/>
          </p:nvPr>
        </p:nvGraphicFramePr>
        <p:xfrm>
          <a:off x="6071960" y="2045891"/>
          <a:ext cx="2305054" cy="271183"/>
        </p:xfrm>
        <a:graphic>
          <a:graphicData uri="http://schemas.openxmlformats.org/presentationml/2006/ole">
            <mc:AlternateContent xmlns:mc="http://schemas.openxmlformats.org/markup-compatibility/2006">
              <mc:Choice xmlns:v="urn:schemas-microsoft-com:vml" Requires="v">
                <p:oleObj spid="_x0000_s35842" name="Equation" r:id="rId3" imgW="2158920" imgH="253800" progId="Equation.DSMT4">
                  <p:embed/>
                </p:oleObj>
              </mc:Choice>
              <mc:Fallback>
                <p:oleObj name="Equation" r:id="rId3" imgW="2158920" imgH="253800" progId="Equation.DSMT4">
                  <p:embed/>
                  <p:pic>
                    <p:nvPicPr>
                      <p:cNvPr id="13" name="Object 12" descr="20.2 degrees Celsius to 24.5 degrees Celsius?">
                        <a:extLst>
                          <a:ext uri="{FF2B5EF4-FFF2-40B4-BE49-F238E27FC236}">
                            <a16:creationId xmlns:a16="http://schemas.microsoft.com/office/drawing/2014/main" id="{17784E40-94A5-4DA6-A0EE-7CB4F9E2212E}"/>
                          </a:ext>
                        </a:extLst>
                      </p:cNvPr>
                      <p:cNvPicPr/>
                      <p:nvPr/>
                    </p:nvPicPr>
                    <p:blipFill>
                      <a:blip r:embed="rId4"/>
                      <a:stretch>
                        <a:fillRect/>
                      </a:stretch>
                    </p:blipFill>
                    <p:spPr>
                      <a:xfrm>
                        <a:off x="6071960" y="2045891"/>
                        <a:ext cx="2305054" cy="27118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B6AD5A5-BAD4-4165-A774-AD63193BD9ED}"/>
              </a:ext>
            </a:extLst>
          </p:cNvPr>
          <p:cNvSpPr>
            <a:spLocks noGrp="1"/>
          </p:cNvSpPr>
          <p:nvPr>
            <p:ph sz="quarter" idx="16"/>
          </p:nvPr>
        </p:nvSpPr>
        <p:spPr>
          <a:xfrm>
            <a:off x="457200" y="2745331"/>
            <a:ext cx="8527143" cy="374651"/>
          </a:xfrm>
        </p:spPr>
        <p:txBody>
          <a:bodyPr/>
          <a:lstStyle/>
          <a:p>
            <a:pPr marL="432" indent="0">
              <a:buNone/>
            </a:pPr>
            <a:r>
              <a:rPr lang="en-IN" sz="2200" b="1" dirty="0"/>
              <a:t>Step 1 State the given and needed quantities.</a:t>
            </a:r>
          </a:p>
        </p:txBody>
      </p:sp>
      <p:graphicFrame>
        <p:nvGraphicFramePr>
          <p:cNvPr id="14" name="Table 14">
            <a:extLst>
              <a:ext uri="{FF2B5EF4-FFF2-40B4-BE49-F238E27FC236}">
                <a16:creationId xmlns:a16="http://schemas.microsoft.com/office/drawing/2014/main" id="{573D8483-6F00-4BA4-B7EC-E6C90A5855D8}"/>
              </a:ext>
            </a:extLst>
          </p:cNvPr>
          <p:cNvGraphicFramePr>
            <a:graphicFrameLocks noGrp="1"/>
          </p:cNvGraphicFramePr>
          <p:nvPr>
            <p:ph sz="quarter" idx="17"/>
            <p:extLst/>
          </p:nvPr>
        </p:nvGraphicFramePr>
        <p:xfrm>
          <a:off x="454024" y="3371171"/>
          <a:ext cx="8235952" cy="1607229"/>
        </p:xfrm>
        <a:graphic>
          <a:graphicData uri="http://schemas.openxmlformats.org/drawingml/2006/table">
            <a:tbl>
              <a:tblPr firstRow="1" bandRow="1">
                <a:tableStyleId>{40F9630F-82C1-40B7-BC3A-925EFCFF5E92}</a:tableStyleId>
              </a:tblPr>
              <a:tblGrid>
                <a:gridCol w="2433555">
                  <a:extLst>
                    <a:ext uri="{9D8B030D-6E8A-4147-A177-3AD203B41FA5}">
                      <a16:colId xmlns:a16="http://schemas.microsoft.com/office/drawing/2014/main" val="1821522466"/>
                    </a:ext>
                  </a:extLst>
                </a:gridCol>
                <a:gridCol w="1909010">
                  <a:extLst>
                    <a:ext uri="{9D8B030D-6E8A-4147-A177-3AD203B41FA5}">
                      <a16:colId xmlns:a16="http://schemas.microsoft.com/office/drawing/2014/main" val="1506738581"/>
                    </a:ext>
                  </a:extLst>
                </a:gridCol>
                <a:gridCol w="1834399">
                  <a:extLst>
                    <a:ext uri="{9D8B030D-6E8A-4147-A177-3AD203B41FA5}">
                      <a16:colId xmlns:a16="http://schemas.microsoft.com/office/drawing/2014/main" val="4181456845"/>
                    </a:ext>
                  </a:extLst>
                </a:gridCol>
                <a:gridCol w="2058988">
                  <a:extLst>
                    <a:ext uri="{9D8B030D-6E8A-4147-A177-3AD203B41FA5}">
                      <a16:colId xmlns:a16="http://schemas.microsoft.com/office/drawing/2014/main" val="3354175919"/>
                    </a:ext>
                  </a:extLst>
                </a:gridCol>
              </a:tblGrid>
              <a:tr h="370840">
                <a:tc>
                  <a:txBody>
                    <a:bodyPr/>
                    <a:lstStyle/>
                    <a:p>
                      <a:pPr algn="ctr"/>
                      <a:r>
                        <a:rPr lang="en-US" altLang="en-US" sz="1600" b="1" dirty="0">
                          <a:solidFill>
                            <a:schemeClr val="tx1"/>
                          </a:solidFill>
                          <a:latin typeface="+mn-lt"/>
                        </a:rPr>
                        <a:t>Analyze the Problem</a:t>
                      </a:r>
                      <a:endParaRPr lang="en-IN" sz="160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b="1" dirty="0">
                          <a:solidFill>
                            <a:schemeClr val="tx1"/>
                          </a:solidFill>
                          <a:latin typeface="+mn-lt"/>
                        </a:rPr>
                        <a:t>Given</a:t>
                      </a:r>
                      <a:endParaRPr lang="en-IN" sz="160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b="1" dirty="0">
                          <a:solidFill>
                            <a:schemeClr val="tx1"/>
                          </a:solidFill>
                          <a:latin typeface="+mn-lt"/>
                        </a:rPr>
                        <a:t>Need</a:t>
                      </a:r>
                      <a:endParaRPr lang="en-IN" sz="160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b="1" dirty="0">
                          <a:solidFill>
                            <a:schemeClr val="tx1"/>
                          </a:solidFill>
                          <a:latin typeface="+mn-lt"/>
                        </a:rPr>
                        <a:t>Connect</a:t>
                      </a:r>
                      <a:endParaRPr lang="en-IN" sz="160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7496086"/>
                  </a:ext>
                </a:extLst>
              </a:tr>
              <a:tr h="1236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endParaRPr lang="en-IN" sz="1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500" dirty="0">
                          <a:solidFill>
                            <a:schemeClr val="tx1"/>
                          </a:solidFill>
                          <a:latin typeface="+mn-lt"/>
                          <a:cs typeface="Times New Roman" pitchFamily="18" charset="0"/>
                        </a:rPr>
                        <a:t>24.8 grams metal</a:t>
                      </a:r>
                    </a:p>
                    <a:p>
                      <a:pPr algn="ctr"/>
                      <a:r>
                        <a:rPr lang="en-US" altLang="en-US" sz="1500" dirty="0">
                          <a:solidFill>
                            <a:schemeClr val="tx1"/>
                          </a:solidFill>
                          <a:latin typeface="+mn-lt"/>
                          <a:cs typeface="Times New Roman" pitchFamily="18" charset="0"/>
                        </a:rPr>
                        <a:t>275 Joules energy</a:t>
                      </a:r>
                    </a:p>
                    <a:p>
                      <a:pPr algn="ctr"/>
                      <a:endParaRPr lang="en-US" altLang="en-US" sz="1500" dirty="0">
                        <a:solidFill>
                          <a:schemeClr val="tx1"/>
                        </a:solidFill>
                        <a:latin typeface="+mn-lt"/>
                        <a:cs typeface="Times New Roman" pitchFamily="18" charset="0"/>
                      </a:endParaRPr>
                    </a:p>
                    <a:p>
                      <a:pPr algn="ctr"/>
                      <a:r>
                        <a:rPr lang="en-US" altLang="en-US" sz="100" dirty="0">
                          <a:solidFill>
                            <a:schemeClr val="tx1"/>
                          </a:solidFill>
                          <a:latin typeface="+mn-lt"/>
                          <a:cs typeface="Times New Roman" pitchFamily="18" charset="0"/>
                        </a:rPr>
                        <a:t>T sub initial = 20.2 degrees Celsius</a:t>
                      </a:r>
                    </a:p>
                    <a:p>
                      <a:pPr algn="ctr"/>
                      <a:r>
                        <a:rPr lang="en-US" altLang="en-US" sz="100" dirty="0">
                          <a:solidFill>
                            <a:schemeClr val="tx1"/>
                          </a:solidFill>
                          <a:latin typeface="+mn-lt"/>
                          <a:cs typeface="Times New Roman" pitchFamily="18" charset="0"/>
                        </a:rPr>
                        <a:t>T sub final = 24.5 degrees Celsius</a:t>
                      </a:r>
                    </a:p>
                    <a:p>
                      <a:pPr algn="ctr"/>
                      <a:endParaRPr lang="en-US" altLang="en-US" sz="1500" dirty="0">
                        <a:solidFill>
                          <a:schemeClr val="tx1"/>
                        </a:solidFill>
                        <a:latin typeface="+mn-lt"/>
                        <a:cs typeface="Times New Roman" pitchFamily="18" charset="0"/>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dirty="0">
                          <a:solidFill>
                            <a:schemeClr val="tx1"/>
                          </a:solidFill>
                          <a:latin typeface="+mn-lt"/>
                          <a:cs typeface="Times New Roman" pitchFamily="18" charset="0"/>
                        </a:rPr>
                        <a:t>specific heat</a:t>
                      </a:r>
                      <a:endParaRPr lang="en-IN" sz="16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dirty="0">
                          <a:solidFill>
                            <a:schemeClr val="tx1"/>
                          </a:solidFill>
                          <a:latin typeface="+mn-lt"/>
                          <a:cs typeface="Times New Roman" pitchFamily="18" charset="0"/>
                        </a:rPr>
                        <a:t>temperature change, specific heat expression</a:t>
                      </a:r>
                      <a:endParaRPr lang="en-IN" sz="16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560016"/>
                  </a:ext>
                </a:extLst>
              </a:tr>
            </a:tbl>
          </a:graphicData>
        </a:graphic>
      </p:graphicFrame>
      <p:graphicFrame>
        <p:nvGraphicFramePr>
          <p:cNvPr id="16" name="Object 15">
            <a:extLst>
              <a:ext uri="{FF2B5EF4-FFF2-40B4-BE49-F238E27FC236}">
                <a16:creationId xmlns:a16="http://schemas.microsoft.com/office/drawing/2014/main" id="{BDFA8063-17C1-4F39-A86D-177EA5F3E7A3}"/>
              </a:ext>
              <a:ext uri="{C183D7F6-B498-43B3-948B-1728B52AA6E4}">
                <adec:decorative xmlns:adec="http://schemas.microsoft.com/office/drawing/2017/decorative" val="1"/>
              </a:ext>
            </a:extLst>
          </p:cNvPr>
          <p:cNvGraphicFramePr>
            <a:graphicFrameLocks noChangeAspect="1"/>
          </p:cNvGraphicFramePr>
          <p:nvPr>
            <p:extLst/>
          </p:nvPr>
        </p:nvGraphicFramePr>
        <p:xfrm>
          <a:off x="3049755" y="4306674"/>
          <a:ext cx="1364463" cy="587768"/>
        </p:xfrm>
        <a:graphic>
          <a:graphicData uri="http://schemas.openxmlformats.org/presentationml/2006/ole">
            <mc:AlternateContent xmlns:mc="http://schemas.openxmlformats.org/markup-compatibility/2006">
              <mc:Choice xmlns:v="urn:schemas-microsoft-com:vml" Requires="v">
                <p:oleObj spid="_x0000_s35843" name="Equation" r:id="rId5" imgW="1650960" imgH="711000" progId="Equation.DSMT4">
                  <p:embed/>
                </p:oleObj>
              </mc:Choice>
              <mc:Fallback>
                <p:oleObj name="Equation" r:id="rId5" imgW="1650960" imgH="711000" progId="Equation.DSMT4">
                  <p:embed/>
                  <p:pic>
                    <p:nvPicPr>
                      <p:cNvPr id="16" name="Object 15">
                        <a:extLst>
                          <a:ext uri="{FF2B5EF4-FFF2-40B4-BE49-F238E27FC236}">
                            <a16:creationId xmlns:a16="http://schemas.microsoft.com/office/drawing/2014/main" id="{BDFA8063-17C1-4F39-A86D-177EA5F3E7A3}"/>
                          </a:ext>
                          <a:ext uri="{C183D7F6-B498-43B3-948B-1728B52AA6E4}">
                            <adec:decorative xmlns:adec="http://schemas.microsoft.com/office/drawing/2017/decorative" val="1"/>
                          </a:ext>
                        </a:extLst>
                      </p:cNvPr>
                      <p:cNvPicPr/>
                      <p:nvPr/>
                    </p:nvPicPr>
                    <p:blipFill>
                      <a:blip r:embed="rId6"/>
                      <a:stretch>
                        <a:fillRect/>
                      </a:stretch>
                    </p:blipFill>
                    <p:spPr>
                      <a:xfrm>
                        <a:off x="3049755" y="4306674"/>
                        <a:ext cx="1364463" cy="587768"/>
                      </a:xfrm>
                      <a:prstGeom prst="rect">
                        <a:avLst/>
                      </a:prstGeom>
                      <a:solidFill>
                        <a:schemeClr val="lt1"/>
                      </a:solidFill>
                    </p:spPr>
                  </p:pic>
                </p:oleObj>
              </mc:Fallback>
            </mc:AlternateContent>
          </a:graphicData>
        </a:graphic>
      </p:graphicFrame>
      <p:sp>
        <p:nvSpPr>
          <p:cNvPr id="7" name="Content Placeholder 6">
            <a:extLst>
              <a:ext uri="{FF2B5EF4-FFF2-40B4-BE49-F238E27FC236}">
                <a16:creationId xmlns:a16="http://schemas.microsoft.com/office/drawing/2014/main" id="{2AAE3FF9-355D-4FB7-9395-6C0CC8544C52}"/>
              </a:ext>
            </a:extLst>
          </p:cNvPr>
          <p:cNvSpPr>
            <a:spLocks noGrp="1"/>
          </p:cNvSpPr>
          <p:nvPr>
            <p:ph sz="quarter" idx="18"/>
          </p:nvPr>
        </p:nvSpPr>
        <p:spPr>
          <a:xfrm>
            <a:off x="457200" y="5229589"/>
            <a:ext cx="5549444" cy="401954"/>
          </a:xfrm>
        </p:spPr>
        <p:txBody>
          <a:bodyPr/>
          <a:lstStyle/>
          <a:p>
            <a:pPr marL="432" indent="0">
              <a:buNone/>
            </a:pPr>
            <a:r>
              <a:rPr lang="en-IN" sz="2200" b="1" dirty="0"/>
              <a:t>Step 2 Calculate the temperature change</a:t>
            </a:r>
            <a:endParaRPr lang="en-IN" sz="2200" dirty="0"/>
          </a:p>
        </p:txBody>
      </p:sp>
      <p:graphicFrame>
        <p:nvGraphicFramePr>
          <p:cNvPr id="17" name="Object 16" descr="delta T.">
            <a:extLst>
              <a:ext uri="{FF2B5EF4-FFF2-40B4-BE49-F238E27FC236}">
                <a16:creationId xmlns:a16="http://schemas.microsoft.com/office/drawing/2014/main" id="{166B0C63-220C-48B7-A0D8-7C9D2870BBBB}"/>
              </a:ext>
            </a:extLst>
          </p:cNvPr>
          <p:cNvGraphicFramePr>
            <a:graphicFrameLocks noChangeAspect="1"/>
          </p:cNvGraphicFramePr>
          <p:nvPr>
            <p:extLst/>
          </p:nvPr>
        </p:nvGraphicFramePr>
        <p:xfrm>
          <a:off x="6131624" y="5240066"/>
          <a:ext cx="698500" cy="381000"/>
        </p:xfrm>
        <a:graphic>
          <a:graphicData uri="http://schemas.openxmlformats.org/presentationml/2006/ole">
            <mc:AlternateContent xmlns:mc="http://schemas.openxmlformats.org/markup-compatibility/2006">
              <mc:Choice xmlns:v="urn:schemas-microsoft-com:vml" Requires="v">
                <p:oleObj spid="_x0000_s35844" name="Equation" r:id="rId7" imgW="698400" imgH="380880" progId="Equation.DSMT4">
                  <p:embed/>
                </p:oleObj>
              </mc:Choice>
              <mc:Fallback>
                <p:oleObj name="Equation" r:id="rId7" imgW="698400" imgH="380880" progId="Equation.DSMT4">
                  <p:embed/>
                  <p:pic>
                    <p:nvPicPr>
                      <p:cNvPr id="17" name="Object 16" descr="delta T.">
                        <a:extLst>
                          <a:ext uri="{FF2B5EF4-FFF2-40B4-BE49-F238E27FC236}">
                            <a16:creationId xmlns:a16="http://schemas.microsoft.com/office/drawing/2014/main" id="{166B0C63-220C-48B7-A0D8-7C9D2870BBBB}"/>
                          </a:ext>
                        </a:extLst>
                      </p:cNvPr>
                      <p:cNvPicPr/>
                      <p:nvPr/>
                    </p:nvPicPr>
                    <p:blipFill>
                      <a:blip r:embed="rId8"/>
                      <a:stretch>
                        <a:fillRect/>
                      </a:stretch>
                    </p:blipFill>
                    <p:spPr>
                      <a:xfrm>
                        <a:off x="6131624" y="5240066"/>
                        <a:ext cx="698500" cy="381000"/>
                      </a:xfrm>
                      <a:prstGeom prst="rect">
                        <a:avLst/>
                      </a:prstGeom>
                    </p:spPr>
                  </p:pic>
                </p:oleObj>
              </mc:Fallback>
            </mc:AlternateContent>
          </a:graphicData>
        </a:graphic>
      </p:graphicFrame>
      <p:graphicFrame>
        <p:nvGraphicFramePr>
          <p:cNvPr id="18" name="Object 17" descr="Delta T = 24.5 degrees Celsius minus 20.2 degrees Celsius = 4.3 degrees Celsius">
            <a:extLst>
              <a:ext uri="{FF2B5EF4-FFF2-40B4-BE49-F238E27FC236}">
                <a16:creationId xmlns:a16="http://schemas.microsoft.com/office/drawing/2014/main" id="{ADA271CE-BE4C-4D7C-B880-66A0C9E39343}"/>
              </a:ext>
            </a:extLst>
          </p:cNvPr>
          <p:cNvGraphicFramePr>
            <a:graphicFrameLocks noChangeAspect="1"/>
          </p:cNvGraphicFramePr>
          <p:nvPr>
            <p:extLst/>
          </p:nvPr>
        </p:nvGraphicFramePr>
        <p:xfrm>
          <a:off x="2429102" y="5941290"/>
          <a:ext cx="4318000" cy="292100"/>
        </p:xfrm>
        <a:graphic>
          <a:graphicData uri="http://schemas.openxmlformats.org/presentationml/2006/ole">
            <mc:AlternateContent xmlns:mc="http://schemas.openxmlformats.org/markup-compatibility/2006">
              <mc:Choice xmlns:v="urn:schemas-microsoft-com:vml" Requires="v">
                <p:oleObj spid="_x0000_s35845" name="Equation" r:id="rId9" imgW="4317840" imgH="291960" progId="Equation.DSMT4">
                  <p:embed/>
                </p:oleObj>
              </mc:Choice>
              <mc:Fallback>
                <p:oleObj name="Equation" r:id="rId9" imgW="4317840" imgH="291960" progId="Equation.DSMT4">
                  <p:embed/>
                  <p:pic>
                    <p:nvPicPr>
                      <p:cNvPr id="18" name="Object 17" descr="Delta T = 24.5 degrees Celsius minus 20.2 degrees Celsius = 4.3 degrees Celsius">
                        <a:extLst>
                          <a:ext uri="{FF2B5EF4-FFF2-40B4-BE49-F238E27FC236}">
                            <a16:creationId xmlns:a16="http://schemas.microsoft.com/office/drawing/2014/main" id="{ADA271CE-BE4C-4D7C-B880-66A0C9E39343}"/>
                          </a:ext>
                        </a:extLst>
                      </p:cNvPr>
                      <p:cNvPicPr/>
                      <p:nvPr/>
                    </p:nvPicPr>
                    <p:blipFill>
                      <a:blip r:embed="rId10"/>
                      <a:stretch>
                        <a:fillRect/>
                      </a:stretch>
                    </p:blipFill>
                    <p:spPr>
                      <a:xfrm>
                        <a:off x="2429102" y="5941290"/>
                        <a:ext cx="4318000" cy="292100"/>
                      </a:xfrm>
                      <a:prstGeom prst="rect">
                        <a:avLst/>
                      </a:prstGeom>
                    </p:spPr>
                  </p:pic>
                </p:oleObj>
              </mc:Fallback>
            </mc:AlternateContent>
          </a:graphicData>
        </a:graphic>
      </p:graphicFrame>
    </p:spTree>
    <p:extLst>
      <p:ext uri="{BB962C8B-B14F-4D97-AF65-F5344CB8AC3E}">
        <p14:creationId xmlns:p14="http://schemas.microsoft.com/office/powerpoint/2010/main" val="375449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5BE4-29F6-495C-9D79-E805FD743EBC}"/>
              </a:ext>
            </a:extLst>
          </p:cNvPr>
          <p:cNvSpPr>
            <a:spLocks noGrp="1"/>
          </p:cNvSpPr>
          <p:nvPr>
            <p:ph type="title"/>
          </p:nvPr>
        </p:nvSpPr>
        <p:spPr/>
        <p:txBody>
          <a:bodyPr/>
          <a:lstStyle/>
          <a:p>
            <a:r>
              <a:rPr lang="en-IN" dirty="0"/>
              <a:t>Solution 1 </a:t>
            </a:r>
            <a:r>
              <a:rPr lang="en-IN" sz="2000" b="0" dirty="0"/>
              <a:t>(2 of 2)</a:t>
            </a:r>
            <a:endParaRPr lang="en-IN" dirty="0"/>
          </a:p>
        </p:txBody>
      </p:sp>
      <p:sp>
        <p:nvSpPr>
          <p:cNvPr id="4" name="Content Placeholder 3">
            <a:extLst>
              <a:ext uri="{FF2B5EF4-FFF2-40B4-BE49-F238E27FC236}">
                <a16:creationId xmlns:a16="http://schemas.microsoft.com/office/drawing/2014/main" id="{0B1858D2-B306-4A11-8BC7-3E3E79835BC3}"/>
              </a:ext>
            </a:extLst>
          </p:cNvPr>
          <p:cNvSpPr>
            <a:spLocks noGrp="1"/>
          </p:cNvSpPr>
          <p:nvPr>
            <p:ph sz="quarter" idx="14"/>
          </p:nvPr>
        </p:nvSpPr>
        <p:spPr>
          <a:xfrm>
            <a:off x="457200" y="1558259"/>
            <a:ext cx="8062686" cy="764028"/>
          </a:xfrm>
        </p:spPr>
        <p:txBody>
          <a:bodyPr/>
          <a:lstStyle/>
          <a:p>
            <a:pPr marL="432" indent="0">
              <a:buNone/>
            </a:pPr>
            <a:r>
              <a:rPr lang="en-IN" sz="2400" b="1" dirty="0"/>
              <a:t>Example:</a:t>
            </a:r>
            <a:r>
              <a:rPr lang="en-IN" sz="2400" dirty="0"/>
              <a:t> What is the specific heat if 24.8 g</a:t>
            </a:r>
            <a:r>
              <a:rPr lang="en-IN" sz="100" dirty="0">
                <a:solidFill>
                  <a:schemeClr val="bg1"/>
                </a:solidFill>
              </a:rPr>
              <a:t>rams</a:t>
            </a:r>
            <a:r>
              <a:rPr lang="en-IN" sz="2400" dirty="0"/>
              <a:t> of a metal absorbs 275 J</a:t>
            </a:r>
            <a:r>
              <a:rPr lang="en-IN" sz="100" dirty="0">
                <a:solidFill>
                  <a:schemeClr val="bg1"/>
                </a:solidFill>
              </a:rPr>
              <a:t>oules</a:t>
            </a:r>
            <a:r>
              <a:rPr lang="en-IN" sz="2400" dirty="0"/>
              <a:t> of energy and the temperature rises from</a:t>
            </a:r>
          </a:p>
        </p:txBody>
      </p:sp>
      <p:graphicFrame>
        <p:nvGraphicFramePr>
          <p:cNvPr id="13" name="Object 12" descr="20.2 degrees Celsius to 24.5 degrees Celsius?">
            <a:extLst>
              <a:ext uri="{FF2B5EF4-FFF2-40B4-BE49-F238E27FC236}">
                <a16:creationId xmlns:a16="http://schemas.microsoft.com/office/drawing/2014/main" id="{27682924-2719-4D10-9C36-C1283D8A3751}"/>
              </a:ext>
            </a:extLst>
          </p:cNvPr>
          <p:cNvGraphicFramePr>
            <a:graphicFrameLocks noChangeAspect="1"/>
          </p:cNvGraphicFramePr>
          <p:nvPr>
            <p:extLst/>
          </p:nvPr>
        </p:nvGraphicFramePr>
        <p:xfrm>
          <a:off x="448320" y="2399168"/>
          <a:ext cx="2374900" cy="279400"/>
        </p:xfrm>
        <a:graphic>
          <a:graphicData uri="http://schemas.openxmlformats.org/presentationml/2006/ole">
            <mc:AlternateContent xmlns:mc="http://schemas.openxmlformats.org/markup-compatibility/2006">
              <mc:Choice xmlns:v="urn:schemas-microsoft-com:vml" Requires="v">
                <p:oleObj spid="_x0000_s36866" name="Equation" r:id="rId3" imgW="2158920" imgH="253800" progId="Equation.DSMT4">
                  <p:embed/>
                </p:oleObj>
              </mc:Choice>
              <mc:Fallback>
                <p:oleObj name="Equation" r:id="rId3" imgW="2158920" imgH="253800" progId="Equation.DSMT4">
                  <p:embed/>
                  <p:pic>
                    <p:nvPicPr>
                      <p:cNvPr id="13" name="Object 12" descr="20.2 degrees Celsius to 24.5 degrees Celsius?">
                        <a:extLst>
                          <a:ext uri="{FF2B5EF4-FFF2-40B4-BE49-F238E27FC236}">
                            <a16:creationId xmlns:a16="http://schemas.microsoft.com/office/drawing/2014/main" id="{27682924-2719-4D10-9C36-C1283D8A3751}"/>
                          </a:ext>
                        </a:extLst>
                      </p:cNvPr>
                      <p:cNvPicPr/>
                      <p:nvPr/>
                    </p:nvPicPr>
                    <p:blipFill>
                      <a:blip r:embed="rId4"/>
                      <a:stretch>
                        <a:fillRect/>
                      </a:stretch>
                    </p:blipFill>
                    <p:spPr>
                      <a:xfrm>
                        <a:off x="448320" y="2399168"/>
                        <a:ext cx="2374900"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7470136-9CD6-45EB-8711-99527F088CF9}"/>
              </a:ext>
            </a:extLst>
          </p:cNvPr>
          <p:cNvSpPr>
            <a:spLocks noGrp="1"/>
          </p:cNvSpPr>
          <p:nvPr>
            <p:ph sz="quarter" idx="15"/>
          </p:nvPr>
        </p:nvSpPr>
        <p:spPr>
          <a:xfrm>
            <a:off x="454672" y="2853890"/>
            <a:ext cx="6904071" cy="426338"/>
          </a:xfrm>
        </p:spPr>
        <p:txBody>
          <a:bodyPr/>
          <a:lstStyle/>
          <a:p>
            <a:pPr marL="432" indent="0">
              <a:buNone/>
            </a:pPr>
            <a:r>
              <a:rPr lang="en-IN" sz="2400" b="1" dirty="0"/>
              <a:t>Step 3 Write the relationship for specific heat.</a:t>
            </a:r>
          </a:p>
        </p:txBody>
      </p:sp>
      <p:graphicFrame>
        <p:nvGraphicFramePr>
          <p:cNvPr id="14" name="Object 13" descr="S H = heat over m times delta t.">
            <a:extLst>
              <a:ext uri="{FF2B5EF4-FFF2-40B4-BE49-F238E27FC236}">
                <a16:creationId xmlns:a16="http://schemas.microsoft.com/office/drawing/2014/main" id="{B58EF4FC-CC1E-442A-BC4E-E7089BC7DCEC}"/>
              </a:ext>
            </a:extLst>
          </p:cNvPr>
          <p:cNvGraphicFramePr>
            <a:graphicFrameLocks noChangeAspect="1"/>
          </p:cNvGraphicFramePr>
          <p:nvPr>
            <p:extLst/>
          </p:nvPr>
        </p:nvGraphicFramePr>
        <p:xfrm>
          <a:off x="3454400" y="3412008"/>
          <a:ext cx="2235200" cy="723900"/>
        </p:xfrm>
        <a:graphic>
          <a:graphicData uri="http://schemas.openxmlformats.org/presentationml/2006/ole">
            <mc:AlternateContent xmlns:mc="http://schemas.openxmlformats.org/markup-compatibility/2006">
              <mc:Choice xmlns:v="urn:schemas-microsoft-com:vml" Requires="v">
                <p:oleObj spid="_x0000_s36867" name="Equation" r:id="rId5" imgW="2234880" imgH="723600" progId="Equation.DSMT4">
                  <p:embed/>
                </p:oleObj>
              </mc:Choice>
              <mc:Fallback>
                <p:oleObj name="Equation" r:id="rId5" imgW="2234880" imgH="723600" progId="Equation.DSMT4">
                  <p:embed/>
                  <p:pic>
                    <p:nvPicPr>
                      <p:cNvPr id="14" name="Object 13" descr="S H = heat over m times delta t.">
                        <a:extLst>
                          <a:ext uri="{FF2B5EF4-FFF2-40B4-BE49-F238E27FC236}">
                            <a16:creationId xmlns:a16="http://schemas.microsoft.com/office/drawing/2014/main" id="{B58EF4FC-CC1E-442A-BC4E-E7089BC7DCEC}"/>
                          </a:ext>
                        </a:extLst>
                      </p:cNvPr>
                      <p:cNvPicPr/>
                      <p:nvPr/>
                    </p:nvPicPr>
                    <p:blipFill>
                      <a:blip r:embed="rId6"/>
                      <a:stretch>
                        <a:fillRect/>
                      </a:stretch>
                    </p:blipFill>
                    <p:spPr>
                      <a:xfrm>
                        <a:off x="3454400" y="3412008"/>
                        <a:ext cx="2235200" cy="7239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F35D832-0330-46A2-923C-29DBADC29485}"/>
              </a:ext>
            </a:extLst>
          </p:cNvPr>
          <p:cNvSpPr>
            <a:spLocks noGrp="1"/>
          </p:cNvSpPr>
          <p:nvPr>
            <p:ph sz="quarter" idx="16"/>
          </p:nvPr>
        </p:nvSpPr>
        <p:spPr>
          <a:xfrm>
            <a:off x="457200" y="4288063"/>
            <a:ext cx="8323943" cy="849994"/>
          </a:xfrm>
        </p:spPr>
        <p:txBody>
          <a:bodyPr/>
          <a:lstStyle/>
          <a:p>
            <a:pPr marL="1117600" indent="-1117600">
              <a:buNone/>
            </a:pPr>
            <a:r>
              <a:rPr lang="en-IN" sz="2400" b="1" dirty="0"/>
              <a:t>Step 4 Substitute in the given values and calculate the specific heat.</a:t>
            </a:r>
          </a:p>
        </p:txBody>
      </p:sp>
      <p:graphicFrame>
        <p:nvGraphicFramePr>
          <p:cNvPr id="15" name="Object 14" descr="S H = 275 joules, 3 significant figures, over 24.8 grams, 3 significant figures, times 4.3 degrees Celsius, 2 significant figures, = 2.6 joules over g degrees Celsius, 2 significant figures.">
            <a:extLst>
              <a:ext uri="{FF2B5EF4-FFF2-40B4-BE49-F238E27FC236}">
                <a16:creationId xmlns:a16="http://schemas.microsoft.com/office/drawing/2014/main" id="{24D421B4-9324-4CB5-B3C0-42EAA94D1B86}"/>
              </a:ext>
            </a:extLst>
          </p:cNvPr>
          <p:cNvGraphicFramePr>
            <a:graphicFrameLocks noChangeAspect="1"/>
          </p:cNvGraphicFramePr>
          <p:nvPr>
            <p:extLst/>
          </p:nvPr>
        </p:nvGraphicFramePr>
        <p:xfrm>
          <a:off x="2645794" y="5258710"/>
          <a:ext cx="4237182" cy="1154545"/>
        </p:xfrm>
        <a:graphic>
          <a:graphicData uri="http://schemas.openxmlformats.org/presentationml/2006/ole">
            <mc:AlternateContent xmlns:mc="http://schemas.openxmlformats.org/markup-compatibility/2006">
              <mc:Choice xmlns:v="urn:schemas-microsoft-com:vml" Requires="v">
                <p:oleObj spid="_x0000_s36868" name="Equation" r:id="rId7" imgW="4660560" imgH="1269720" progId="Equation.DSMT4">
                  <p:embed/>
                </p:oleObj>
              </mc:Choice>
              <mc:Fallback>
                <p:oleObj name="Equation" r:id="rId7" imgW="4660560" imgH="1269720" progId="Equation.DSMT4">
                  <p:embed/>
                  <p:pic>
                    <p:nvPicPr>
                      <p:cNvPr id="15" name="Object 14" descr="S H = 275 joules, 3 significant figures, over 24.8 grams, 3 significant figures, times 4.3 degrees Celsius, 2 significant figures, = 2.6 joules over g degrees Celsius, 2 significant figures.">
                        <a:extLst>
                          <a:ext uri="{FF2B5EF4-FFF2-40B4-BE49-F238E27FC236}">
                            <a16:creationId xmlns:a16="http://schemas.microsoft.com/office/drawing/2014/main" id="{24D421B4-9324-4CB5-B3C0-42EAA94D1B86}"/>
                          </a:ext>
                        </a:extLst>
                      </p:cNvPr>
                      <p:cNvPicPr/>
                      <p:nvPr/>
                    </p:nvPicPr>
                    <p:blipFill>
                      <a:blip r:embed="rId8"/>
                      <a:stretch>
                        <a:fillRect/>
                      </a:stretch>
                    </p:blipFill>
                    <p:spPr>
                      <a:xfrm>
                        <a:off x="2645794" y="5258710"/>
                        <a:ext cx="4237182" cy="1154545"/>
                      </a:xfrm>
                      <a:prstGeom prst="rect">
                        <a:avLst/>
                      </a:prstGeom>
                    </p:spPr>
                  </p:pic>
                </p:oleObj>
              </mc:Fallback>
            </mc:AlternateContent>
          </a:graphicData>
        </a:graphic>
      </p:graphicFrame>
    </p:spTree>
    <p:extLst>
      <p:ext uri="{BB962C8B-B14F-4D97-AF65-F5344CB8AC3E}">
        <p14:creationId xmlns:p14="http://schemas.microsoft.com/office/powerpoint/2010/main" val="80985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9269-E79E-4D25-9079-33D62DA99675}"/>
              </a:ext>
            </a:extLst>
          </p:cNvPr>
          <p:cNvSpPr>
            <a:spLocks noGrp="1"/>
          </p:cNvSpPr>
          <p:nvPr>
            <p:ph type="title"/>
          </p:nvPr>
        </p:nvSpPr>
        <p:spPr>
          <a:xfrm>
            <a:off x="457199" y="215371"/>
            <a:ext cx="8541657" cy="1097279"/>
          </a:xfrm>
        </p:spPr>
        <p:txBody>
          <a:bodyPr/>
          <a:lstStyle/>
          <a:p>
            <a:r>
              <a:rPr lang="en-IN" sz="3400" dirty="0"/>
              <a:t>Specific Heats for Some Substances </a:t>
            </a:r>
            <a:r>
              <a:rPr lang="en-IN" sz="2000" b="0" dirty="0"/>
              <a:t>(1 of 2)</a:t>
            </a:r>
            <a:endParaRPr lang="en-IN" sz="2000" dirty="0"/>
          </a:p>
        </p:txBody>
      </p:sp>
      <p:sp>
        <p:nvSpPr>
          <p:cNvPr id="3" name="Content Placeholder 2">
            <a:extLst>
              <a:ext uri="{FF2B5EF4-FFF2-40B4-BE49-F238E27FC236}">
                <a16:creationId xmlns:a16="http://schemas.microsoft.com/office/drawing/2014/main" id="{304D708D-34FB-4956-B0AE-6E09F44967F4}"/>
              </a:ext>
            </a:extLst>
          </p:cNvPr>
          <p:cNvSpPr>
            <a:spLocks noGrp="1"/>
          </p:cNvSpPr>
          <p:nvPr>
            <p:ph sz="quarter" idx="13"/>
          </p:nvPr>
        </p:nvSpPr>
        <p:spPr>
          <a:xfrm>
            <a:off x="457200" y="1556327"/>
            <a:ext cx="6683829" cy="403102"/>
          </a:xfrm>
        </p:spPr>
        <p:txBody>
          <a:bodyPr/>
          <a:lstStyle/>
          <a:p>
            <a:pPr marL="432" indent="0">
              <a:buNone/>
            </a:pPr>
            <a:r>
              <a:rPr lang="en-IN" b="1" dirty="0"/>
              <a:t>Table 3.11</a:t>
            </a:r>
            <a:r>
              <a:rPr lang="en-IN" dirty="0"/>
              <a:t> Specific Heats for Some Substances</a:t>
            </a:r>
          </a:p>
        </p:txBody>
      </p:sp>
      <p:graphicFrame>
        <p:nvGraphicFramePr>
          <p:cNvPr id="5" name="Table 5">
            <a:extLst>
              <a:ext uri="{FF2B5EF4-FFF2-40B4-BE49-F238E27FC236}">
                <a16:creationId xmlns:a16="http://schemas.microsoft.com/office/drawing/2014/main" id="{2DD7CDF8-ADB3-4B40-8F81-E792F0272EC0}"/>
              </a:ext>
            </a:extLst>
          </p:cNvPr>
          <p:cNvGraphicFramePr>
            <a:graphicFrameLocks noGrp="1"/>
          </p:cNvGraphicFramePr>
          <p:nvPr>
            <p:ph sz="quarter" idx="14"/>
            <p:extLst/>
          </p:nvPr>
        </p:nvGraphicFramePr>
        <p:xfrm>
          <a:off x="457200" y="2128611"/>
          <a:ext cx="8229600" cy="2966720"/>
        </p:xfrm>
        <a:graphic>
          <a:graphicData uri="http://schemas.openxmlformats.org/drawingml/2006/table">
            <a:tbl>
              <a:tblPr firstRow="1" bandRow="1">
                <a:tableStyleId>{40F9630F-82C1-40B7-BC3A-925EFCFF5E92}</a:tableStyleId>
              </a:tblPr>
              <a:tblGrid>
                <a:gridCol w="2910114">
                  <a:extLst>
                    <a:ext uri="{9D8B030D-6E8A-4147-A177-3AD203B41FA5}">
                      <a16:colId xmlns:a16="http://schemas.microsoft.com/office/drawing/2014/main" val="156670242"/>
                    </a:ext>
                  </a:extLst>
                </a:gridCol>
                <a:gridCol w="2576286">
                  <a:extLst>
                    <a:ext uri="{9D8B030D-6E8A-4147-A177-3AD203B41FA5}">
                      <a16:colId xmlns:a16="http://schemas.microsoft.com/office/drawing/2014/main" val="637556282"/>
                    </a:ext>
                  </a:extLst>
                </a:gridCol>
                <a:gridCol w="2743200">
                  <a:extLst>
                    <a:ext uri="{9D8B030D-6E8A-4147-A177-3AD203B41FA5}">
                      <a16:colId xmlns:a16="http://schemas.microsoft.com/office/drawing/2014/main" val="9520962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Substance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i="0" u="none" strike="noStrike" cap="none" baseline="0" dirty="0">
                          <a:solidFill>
                            <a:schemeClr val="tx1"/>
                          </a:solidFill>
                          <a:latin typeface="+mn-lt"/>
                          <a:ea typeface="+mn-ea"/>
                          <a:cs typeface="+mn-cs"/>
                          <a:sym typeface="Arial"/>
                        </a:rPr>
                        <a:t>calories per gram degrees Celsius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 b="1" i="0" u="none" strike="noStrike" cap="none" baseline="0" dirty="0">
                          <a:solidFill>
                            <a:schemeClr val="tx1"/>
                          </a:solidFill>
                          <a:latin typeface="+mn-lt"/>
                          <a:ea typeface="+mn-ea"/>
                          <a:cs typeface="+mn-cs"/>
                          <a:sym typeface="Arial"/>
                        </a:rPr>
                        <a:t>joules per gram </a:t>
                      </a:r>
                      <a:r>
                        <a:rPr lang="fr-FR" sz="100" b="1" i="0" u="none" strike="noStrike" cap="none" baseline="0" dirty="0" err="1">
                          <a:solidFill>
                            <a:schemeClr val="tx1"/>
                          </a:solidFill>
                          <a:latin typeface="+mn-lt"/>
                          <a:ea typeface="+mn-ea"/>
                          <a:cs typeface="+mn-cs"/>
                          <a:sym typeface="Arial"/>
                        </a:rPr>
                        <a:t>degrees</a:t>
                      </a:r>
                      <a:r>
                        <a:rPr lang="fr-FR" sz="100" b="1" i="0" u="none" strike="noStrike" cap="none" baseline="0" dirty="0">
                          <a:solidFill>
                            <a:schemeClr val="tx1"/>
                          </a:solidFill>
                          <a:latin typeface="+mn-lt"/>
                          <a:ea typeface="+mn-ea"/>
                          <a:cs typeface="+mn-cs"/>
                          <a:sym typeface="Arial"/>
                        </a:rPr>
                        <a:t> Celsius</a:t>
                      </a:r>
                      <a:endParaRPr lang="en-IN" sz="1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69856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Elements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baseline="0" dirty="0">
                          <a:solidFill>
                            <a:schemeClr val="tx1"/>
                          </a:solidFill>
                          <a:latin typeface="+mn-lt"/>
                        </a:rPr>
                        <a:t>Blank</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baseline="0" dirty="0">
                          <a:solidFill>
                            <a:schemeClr val="tx1"/>
                          </a:solidFill>
                          <a:latin typeface="+mn-lt"/>
                        </a:rPr>
                        <a:t>Blank</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9863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Aluminum, A</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l(</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0.214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0.897</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0836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Copper, C</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u(</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0.0920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0.385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8589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Gold, A</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u(</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0.0308</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0.129</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77520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Iron, F</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e(</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0.108</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0.452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75254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Silver, A</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g(</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0.0562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0.235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6933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Titanium, T</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err="1">
                          <a:solidFill>
                            <a:schemeClr val="tx1"/>
                          </a:solidFill>
                          <a:latin typeface="+mn-lt"/>
                          <a:ea typeface="+mn-ea"/>
                          <a:cs typeface="+mn-cs"/>
                          <a:sym typeface="Arial"/>
                        </a:rPr>
                        <a:t>i</a:t>
                      </a:r>
                      <a:r>
                        <a:rPr lang="en-IN" sz="1800" b="0" i="0" u="none" strike="noStrike" cap="none" baseline="0" dirty="0">
                          <a:solidFill>
                            <a:schemeClr val="tx1"/>
                          </a:solidFill>
                          <a:latin typeface="+mn-lt"/>
                          <a:ea typeface="+mn-ea"/>
                          <a:cs typeface="+mn-cs"/>
                          <a:sym typeface="Arial"/>
                        </a:rPr>
                        <a:t>(</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0.125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0.523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8084029"/>
                  </a:ext>
                </a:extLst>
              </a:tr>
            </a:tbl>
          </a:graphicData>
        </a:graphic>
      </p:graphicFrame>
      <p:graphicFrame>
        <p:nvGraphicFramePr>
          <p:cNvPr id="7" name="Object 6">
            <a:extLst>
              <a:ext uri="{FF2B5EF4-FFF2-40B4-BE49-F238E27FC236}">
                <a16:creationId xmlns:a16="http://schemas.microsoft.com/office/drawing/2014/main" id="{3350FDEF-F90F-475E-BC58-9C1EA6773F11}"/>
              </a:ext>
              <a:ext uri="{C183D7F6-B498-43B3-948B-1728B52AA6E4}">
                <adec:decorative xmlns:adec="http://schemas.microsoft.com/office/drawing/2017/decorative" val="1"/>
              </a:ext>
            </a:extLst>
          </p:cNvPr>
          <p:cNvGraphicFramePr>
            <a:graphicFrameLocks noChangeAspect="1"/>
          </p:cNvGraphicFramePr>
          <p:nvPr>
            <p:extLst/>
          </p:nvPr>
        </p:nvGraphicFramePr>
        <p:xfrm>
          <a:off x="3452813" y="2154238"/>
          <a:ext cx="939800" cy="317500"/>
        </p:xfrm>
        <a:graphic>
          <a:graphicData uri="http://schemas.openxmlformats.org/presentationml/2006/ole">
            <mc:AlternateContent xmlns:mc="http://schemas.openxmlformats.org/markup-compatibility/2006">
              <mc:Choice xmlns:v="urn:schemas-microsoft-com:vml" Requires="v">
                <p:oleObj spid="_x0000_s37890" name="Equation" r:id="rId3" imgW="939600" imgH="317160" progId="Equation.DSMT4">
                  <p:embed/>
                </p:oleObj>
              </mc:Choice>
              <mc:Fallback>
                <p:oleObj name="Equation" r:id="rId3" imgW="939600" imgH="317160" progId="Equation.DSMT4">
                  <p:embed/>
                  <p:pic>
                    <p:nvPicPr>
                      <p:cNvPr id="7" name="Object 6">
                        <a:extLst>
                          <a:ext uri="{FF2B5EF4-FFF2-40B4-BE49-F238E27FC236}">
                            <a16:creationId xmlns:a16="http://schemas.microsoft.com/office/drawing/2014/main" id="{3350FDEF-F90F-475E-BC58-9C1EA6773F11}"/>
                          </a:ext>
                          <a:ext uri="{C183D7F6-B498-43B3-948B-1728B52AA6E4}">
                            <adec:decorative xmlns:adec="http://schemas.microsoft.com/office/drawing/2017/decorative" val="1"/>
                          </a:ext>
                        </a:extLst>
                      </p:cNvPr>
                      <p:cNvPicPr/>
                      <p:nvPr/>
                    </p:nvPicPr>
                    <p:blipFill>
                      <a:blip r:embed="rId4"/>
                      <a:stretch>
                        <a:fillRect/>
                      </a:stretch>
                    </p:blipFill>
                    <p:spPr>
                      <a:xfrm>
                        <a:off x="3452813" y="2154238"/>
                        <a:ext cx="939800" cy="3175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21DC38D0-9977-439B-9BBB-4FE9257314EF}"/>
              </a:ext>
              <a:ext uri="{C183D7F6-B498-43B3-948B-1728B52AA6E4}">
                <adec:decorative xmlns:adec="http://schemas.microsoft.com/office/drawing/2017/decorative" val="1"/>
              </a:ext>
            </a:extLst>
          </p:cNvPr>
          <p:cNvGraphicFramePr>
            <a:graphicFrameLocks noChangeAspect="1"/>
          </p:cNvGraphicFramePr>
          <p:nvPr>
            <p:extLst/>
          </p:nvPr>
        </p:nvGraphicFramePr>
        <p:xfrm>
          <a:off x="6013450" y="2143125"/>
          <a:ext cx="736600" cy="317500"/>
        </p:xfrm>
        <a:graphic>
          <a:graphicData uri="http://schemas.openxmlformats.org/presentationml/2006/ole">
            <mc:AlternateContent xmlns:mc="http://schemas.openxmlformats.org/markup-compatibility/2006">
              <mc:Choice xmlns:v="urn:schemas-microsoft-com:vml" Requires="v">
                <p:oleObj spid="_x0000_s37891" name="Equation" r:id="rId5" imgW="736560" imgH="317160" progId="Equation.DSMT4">
                  <p:embed/>
                </p:oleObj>
              </mc:Choice>
              <mc:Fallback>
                <p:oleObj name="Equation" r:id="rId5" imgW="736560" imgH="317160" progId="Equation.DSMT4">
                  <p:embed/>
                  <p:pic>
                    <p:nvPicPr>
                      <p:cNvPr id="8" name="Object 7">
                        <a:extLst>
                          <a:ext uri="{FF2B5EF4-FFF2-40B4-BE49-F238E27FC236}">
                            <a16:creationId xmlns:a16="http://schemas.microsoft.com/office/drawing/2014/main" id="{21DC38D0-9977-439B-9BBB-4FE9257314EF}"/>
                          </a:ext>
                          <a:ext uri="{C183D7F6-B498-43B3-948B-1728B52AA6E4}">
                            <adec:decorative xmlns:adec="http://schemas.microsoft.com/office/drawing/2017/decorative" val="1"/>
                          </a:ext>
                        </a:extLst>
                      </p:cNvPr>
                      <p:cNvPicPr/>
                      <p:nvPr/>
                    </p:nvPicPr>
                    <p:blipFill>
                      <a:blip r:embed="rId6"/>
                      <a:stretch>
                        <a:fillRect/>
                      </a:stretch>
                    </p:blipFill>
                    <p:spPr>
                      <a:xfrm>
                        <a:off x="6013450" y="2143125"/>
                        <a:ext cx="736600" cy="3175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629083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9269-E79E-4D25-9079-33D62DA99675}"/>
              </a:ext>
            </a:extLst>
          </p:cNvPr>
          <p:cNvSpPr>
            <a:spLocks noGrp="1"/>
          </p:cNvSpPr>
          <p:nvPr>
            <p:ph type="title"/>
          </p:nvPr>
        </p:nvSpPr>
        <p:spPr>
          <a:xfrm>
            <a:off x="457199" y="289866"/>
            <a:ext cx="8541657" cy="1097279"/>
          </a:xfrm>
        </p:spPr>
        <p:txBody>
          <a:bodyPr/>
          <a:lstStyle/>
          <a:p>
            <a:r>
              <a:rPr lang="en-IN" sz="3400" dirty="0"/>
              <a:t>Specific Heats for Some Substances </a:t>
            </a:r>
            <a:r>
              <a:rPr lang="en-IN" sz="2000" b="0" dirty="0"/>
              <a:t>(2 of 2)</a:t>
            </a:r>
            <a:endParaRPr lang="en-IN" sz="2000" dirty="0"/>
          </a:p>
        </p:txBody>
      </p:sp>
      <p:sp>
        <p:nvSpPr>
          <p:cNvPr id="3" name="Content Placeholder 2">
            <a:extLst>
              <a:ext uri="{FF2B5EF4-FFF2-40B4-BE49-F238E27FC236}">
                <a16:creationId xmlns:a16="http://schemas.microsoft.com/office/drawing/2014/main" id="{304D708D-34FB-4956-B0AE-6E09F44967F4}"/>
              </a:ext>
            </a:extLst>
          </p:cNvPr>
          <p:cNvSpPr>
            <a:spLocks noGrp="1"/>
          </p:cNvSpPr>
          <p:nvPr>
            <p:ph sz="quarter" idx="13"/>
          </p:nvPr>
        </p:nvSpPr>
        <p:spPr>
          <a:xfrm>
            <a:off x="457200" y="1630822"/>
            <a:ext cx="6683829" cy="403102"/>
          </a:xfrm>
        </p:spPr>
        <p:txBody>
          <a:bodyPr/>
          <a:lstStyle/>
          <a:p>
            <a:pPr marL="432" indent="0">
              <a:buNone/>
            </a:pPr>
            <a:r>
              <a:rPr lang="en-IN" b="1" dirty="0"/>
              <a:t>Table 3.11 [continued]</a:t>
            </a:r>
          </a:p>
        </p:txBody>
      </p:sp>
      <p:graphicFrame>
        <p:nvGraphicFramePr>
          <p:cNvPr id="5" name="Table 5">
            <a:extLst>
              <a:ext uri="{FF2B5EF4-FFF2-40B4-BE49-F238E27FC236}">
                <a16:creationId xmlns:a16="http://schemas.microsoft.com/office/drawing/2014/main" id="{2DD7CDF8-ADB3-4B40-8F81-E792F0272EC0}"/>
              </a:ext>
            </a:extLst>
          </p:cNvPr>
          <p:cNvGraphicFramePr>
            <a:graphicFrameLocks noGrp="1"/>
          </p:cNvGraphicFramePr>
          <p:nvPr>
            <p:ph sz="quarter" idx="14"/>
            <p:extLst/>
          </p:nvPr>
        </p:nvGraphicFramePr>
        <p:xfrm>
          <a:off x="457200" y="2203106"/>
          <a:ext cx="8229600" cy="2595880"/>
        </p:xfrm>
        <a:graphic>
          <a:graphicData uri="http://schemas.openxmlformats.org/drawingml/2006/table">
            <a:tbl>
              <a:tblPr firstRow="1" bandRow="1">
                <a:tableStyleId>{40F9630F-82C1-40B7-BC3A-925EFCFF5E92}</a:tableStyleId>
              </a:tblPr>
              <a:tblGrid>
                <a:gridCol w="2905125">
                  <a:extLst>
                    <a:ext uri="{9D8B030D-6E8A-4147-A177-3AD203B41FA5}">
                      <a16:colId xmlns:a16="http://schemas.microsoft.com/office/drawing/2014/main" val="156670242"/>
                    </a:ext>
                  </a:extLst>
                </a:gridCol>
                <a:gridCol w="2581275">
                  <a:extLst>
                    <a:ext uri="{9D8B030D-6E8A-4147-A177-3AD203B41FA5}">
                      <a16:colId xmlns:a16="http://schemas.microsoft.com/office/drawing/2014/main" val="637556282"/>
                    </a:ext>
                  </a:extLst>
                </a:gridCol>
                <a:gridCol w="2743200">
                  <a:extLst>
                    <a:ext uri="{9D8B030D-6E8A-4147-A177-3AD203B41FA5}">
                      <a16:colId xmlns:a16="http://schemas.microsoft.com/office/drawing/2014/main" val="9520962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Substance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i="0" u="none" strike="noStrike" cap="none" baseline="0" dirty="0">
                          <a:solidFill>
                            <a:schemeClr val="tx1"/>
                          </a:solidFill>
                          <a:latin typeface="+mn-lt"/>
                          <a:ea typeface="+mn-ea"/>
                          <a:cs typeface="+mn-cs"/>
                          <a:sym typeface="Arial"/>
                        </a:rPr>
                        <a:t>calories per gram degrees Celsius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 b="1" i="0" u="none" strike="noStrike" cap="none" baseline="0" dirty="0">
                          <a:solidFill>
                            <a:schemeClr val="tx1"/>
                          </a:solidFill>
                          <a:latin typeface="+mn-lt"/>
                          <a:ea typeface="+mn-ea"/>
                          <a:cs typeface="+mn-cs"/>
                          <a:sym typeface="Arial"/>
                        </a:rPr>
                        <a:t>joules per gram </a:t>
                      </a:r>
                      <a:r>
                        <a:rPr lang="fr-FR" sz="100" b="1" i="0" u="none" strike="noStrike" cap="none" baseline="0" dirty="0" err="1">
                          <a:solidFill>
                            <a:schemeClr val="tx1"/>
                          </a:solidFill>
                          <a:latin typeface="+mn-lt"/>
                          <a:ea typeface="+mn-ea"/>
                          <a:cs typeface="+mn-cs"/>
                          <a:sym typeface="Arial"/>
                        </a:rPr>
                        <a:t>degrees</a:t>
                      </a:r>
                      <a:r>
                        <a:rPr lang="fr-FR" sz="100" b="1" i="0" u="none" strike="noStrike" cap="none" baseline="0" dirty="0">
                          <a:solidFill>
                            <a:schemeClr val="tx1"/>
                          </a:solidFill>
                          <a:latin typeface="+mn-lt"/>
                          <a:ea typeface="+mn-ea"/>
                          <a:cs typeface="+mn-cs"/>
                          <a:sym typeface="Arial"/>
                        </a:rPr>
                        <a:t> Celsius</a:t>
                      </a:r>
                      <a:endParaRPr lang="en-IN" sz="1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69856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Compounds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baseline="0" dirty="0">
                          <a:solidFill>
                            <a:schemeClr val="tx1"/>
                          </a:solidFill>
                          <a:latin typeface="+mn-lt"/>
                        </a:rPr>
                        <a:t>Blank</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baseline="0" dirty="0">
                          <a:solidFill>
                            <a:schemeClr val="tx1"/>
                          </a:solidFill>
                          <a:latin typeface="+mn-lt"/>
                        </a:rPr>
                        <a:t>Blank</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9863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a:solidFill>
                            <a:schemeClr val="tx1"/>
                          </a:solidFill>
                          <a:latin typeface="+mn-lt"/>
                          <a:ea typeface="+mn-ea"/>
                          <a:cs typeface="+mn-cs"/>
                          <a:sym typeface="Arial"/>
                        </a:rPr>
                        <a:t>Ammonia,  </a:t>
                      </a:r>
                      <a:r>
                        <a:rPr lang="pt-BR" sz="100" b="0" i="0" u="none" strike="noStrike" cap="none" baseline="0">
                          <a:solidFill>
                            <a:schemeClr val="tx1"/>
                          </a:solidFill>
                          <a:latin typeface="+mn-lt"/>
                          <a:ea typeface="+mn-ea"/>
                          <a:cs typeface="+mn-cs"/>
                          <a:sym typeface="Arial"/>
                        </a:rPr>
                        <a:t>N </a:t>
                      </a:r>
                      <a:r>
                        <a:rPr lang="pt-BR" sz="100" b="0" i="0" u="none" strike="noStrike" cap="none" baseline="0" dirty="0">
                          <a:solidFill>
                            <a:schemeClr val="tx1"/>
                          </a:solidFill>
                          <a:latin typeface="+mn-lt"/>
                          <a:ea typeface="+mn-ea"/>
                          <a:cs typeface="+mn-cs"/>
                          <a:sym typeface="Arial"/>
                        </a:rPr>
                        <a:t>H sub 3, gaseous</a:t>
                      </a:r>
                      <a:r>
                        <a:rPr lang="en-IN" sz="1800" b="0" i="0" u="none" strike="noStrike" cap="none" baseline="0" dirty="0">
                          <a:solidFill>
                            <a:schemeClr val="tx1"/>
                          </a:solidFill>
                          <a:latin typeface="+mn-lt"/>
                          <a:ea typeface="+mn-ea"/>
                          <a:cs typeface="+mn-cs"/>
                          <a:sym typeface="Arial"/>
                        </a:rPr>
                        <a:t> </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0.488</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2.04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0836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a:solidFill>
                            <a:schemeClr val="tx1"/>
                          </a:solidFill>
                          <a:latin typeface="+mn-lt"/>
                          <a:ea typeface="+mn-ea"/>
                          <a:cs typeface="+mn-cs"/>
                          <a:sym typeface="Arial"/>
                        </a:rPr>
                        <a:t>Ethanol,   </a:t>
                      </a:r>
                      <a:r>
                        <a:rPr lang="pt-BR" sz="100" b="0" i="0" u="none" strike="noStrike" cap="none" baseline="0" dirty="0">
                          <a:solidFill>
                            <a:schemeClr val="tx1"/>
                          </a:solidFill>
                          <a:latin typeface="+mn-lt"/>
                          <a:ea typeface="+mn-ea"/>
                          <a:cs typeface="+mn-cs"/>
                          <a:sym typeface="Arial"/>
                        </a:rPr>
                        <a:t>C sub 2 H sub 6 O, liquid</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0.588</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2.46</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8589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Sodium chloride, N</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l(</a:t>
                      </a:r>
                      <a:r>
                        <a:rPr lang="en-IN" sz="1800" b="0" i="1" u="none" strike="noStrike" cap="none" baseline="0" dirty="0">
                          <a:solidFill>
                            <a:schemeClr val="tx1"/>
                          </a:solidFill>
                          <a:latin typeface="+mn-lt"/>
                          <a:ea typeface="+mn-ea"/>
                          <a:cs typeface="+mn-cs"/>
                          <a:sym typeface="Arial"/>
                        </a:rPr>
                        <a:t>s</a:t>
                      </a:r>
                      <a:r>
                        <a:rPr lang="en-IN" sz="1800" b="0"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0.207</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0.864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77520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Water,   </a:t>
                      </a:r>
                      <a:r>
                        <a:rPr lang="pt-BR" sz="100" b="0" i="0" u="none" strike="noStrike" cap="none" baseline="0" dirty="0">
                          <a:solidFill>
                            <a:schemeClr val="tx1"/>
                          </a:solidFill>
                          <a:latin typeface="+mn-lt"/>
                          <a:ea typeface="+mn-ea"/>
                          <a:cs typeface="+mn-cs"/>
                          <a:sym typeface="Arial"/>
                        </a:rPr>
                        <a:t>H sub 2 O, liquid</a:t>
                      </a:r>
                      <a:r>
                        <a:rPr lang="en-IN" sz="1800" b="0" i="0" u="none" strike="noStrike" cap="none" baseline="0" dirty="0">
                          <a:solidFill>
                            <a:schemeClr val="tx1"/>
                          </a:solidFill>
                          <a:latin typeface="+mn-lt"/>
                          <a:ea typeface="+mn-ea"/>
                          <a:cs typeface="+mn-cs"/>
                          <a:sym typeface="Arial"/>
                        </a:rPr>
                        <a:t> </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1.00</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4.184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75254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Water,  </a:t>
                      </a:r>
                      <a:r>
                        <a:rPr lang="pt-BR" sz="100" b="0" i="0" u="none" strike="noStrike" cap="none" baseline="0" dirty="0">
                          <a:solidFill>
                            <a:schemeClr val="tx1"/>
                          </a:solidFill>
                          <a:latin typeface="+mn-lt"/>
                          <a:ea typeface="+mn-ea"/>
                          <a:cs typeface="+mn-cs"/>
                          <a:sym typeface="Arial"/>
                        </a:rPr>
                        <a:t>H sub 2 O, solid</a:t>
                      </a:r>
                      <a:r>
                        <a:rPr lang="en-IN" sz="100" b="0" i="0" u="none" strike="noStrike" cap="none" baseline="0" dirty="0">
                          <a:solidFill>
                            <a:schemeClr val="tx1"/>
                          </a:solidFill>
                          <a:latin typeface="+mn-lt"/>
                          <a:ea typeface="+mn-ea"/>
                          <a:cs typeface="+mn-cs"/>
                          <a:sym typeface="Arial"/>
                        </a:rPr>
                        <a:t> </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0.485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2.03</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693319"/>
                  </a:ext>
                </a:extLst>
              </a:tr>
            </a:tbl>
          </a:graphicData>
        </a:graphic>
      </p:graphicFrame>
      <p:graphicFrame>
        <p:nvGraphicFramePr>
          <p:cNvPr id="7" name="Object 6">
            <a:extLst>
              <a:ext uri="{FF2B5EF4-FFF2-40B4-BE49-F238E27FC236}">
                <a16:creationId xmlns:a16="http://schemas.microsoft.com/office/drawing/2014/main" id="{3350FDEF-F90F-475E-BC58-9C1EA6773F11}"/>
              </a:ext>
              <a:ext uri="{C183D7F6-B498-43B3-948B-1728B52AA6E4}">
                <adec:decorative xmlns:adec="http://schemas.microsoft.com/office/drawing/2017/decorative" val="1"/>
              </a:ext>
            </a:extLst>
          </p:cNvPr>
          <p:cNvGraphicFramePr>
            <a:graphicFrameLocks noChangeAspect="1"/>
          </p:cNvGraphicFramePr>
          <p:nvPr>
            <p:extLst/>
          </p:nvPr>
        </p:nvGraphicFramePr>
        <p:xfrm>
          <a:off x="3479800" y="2273300"/>
          <a:ext cx="774700" cy="261938"/>
        </p:xfrm>
        <a:graphic>
          <a:graphicData uri="http://schemas.openxmlformats.org/presentationml/2006/ole">
            <mc:AlternateContent xmlns:mc="http://schemas.openxmlformats.org/markup-compatibility/2006">
              <mc:Choice xmlns:v="urn:schemas-microsoft-com:vml" Requires="v">
                <p:oleObj spid="_x0000_s38914" name="Equation" r:id="rId3" imgW="939600" imgH="317160" progId="Equation.DSMT4">
                  <p:embed/>
                </p:oleObj>
              </mc:Choice>
              <mc:Fallback>
                <p:oleObj name="Equation" r:id="rId3" imgW="939600" imgH="317160" progId="Equation.DSMT4">
                  <p:embed/>
                  <p:pic>
                    <p:nvPicPr>
                      <p:cNvPr id="7" name="Object 6">
                        <a:extLst>
                          <a:ext uri="{FF2B5EF4-FFF2-40B4-BE49-F238E27FC236}">
                            <a16:creationId xmlns:a16="http://schemas.microsoft.com/office/drawing/2014/main" id="{3350FDEF-F90F-475E-BC58-9C1EA6773F11}"/>
                          </a:ext>
                          <a:ext uri="{C183D7F6-B498-43B3-948B-1728B52AA6E4}">
                            <adec:decorative xmlns:adec="http://schemas.microsoft.com/office/drawing/2017/decorative" val="1"/>
                          </a:ext>
                        </a:extLst>
                      </p:cNvPr>
                      <p:cNvPicPr/>
                      <p:nvPr/>
                    </p:nvPicPr>
                    <p:blipFill>
                      <a:blip r:embed="rId4"/>
                      <a:stretch>
                        <a:fillRect/>
                      </a:stretch>
                    </p:blipFill>
                    <p:spPr>
                      <a:xfrm>
                        <a:off x="3479800" y="2273300"/>
                        <a:ext cx="774700" cy="261938"/>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21DC38D0-9977-439B-9BBB-4FE9257314EF}"/>
              </a:ext>
              <a:ext uri="{C183D7F6-B498-43B3-948B-1728B52AA6E4}">
                <adec:decorative xmlns:adec="http://schemas.microsoft.com/office/drawing/2017/decorative" val="1"/>
              </a:ext>
            </a:extLst>
          </p:cNvPr>
          <p:cNvGraphicFramePr>
            <a:graphicFrameLocks noChangeAspect="1"/>
          </p:cNvGraphicFramePr>
          <p:nvPr>
            <p:extLst/>
          </p:nvPr>
        </p:nvGraphicFramePr>
        <p:xfrm>
          <a:off x="6049240" y="2257425"/>
          <a:ext cx="609600" cy="261938"/>
        </p:xfrm>
        <a:graphic>
          <a:graphicData uri="http://schemas.openxmlformats.org/presentationml/2006/ole">
            <mc:AlternateContent xmlns:mc="http://schemas.openxmlformats.org/markup-compatibility/2006">
              <mc:Choice xmlns:v="urn:schemas-microsoft-com:vml" Requires="v">
                <p:oleObj spid="_x0000_s38915" name="Equation" r:id="rId5" imgW="736560" imgH="317160" progId="Equation.DSMT4">
                  <p:embed/>
                </p:oleObj>
              </mc:Choice>
              <mc:Fallback>
                <p:oleObj name="Equation" r:id="rId5" imgW="736560" imgH="317160" progId="Equation.DSMT4">
                  <p:embed/>
                  <p:pic>
                    <p:nvPicPr>
                      <p:cNvPr id="8" name="Object 7">
                        <a:extLst>
                          <a:ext uri="{FF2B5EF4-FFF2-40B4-BE49-F238E27FC236}">
                            <a16:creationId xmlns:a16="http://schemas.microsoft.com/office/drawing/2014/main" id="{21DC38D0-9977-439B-9BBB-4FE9257314EF}"/>
                          </a:ext>
                          <a:ext uri="{C183D7F6-B498-43B3-948B-1728B52AA6E4}">
                            <adec:decorative xmlns:adec="http://schemas.microsoft.com/office/drawing/2017/decorative" val="1"/>
                          </a:ext>
                        </a:extLst>
                      </p:cNvPr>
                      <p:cNvPicPr/>
                      <p:nvPr/>
                    </p:nvPicPr>
                    <p:blipFill>
                      <a:blip r:embed="rId6"/>
                      <a:stretch>
                        <a:fillRect/>
                      </a:stretch>
                    </p:blipFill>
                    <p:spPr>
                      <a:xfrm>
                        <a:off x="6049240" y="2257425"/>
                        <a:ext cx="609600" cy="261938"/>
                      </a:xfrm>
                      <a:prstGeom prst="rect">
                        <a:avLst/>
                      </a:prstGeom>
                      <a:solidFill>
                        <a:schemeClr val="bg1"/>
                      </a:solidFill>
                    </p:spPr>
                  </p:pic>
                </p:oleObj>
              </mc:Fallback>
            </mc:AlternateContent>
          </a:graphicData>
        </a:graphic>
      </p:graphicFrame>
      <p:graphicFrame>
        <p:nvGraphicFramePr>
          <p:cNvPr id="4" name="Object 3">
            <a:extLst>
              <a:ext uri="{FF2B5EF4-FFF2-40B4-BE49-F238E27FC236}">
                <a16:creationId xmlns:a16="http://schemas.microsoft.com/office/drawing/2014/main" id="{414EAE7B-34C7-4597-956C-2C14C4973471}"/>
              </a:ext>
              <a:ext uri="{C183D7F6-B498-43B3-948B-1728B52AA6E4}">
                <adec:decorative xmlns:adec="http://schemas.microsoft.com/office/drawing/2017/decorative" val="1"/>
              </a:ext>
            </a:extLst>
          </p:cNvPr>
          <p:cNvGraphicFramePr>
            <a:graphicFrameLocks noChangeAspect="1"/>
          </p:cNvGraphicFramePr>
          <p:nvPr>
            <p:extLst/>
          </p:nvPr>
        </p:nvGraphicFramePr>
        <p:xfrm>
          <a:off x="1682955" y="2971780"/>
          <a:ext cx="688186" cy="290784"/>
        </p:xfrm>
        <a:graphic>
          <a:graphicData uri="http://schemas.openxmlformats.org/presentationml/2006/ole">
            <mc:AlternateContent xmlns:mc="http://schemas.openxmlformats.org/markup-compatibility/2006">
              <mc:Choice xmlns:v="urn:schemas-microsoft-com:vml" Requires="v">
                <p:oleObj spid="_x0000_s38916" name="Equation" r:id="rId7" imgW="901440" imgH="380880" progId="Equation.DSMT4">
                  <p:embed/>
                </p:oleObj>
              </mc:Choice>
              <mc:Fallback>
                <p:oleObj name="Equation" r:id="rId7" imgW="901440" imgH="380880" progId="Equation.DSMT4">
                  <p:embed/>
                  <p:pic>
                    <p:nvPicPr>
                      <p:cNvPr id="4" name="Object 3">
                        <a:extLst>
                          <a:ext uri="{FF2B5EF4-FFF2-40B4-BE49-F238E27FC236}">
                            <a16:creationId xmlns:a16="http://schemas.microsoft.com/office/drawing/2014/main" id="{414EAE7B-34C7-4597-956C-2C14C4973471}"/>
                          </a:ext>
                          <a:ext uri="{C183D7F6-B498-43B3-948B-1728B52AA6E4}">
                            <adec:decorative xmlns:adec="http://schemas.microsoft.com/office/drawing/2017/decorative" val="1"/>
                          </a:ext>
                        </a:extLst>
                      </p:cNvPr>
                      <p:cNvPicPr/>
                      <p:nvPr/>
                    </p:nvPicPr>
                    <p:blipFill>
                      <a:blip r:embed="rId8"/>
                      <a:stretch>
                        <a:fillRect/>
                      </a:stretch>
                    </p:blipFill>
                    <p:spPr>
                      <a:xfrm>
                        <a:off x="1682955" y="2971780"/>
                        <a:ext cx="688186" cy="290784"/>
                      </a:xfrm>
                      <a:prstGeom prst="rect">
                        <a:avLst/>
                      </a:prstGeom>
                      <a:solidFill>
                        <a:schemeClr val="lt1"/>
                      </a:solidFill>
                    </p:spPr>
                  </p:pic>
                </p:oleObj>
              </mc:Fallback>
            </mc:AlternateContent>
          </a:graphicData>
        </a:graphic>
      </p:graphicFrame>
      <p:graphicFrame>
        <p:nvGraphicFramePr>
          <p:cNvPr id="6" name="Object 5">
            <a:extLst>
              <a:ext uri="{FF2B5EF4-FFF2-40B4-BE49-F238E27FC236}">
                <a16:creationId xmlns:a16="http://schemas.microsoft.com/office/drawing/2014/main" id="{51940E2B-4C43-491F-92AC-135258D5187C}"/>
              </a:ext>
              <a:ext uri="{C183D7F6-B498-43B3-948B-1728B52AA6E4}">
                <adec:decorative xmlns:adec="http://schemas.microsoft.com/office/drawing/2017/decorative" val="1"/>
              </a:ext>
            </a:extLst>
          </p:cNvPr>
          <p:cNvGraphicFramePr>
            <a:graphicFrameLocks noChangeAspect="1"/>
          </p:cNvGraphicFramePr>
          <p:nvPr>
            <p:extLst/>
          </p:nvPr>
        </p:nvGraphicFramePr>
        <p:xfrm>
          <a:off x="1504958" y="3361731"/>
          <a:ext cx="839669" cy="286251"/>
        </p:xfrm>
        <a:graphic>
          <a:graphicData uri="http://schemas.openxmlformats.org/presentationml/2006/ole">
            <mc:AlternateContent xmlns:mc="http://schemas.openxmlformats.org/markup-compatibility/2006">
              <mc:Choice xmlns:v="urn:schemas-microsoft-com:vml" Requires="v">
                <p:oleObj spid="_x0000_s38917" name="Equation" r:id="rId9" imgW="1117440" imgH="380880" progId="Equation.DSMT4">
                  <p:embed/>
                </p:oleObj>
              </mc:Choice>
              <mc:Fallback>
                <p:oleObj name="Equation" r:id="rId9" imgW="1117440" imgH="380880" progId="Equation.DSMT4">
                  <p:embed/>
                  <p:pic>
                    <p:nvPicPr>
                      <p:cNvPr id="6" name="Object 5">
                        <a:extLst>
                          <a:ext uri="{FF2B5EF4-FFF2-40B4-BE49-F238E27FC236}">
                            <a16:creationId xmlns:a16="http://schemas.microsoft.com/office/drawing/2014/main" id="{51940E2B-4C43-491F-92AC-135258D5187C}"/>
                          </a:ext>
                          <a:ext uri="{C183D7F6-B498-43B3-948B-1728B52AA6E4}">
                            <adec:decorative xmlns:adec="http://schemas.microsoft.com/office/drawing/2017/decorative" val="1"/>
                          </a:ext>
                        </a:extLst>
                      </p:cNvPr>
                      <p:cNvPicPr/>
                      <p:nvPr/>
                    </p:nvPicPr>
                    <p:blipFill>
                      <a:blip r:embed="rId10"/>
                      <a:stretch>
                        <a:fillRect/>
                      </a:stretch>
                    </p:blipFill>
                    <p:spPr>
                      <a:xfrm>
                        <a:off x="1504958" y="3361731"/>
                        <a:ext cx="839669" cy="286251"/>
                      </a:xfrm>
                      <a:prstGeom prst="rect">
                        <a:avLst/>
                      </a:prstGeom>
                      <a:solidFill>
                        <a:schemeClr val="lt1"/>
                      </a:solidFill>
                    </p:spPr>
                  </p:pic>
                </p:oleObj>
              </mc:Fallback>
            </mc:AlternateContent>
          </a:graphicData>
        </a:graphic>
      </p:graphicFrame>
      <p:graphicFrame>
        <p:nvGraphicFramePr>
          <p:cNvPr id="9" name="Object 8">
            <a:extLst>
              <a:ext uri="{FF2B5EF4-FFF2-40B4-BE49-F238E27FC236}">
                <a16:creationId xmlns:a16="http://schemas.microsoft.com/office/drawing/2014/main" id="{4A52ECB9-5B25-41EA-9D9B-93F3EFCA7218}"/>
              </a:ext>
              <a:ext uri="{C183D7F6-B498-43B3-948B-1728B52AA6E4}">
                <adec:decorative xmlns:adec="http://schemas.microsoft.com/office/drawing/2017/decorative" val="1"/>
              </a:ext>
            </a:extLst>
          </p:cNvPr>
          <p:cNvGraphicFramePr>
            <a:graphicFrameLocks noChangeAspect="1"/>
          </p:cNvGraphicFramePr>
          <p:nvPr>
            <p:extLst/>
          </p:nvPr>
        </p:nvGraphicFramePr>
        <p:xfrm>
          <a:off x="1409476" y="4081074"/>
          <a:ext cx="671735" cy="314876"/>
        </p:xfrm>
        <a:graphic>
          <a:graphicData uri="http://schemas.openxmlformats.org/presentationml/2006/ole">
            <mc:AlternateContent xmlns:mc="http://schemas.openxmlformats.org/markup-compatibility/2006">
              <mc:Choice xmlns:v="urn:schemas-microsoft-com:vml" Requires="v">
                <p:oleObj spid="_x0000_s38918" name="Equation" r:id="rId11" imgW="812520" imgH="380880" progId="Equation.DSMT4">
                  <p:embed/>
                </p:oleObj>
              </mc:Choice>
              <mc:Fallback>
                <p:oleObj name="Equation" r:id="rId11" imgW="812520" imgH="380880" progId="Equation.DSMT4">
                  <p:embed/>
                  <p:pic>
                    <p:nvPicPr>
                      <p:cNvPr id="9" name="Object 8">
                        <a:extLst>
                          <a:ext uri="{FF2B5EF4-FFF2-40B4-BE49-F238E27FC236}">
                            <a16:creationId xmlns:a16="http://schemas.microsoft.com/office/drawing/2014/main" id="{4A52ECB9-5B25-41EA-9D9B-93F3EFCA7218}"/>
                          </a:ext>
                          <a:ext uri="{C183D7F6-B498-43B3-948B-1728B52AA6E4}">
                            <adec:decorative xmlns:adec="http://schemas.microsoft.com/office/drawing/2017/decorative" val="1"/>
                          </a:ext>
                        </a:extLst>
                      </p:cNvPr>
                      <p:cNvPicPr/>
                      <p:nvPr/>
                    </p:nvPicPr>
                    <p:blipFill>
                      <a:blip r:embed="rId12"/>
                      <a:stretch>
                        <a:fillRect/>
                      </a:stretch>
                    </p:blipFill>
                    <p:spPr>
                      <a:xfrm>
                        <a:off x="1409476" y="4081074"/>
                        <a:ext cx="671735" cy="314876"/>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961A65B2-7B1D-4227-B04F-CCC1A9413182}"/>
              </a:ext>
              <a:ext uri="{C183D7F6-B498-43B3-948B-1728B52AA6E4}">
                <adec:decorative xmlns:adec="http://schemas.microsoft.com/office/drawing/2017/decorative" val="1"/>
              </a:ext>
            </a:extLst>
          </p:cNvPr>
          <p:cNvGraphicFramePr>
            <a:graphicFrameLocks noChangeAspect="1"/>
          </p:cNvGraphicFramePr>
          <p:nvPr>
            <p:extLst/>
          </p:nvPr>
        </p:nvGraphicFramePr>
        <p:xfrm>
          <a:off x="1395413" y="4465088"/>
          <a:ext cx="714375" cy="314325"/>
        </p:xfrm>
        <a:graphic>
          <a:graphicData uri="http://schemas.openxmlformats.org/presentationml/2006/ole">
            <mc:AlternateContent xmlns:mc="http://schemas.openxmlformats.org/markup-compatibility/2006">
              <mc:Choice xmlns:v="urn:schemas-microsoft-com:vml" Requires="v">
                <p:oleObj spid="_x0000_s38919" name="Equation" r:id="rId13" imgW="863280" imgH="380880" progId="Equation.DSMT4">
                  <p:embed/>
                </p:oleObj>
              </mc:Choice>
              <mc:Fallback>
                <p:oleObj name="Equation" r:id="rId13" imgW="863280" imgH="380880" progId="Equation.DSMT4">
                  <p:embed/>
                  <p:pic>
                    <p:nvPicPr>
                      <p:cNvPr id="10" name="Object 9">
                        <a:extLst>
                          <a:ext uri="{FF2B5EF4-FFF2-40B4-BE49-F238E27FC236}">
                            <a16:creationId xmlns:a16="http://schemas.microsoft.com/office/drawing/2014/main" id="{961A65B2-7B1D-4227-B04F-CCC1A9413182}"/>
                          </a:ext>
                          <a:ext uri="{C183D7F6-B498-43B3-948B-1728B52AA6E4}">
                            <adec:decorative xmlns:adec="http://schemas.microsoft.com/office/drawing/2017/decorative" val="1"/>
                          </a:ext>
                        </a:extLst>
                      </p:cNvPr>
                      <p:cNvPicPr/>
                      <p:nvPr/>
                    </p:nvPicPr>
                    <p:blipFill>
                      <a:blip r:embed="rId14"/>
                      <a:stretch>
                        <a:fillRect/>
                      </a:stretch>
                    </p:blipFill>
                    <p:spPr>
                      <a:xfrm>
                        <a:off x="1395413" y="4465088"/>
                        <a:ext cx="714375" cy="31432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6519542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4DD0-BC17-455F-A13B-6D301CDFB489}"/>
              </a:ext>
            </a:extLst>
          </p:cNvPr>
          <p:cNvSpPr>
            <a:spLocks noGrp="1"/>
          </p:cNvSpPr>
          <p:nvPr>
            <p:ph type="title"/>
          </p:nvPr>
        </p:nvSpPr>
        <p:spPr/>
        <p:txBody>
          <a:bodyPr/>
          <a:lstStyle/>
          <a:p>
            <a:r>
              <a:rPr lang="en-IN" dirty="0"/>
              <a:t>Specific Heat of Liquid Water</a:t>
            </a:r>
          </a:p>
        </p:txBody>
      </p:sp>
      <p:sp>
        <p:nvSpPr>
          <p:cNvPr id="3" name="Content Placeholder 2">
            <a:extLst>
              <a:ext uri="{FF2B5EF4-FFF2-40B4-BE49-F238E27FC236}">
                <a16:creationId xmlns:a16="http://schemas.microsoft.com/office/drawing/2014/main" id="{0A0741AC-69E1-4731-83F7-6BE96A2C187A}"/>
              </a:ext>
            </a:extLst>
          </p:cNvPr>
          <p:cNvSpPr>
            <a:spLocks noGrp="1"/>
          </p:cNvSpPr>
          <p:nvPr>
            <p:ph sz="quarter" idx="13"/>
          </p:nvPr>
        </p:nvSpPr>
        <p:spPr>
          <a:xfrm>
            <a:off x="457200" y="1556327"/>
            <a:ext cx="8077200" cy="1549730"/>
          </a:xfrm>
        </p:spPr>
        <p:txBody>
          <a:bodyPr/>
          <a:lstStyle/>
          <a:p>
            <a:pPr marL="432" indent="0">
              <a:buNone/>
            </a:pPr>
            <a:r>
              <a:rPr lang="en-IN" dirty="0"/>
              <a:t>Because of the high specific heat of water, a large mass of water near a coastal city can absorb or release five times the energy absorbed or released by the same amount of rock near an inland city.</a:t>
            </a:r>
          </a:p>
        </p:txBody>
      </p:sp>
      <p:pic>
        <p:nvPicPr>
          <p:cNvPr id="5" name="Content Placeholder 4" descr="A beach next to a city. Ocean waves crash onto the beach.">
            <a:extLst>
              <a:ext uri="{FF2B5EF4-FFF2-40B4-BE49-F238E27FC236}">
                <a16:creationId xmlns:a16="http://schemas.microsoft.com/office/drawing/2014/main" id="{9190CA01-A69E-41B8-9437-AA6AAACC26B9}"/>
              </a:ext>
            </a:extLst>
          </p:cNvPr>
          <p:cNvPicPr>
            <a:picLocks noGrp="1" noChangeAspect="1"/>
          </p:cNvPicPr>
          <p:nvPr>
            <p:ph sz="quarter" idx="14"/>
          </p:nvPr>
        </p:nvPicPr>
        <p:blipFill>
          <a:blip r:embed="rId2"/>
          <a:stretch>
            <a:fillRect/>
          </a:stretch>
        </p:blipFill>
        <p:spPr>
          <a:xfrm>
            <a:off x="2497654" y="3289714"/>
            <a:ext cx="4148692" cy="2801789"/>
          </a:xfrm>
          <a:prstGeom prst="rect">
            <a:avLst/>
          </a:prstGeom>
        </p:spPr>
      </p:pic>
    </p:spTree>
    <p:extLst>
      <p:ext uri="{BB962C8B-B14F-4D97-AF65-F5344CB8AC3E}">
        <p14:creationId xmlns:p14="http://schemas.microsoft.com/office/powerpoint/2010/main" val="1557117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242C31-A9C3-49B4-9980-F0896FC8D321}"/>
              </a:ext>
            </a:extLst>
          </p:cNvPr>
          <p:cNvSpPr>
            <a:spLocks noGrp="1"/>
          </p:cNvSpPr>
          <p:nvPr>
            <p:ph type="title"/>
          </p:nvPr>
        </p:nvSpPr>
        <p:spPr/>
        <p:txBody>
          <a:bodyPr/>
          <a:lstStyle/>
          <a:p>
            <a:r>
              <a:rPr lang="en-IN" dirty="0"/>
              <a:t>Learning Check 2</a:t>
            </a:r>
          </a:p>
        </p:txBody>
      </p:sp>
      <p:sp>
        <p:nvSpPr>
          <p:cNvPr id="8" name="Content Placeholder 7">
            <a:extLst>
              <a:ext uri="{FF2B5EF4-FFF2-40B4-BE49-F238E27FC236}">
                <a16:creationId xmlns:a16="http://schemas.microsoft.com/office/drawing/2014/main" id="{C9D2BD1F-D394-4A1A-B1C9-29CB8460A89A}"/>
              </a:ext>
            </a:extLst>
          </p:cNvPr>
          <p:cNvSpPr>
            <a:spLocks noGrp="1"/>
          </p:cNvSpPr>
          <p:nvPr>
            <p:ph sz="quarter" idx="14"/>
          </p:nvPr>
        </p:nvSpPr>
        <p:spPr>
          <a:xfrm>
            <a:off x="454671" y="1599526"/>
            <a:ext cx="7693285" cy="393850"/>
          </a:xfrm>
        </p:spPr>
        <p:txBody>
          <a:bodyPr/>
          <a:lstStyle/>
          <a:p>
            <a:pPr marL="432000" indent="-432000">
              <a:buFont typeface="+mj-lt"/>
              <a:buAutoNum type="arabicPeriod"/>
            </a:pPr>
            <a:r>
              <a:rPr lang="en-IN" sz="2400" dirty="0"/>
              <a:t>When ocean water cools, the surrounding air</a:t>
            </a:r>
          </a:p>
        </p:txBody>
      </p:sp>
      <p:sp>
        <p:nvSpPr>
          <p:cNvPr id="9" name="Content Placeholder 8">
            <a:extLst>
              <a:ext uri="{FF2B5EF4-FFF2-40B4-BE49-F238E27FC236}">
                <a16:creationId xmlns:a16="http://schemas.microsoft.com/office/drawing/2014/main" id="{6867903A-B0DF-4D85-AEBD-1F4A9B2EB47D}"/>
              </a:ext>
            </a:extLst>
          </p:cNvPr>
          <p:cNvSpPr>
            <a:spLocks noGrp="1"/>
          </p:cNvSpPr>
          <p:nvPr>
            <p:ph sz="quarter" idx="15"/>
          </p:nvPr>
        </p:nvSpPr>
        <p:spPr>
          <a:xfrm>
            <a:off x="923455" y="2210990"/>
            <a:ext cx="1297232" cy="393849"/>
          </a:xfrm>
        </p:spPr>
        <p:txBody>
          <a:bodyPr/>
          <a:lstStyle/>
          <a:p>
            <a:pPr marL="0" indent="0">
              <a:buNone/>
            </a:pPr>
            <a:r>
              <a:rPr lang="en-IN" sz="2400" b="1" dirty="0">
                <a:solidFill>
                  <a:schemeClr val="tx2"/>
                </a:solidFill>
              </a:rPr>
              <a:t>A.</a:t>
            </a:r>
            <a:r>
              <a:rPr lang="en-IN" sz="2400" dirty="0">
                <a:solidFill>
                  <a:schemeClr val="tx2"/>
                </a:solidFill>
              </a:rPr>
              <a:t> </a:t>
            </a:r>
            <a:r>
              <a:rPr lang="en-IN" sz="2400" dirty="0"/>
              <a:t>cools</a:t>
            </a:r>
          </a:p>
        </p:txBody>
      </p:sp>
      <p:sp>
        <p:nvSpPr>
          <p:cNvPr id="10" name="Content Placeholder 9">
            <a:extLst>
              <a:ext uri="{FF2B5EF4-FFF2-40B4-BE49-F238E27FC236}">
                <a16:creationId xmlns:a16="http://schemas.microsoft.com/office/drawing/2014/main" id="{DA718978-79DA-49F5-8C55-D8629F8C19F6}"/>
              </a:ext>
            </a:extLst>
          </p:cNvPr>
          <p:cNvSpPr>
            <a:spLocks noGrp="1"/>
          </p:cNvSpPr>
          <p:nvPr>
            <p:ph sz="quarter" idx="16"/>
          </p:nvPr>
        </p:nvSpPr>
        <p:spPr>
          <a:xfrm>
            <a:off x="3160467" y="2243794"/>
            <a:ext cx="1502067" cy="439787"/>
          </a:xfrm>
        </p:spPr>
        <p:txBody>
          <a:bodyPr/>
          <a:lstStyle/>
          <a:p>
            <a:pPr marL="0" indent="0">
              <a:buNone/>
            </a:pPr>
            <a:r>
              <a:rPr lang="en-IN" sz="2400" b="1" dirty="0">
                <a:solidFill>
                  <a:schemeClr val="tx2"/>
                </a:solidFill>
              </a:rPr>
              <a:t>B.</a:t>
            </a:r>
            <a:r>
              <a:rPr lang="en-IN" sz="2400" dirty="0">
                <a:solidFill>
                  <a:schemeClr val="tx2"/>
                </a:solidFill>
              </a:rPr>
              <a:t> </a:t>
            </a:r>
            <a:r>
              <a:rPr lang="en-IN" sz="2400" dirty="0"/>
              <a:t>warms</a:t>
            </a:r>
          </a:p>
        </p:txBody>
      </p:sp>
      <p:sp>
        <p:nvSpPr>
          <p:cNvPr id="11" name="Content Placeholder 10">
            <a:extLst>
              <a:ext uri="{FF2B5EF4-FFF2-40B4-BE49-F238E27FC236}">
                <a16:creationId xmlns:a16="http://schemas.microsoft.com/office/drawing/2014/main" id="{55E13688-5F35-4DDF-81E8-D31733299D77}"/>
              </a:ext>
            </a:extLst>
          </p:cNvPr>
          <p:cNvSpPr>
            <a:spLocks noGrp="1"/>
          </p:cNvSpPr>
          <p:nvPr>
            <p:ph sz="quarter" idx="17"/>
          </p:nvPr>
        </p:nvSpPr>
        <p:spPr>
          <a:xfrm>
            <a:off x="5368705" y="2243648"/>
            <a:ext cx="3138481" cy="439787"/>
          </a:xfrm>
        </p:spPr>
        <p:txBody>
          <a:bodyPr/>
          <a:lstStyle/>
          <a:p>
            <a:pPr marL="432" indent="0">
              <a:buNone/>
            </a:pPr>
            <a:r>
              <a:rPr lang="en-IN" sz="2400" b="1" dirty="0">
                <a:solidFill>
                  <a:schemeClr val="tx2"/>
                </a:solidFill>
              </a:rPr>
              <a:t>C.</a:t>
            </a:r>
            <a:r>
              <a:rPr lang="en-IN" sz="2400" dirty="0">
                <a:solidFill>
                  <a:schemeClr val="tx2"/>
                </a:solidFill>
              </a:rPr>
              <a:t> </a:t>
            </a:r>
            <a:r>
              <a:rPr lang="en-IN" sz="2400" dirty="0"/>
              <a:t>stays the same</a:t>
            </a:r>
          </a:p>
        </p:txBody>
      </p:sp>
      <p:sp>
        <p:nvSpPr>
          <p:cNvPr id="13" name="Content Placeholder 12">
            <a:extLst>
              <a:ext uri="{FF2B5EF4-FFF2-40B4-BE49-F238E27FC236}">
                <a16:creationId xmlns:a16="http://schemas.microsoft.com/office/drawing/2014/main" id="{FBA2CEC8-3734-484F-9D6B-718A27D4167B}"/>
              </a:ext>
            </a:extLst>
          </p:cNvPr>
          <p:cNvSpPr>
            <a:spLocks noGrp="1"/>
          </p:cNvSpPr>
          <p:nvPr>
            <p:ph sz="quarter" idx="19"/>
          </p:nvPr>
        </p:nvSpPr>
        <p:spPr>
          <a:xfrm>
            <a:off x="319297" y="3429000"/>
            <a:ext cx="8187889" cy="800100"/>
          </a:xfrm>
        </p:spPr>
        <p:txBody>
          <a:bodyPr/>
          <a:lstStyle/>
          <a:p>
            <a:pPr marL="432000" indent="-432000">
              <a:buFont typeface="+mj-lt"/>
              <a:buAutoNum type="arabicPeriod" startAt="2"/>
            </a:pPr>
            <a:r>
              <a:rPr lang="en-IN" sz="2400" dirty="0"/>
              <a:t>Sand in the desert is hot in the day and cool at night. Sand must have a</a:t>
            </a:r>
          </a:p>
        </p:txBody>
      </p:sp>
      <p:sp>
        <p:nvSpPr>
          <p:cNvPr id="14" name="Content Placeholder 13">
            <a:extLst>
              <a:ext uri="{FF2B5EF4-FFF2-40B4-BE49-F238E27FC236}">
                <a16:creationId xmlns:a16="http://schemas.microsoft.com/office/drawing/2014/main" id="{7329C234-6BDF-4A7E-839E-3E7CF1BA4B95}"/>
              </a:ext>
            </a:extLst>
          </p:cNvPr>
          <p:cNvSpPr>
            <a:spLocks noGrp="1"/>
          </p:cNvSpPr>
          <p:nvPr>
            <p:ph sz="quarter" idx="20"/>
          </p:nvPr>
        </p:nvSpPr>
        <p:spPr>
          <a:xfrm>
            <a:off x="679827" y="4589764"/>
            <a:ext cx="3733414" cy="393849"/>
          </a:xfrm>
        </p:spPr>
        <p:txBody>
          <a:bodyPr/>
          <a:lstStyle/>
          <a:p>
            <a:pPr marL="0" indent="0">
              <a:buNone/>
            </a:pPr>
            <a:r>
              <a:rPr lang="en-IN" sz="2400" b="1" dirty="0">
                <a:solidFill>
                  <a:schemeClr val="tx2"/>
                </a:solidFill>
              </a:rPr>
              <a:t>A.</a:t>
            </a:r>
            <a:r>
              <a:rPr lang="en-IN" sz="2400" dirty="0">
                <a:solidFill>
                  <a:schemeClr val="tx2"/>
                </a:solidFill>
              </a:rPr>
              <a:t> </a:t>
            </a:r>
            <a:r>
              <a:rPr lang="en-IN" sz="2400" dirty="0"/>
              <a:t>low specific heat</a:t>
            </a:r>
          </a:p>
        </p:txBody>
      </p:sp>
      <p:sp>
        <p:nvSpPr>
          <p:cNvPr id="15" name="Content Placeholder 14">
            <a:extLst>
              <a:ext uri="{FF2B5EF4-FFF2-40B4-BE49-F238E27FC236}">
                <a16:creationId xmlns:a16="http://schemas.microsoft.com/office/drawing/2014/main" id="{723E06CD-8BAB-4A73-AB37-697CFBA437F7}"/>
              </a:ext>
            </a:extLst>
          </p:cNvPr>
          <p:cNvSpPr>
            <a:spLocks noGrp="1"/>
          </p:cNvSpPr>
          <p:nvPr>
            <p:ph sz="quarter" idx="21"/>
          </p:nvPr>
        </p:nvSpPr>
        <p:spPr>
          <a:xfrm>
            <a:off x="5483805" y="4589764"/>
            <a:ext cx="2879002" cy="439787"/>
          </a:xfrm>
        </p:spPr>
        <p:txBody>
          <a:bodyPr/>
          <a:lstStyle/>
          <a:p>
            <a:pPr marL="432" indent="0">
              <a:buNone/>
            </a:pPr>
            <a:r>
              <a:rPr lang="en-IN" sz="2400" b="1" dirty="0">
                <a:solidFill>
                  <a:schemeClr val="tx2"/>
                </a:solidFill>
              </a:rPr>
              <a:t>B.</a:t>
            </a:r>
            <a:r>
              <a:rPr lang="en-IN" sz="2400" dirty="0">
                <a:solidFill>
                  <a:schemeClr val="tx2"/>
                </a:solidFill>
              </a:rPr>
              <a:t> </a:t>
            </a:r>
            <a:r>
              <a:rPr lang="en-IN" sz="2400" dirty="0"/>
              <a:t>high specific heat</a:t>
            </a:r>
          </a:p>
        </p:txBody>
      </p:sp>
    </p:spTree>
    <p:extLst>
      <p:ext uri="{BB962C8B-B14F-4D97-AF65-F5344CB8AC3E}">
        <p14:creationId xmlns:p14="http://schemas.microsoft.com/office/powerpoint/2010/main" val="3247705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242C31-A9C3-49B4-9980-F0896FC8D321}"/>
              </a:ext>
            </a:extLst>
          </p:cNvPr>
          <p:cNvSpPr>
            <a:spLocks noGrp="1"/>
          </p:cNvSpPr>
          <p:nvPr>
            <p:ph type="title"/>
          </p:nvPr>
        </p:nvSpPr>
        <p:spPr/>
        <p:txBody>
          <a:bodyPr/>
          <a:lstStyle/>
          <a:p>
            <a:r>
              <a:rPr lang="en-IN" dirty="0"/>
              <a:t>Solution 2</a:t>
            </a:r>
          </a:p>
        </p:txBody>
      </p:sp>
      <p:sp>
        <p:nvSpPr>
          <p:cNvPr id="8" name="Content Placeholder 7">
            <a:extLst>
              <a:ext uri="{FF2B5EF4-FFF2-40B4-BE49-F238E27FC236}">
                <a16:creationId xmlns:a16="http://schemas.microsoft.com/office/drawing/2014/main" id="{C9D2BD1F-D394-4A1A-B1C9-29CB8460A89A}"/>
              </a:ext>
            </a:extLst>
          </p:cNvPr>
          <p:cNvSpPr>
            <a:spLocks noGrp="1"/>
          </p:cNvSpPr>
          <p:nvPr>
            <p:ph sz="quarter" idx="14"/>
          </p:nvPr>
        </p:nvSpPr>
        <p:spPr>
          <a:xfrm>
            <a:off x="457200" y="1587136"/>
            <a:ext cx="8376557" cy="453936"/>
          </a:xfrm>
        </p:spPr>
        <p:txBody>
          <a:bodyPr/>
          <a:lstStyle/>
          <a:p>
            <a:pPr marL="432000" indent="-432000">
              <a:buFont typeface="+mj-lt"/>
              <a:buAutoNum type="arabicPeriod"/>
            </a:pPr>
            <a:r>
              <a:rPr lang="en-IN" sz="2400" dirty="0"/>
              <a:t>When ocean water cools, the surrounding air</a:t>
            </a:r>
          </a:p>
        </p:txBody>
      </p:sp>
      <p:sp>
        <p:nvSpPr>
          <p:cNvPr id="9" name="Content Placeholder 8">
            <a:extLst>
              <a:ext uri="{FF2B5EF4-FFF2-40B4-BE49-F238E27FC236}">
                <a16:creationId xmlns:a16="http://schemas.microsoft.com/office/drawing/2014/main" id="{6867903A-B0DF-4D85-AEBD-1F4A9B2EB47D}"/>
              </a:ext>
            </a:extLst>
          </p:cNvPr>
          <p:cNvSpPr>
            <a:spLocks noGrp="1"/>
          </p:cNvSpPr>
          <p:nvPr>
            <p:ph sz="quarter" idx="15"/>
          </p:nvPr>
        </p:nvSpPr>
        <p:spPr>
          <a:xfrm>
            <a:off x="923454" y="2315558"/>
            <a:ext cx="1607475" cy="439787"/>
          </a:xfrm>
        </p:spPr>
        <p:txBody>
          <a:bodyPr/>
          <a:lstStyle/>
          <a:p>
            <a:pPr marL="0" indent="0">
              <a:buNone/>
            </a:pPr>
            <a:r>
              <a:rPr lang="en-IN" sz="2400" b="1" dirty="0">
                <a:solidFill>
                  <a:schemeClr val="tx2"/>
                </a:solidFill>
              </a:rPr>
              <a:t>B. </a:t>
            </a:r>
            <a:r>
              <a:rPr lang="en-IN" sz="2400" b="1" dirty="0"/>
              <a:t>Warms</a:t>
            </a:r>
          </a:p>
        </p:txBody>
      </p:sp>
      <p:sp>
        <p:nvSpPr>
          <p:cNvPr id="10" name="Content Placeholder 9">
            <a:extLst>
              <a:ext uri="{FF2B5EF4-FFF2-40B4-BE49-F238E27FC236}">
                <a16:creationId xmlns:a16="http://schemas.microsoft.com/office/drawing/2014/main" id="{DA718978-79DA-49F5-8C55-D8629F8C19F6}"/>
              </a:ext>
            </a:extLst>
          </p:cNvPr>
          <p:cNvSpPr>
            <a:spLocks noGrp="1"/>
          </p:cNvSpPr>
          <p:nvPr>
            <p:ph sz="quarter" idx="16"/>
          </p:nvPr>
        </p:nvSpPr>
        <p:spPr>
          <a:xfrm>
            <a:off x="457200" y="3103105"/>
            <a:ext cx="8229600" cy="783095"/>
          </a:xfrm>
        </p:spPr>
        <p:txBody>
          <a:bodyPr/>
          <a:lstStyle/>
          <a:p>
            <a:pPr marL="432000" indent="-432000">
              <a:buFont typeface="+mj-lt"/>
              <a:buAutoNum type="arabicPeriod" startAt="2"/>
            </a:pPr>
            <a:r>
              <a:rPr lang="en-IN" sz="2400" dirty="0"/>
              <a:t>Sand in the desert is hot in the day and cool at night. Sand must have a</a:t>
            </a:r>
          </a:p>
        </p:txBody>
      </p:sp>
      <p:sp>
        <p:nvSpPr>
          <p:cNvPr id="15" name="Content Placeholder 14">
            <a:extLst>
              <a:ext uri="{FF2B5EF4-FFF2-40B4-BE49-F238E27FC236}">
                <a16:creationId xmlns:a16="http://schemas.microsoft.com/office/drawing/2014/main" id="{723E06CD-8BAB-4A73-AB37-697CFBA437F7}"/>
              </a:ext>
            </a:extLst>
          </p:cNvPr>
          <p:cNvSpPr>
            <a:spLocks noGrp="1"/>
          </p:cNvSpPr>
          <p:nvPr>
            <p:ph sz="quarter" idx="21"/>
          </p:nvPr>
        </p:nvSpPr>
        <p:spPr>
          <a:xfrm>
            <a:off x="923454" y="4233960"/>
            <a:ext cx="3241140" cy="439787"/>
          </a:xfrm>
        </p:spPr>
        <p:txBody>
          <a:bodyPr/>
          <a:lstStyle/>
          <a:p>
            <a:pPr marL="432" indent="0">
              <a:buNone/>
            </a:pPr>
            <a:r>
              <a:rPr lang="en-IN" sz="2400" b="1" dirty="0">
                <a:solidFill>
                  <a:schemeClr val="tx2"/>
                </a:solidFill>
              </a:rPr>
              <a:t>A. </a:t>
            </a:r>
            <a:r>
              <a:rPr lang="en-IN" sz="2400" b="1" dirty="0"/>
              <a:t>low specific heat</a:t>
            </a:r>
          </a:p>
        </p:txBody>
      </p:sp>
    </p:spTree>
    <p:extLst>
      <p:ext uri="{BB962C8B-B14F-4D97-AF65-F5344CB8AC3E}">
        <p14:creationId xmlns:p14="http://schemas.microsoft.com/office/powerpoint/2010/main" val="15219784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EFFA-A14E-4450-9FF4-D7FB3A58F7CE}"/>
              </a:ext>
            </a:extLst>
          </p:cNvPr>
          <p:cNvSpPr>
            <a:spLocks noGrp="1"/>
          </p:cNvSpPr>
          <p:nvPr>
            <p:ph type="title"/>
          </p:nvPr>
        </p:nvSpPr>
        <p:spPr/>
        <p:txBody>
          <a:bodyPr/>
          <a:lstStyle/>
          <a:p>
            <a:r>
              <a:rPr lang="en-IN" dirty="0"/>
              <a:t>Calculations Using Specific Heat</a:t>
            </a:r>
          </a:p>
        </p:txBody>
      </p:sp>
      <p:sp>
        <p:nvSpPr>
          <p:cNvPr id="3" name="Content Placeholder 2">
            <a:extLst>
              <a:ext uri="{FF2B5EF4-FFF2-40B4-BE49-F238E27FC236}">
                <a16:creationId xmlns:a16="http://schemas.microsoft.com/office/drawing/2014/main" id="{E9E756B4-4A4D-41E2-B15C-04796791D756}"/>
              </a:ext>
            </a:extLst>
          </p:cNvPr>
          <p:cNvSpPr>
            <a:spLocks noGrp="1"/>
          </p:cNvSpPr>
          <p:nvPr>
            <p:ph sz="quarter" idx="13"/>
          </p:nvPr>
        </p:nvSpPr>
        <p:spPr/>
        <p:txBody>
          <a:bodyPr/>
          <a:lstStyle/>
          <a:p>
            <a:pPr marL="432" indent="0">
              <a:buNone/>
            </a:pPr>
            <a:r>
              <a:rPr lang="en-IN" dirty="0"/>
              <a:t>When we know the specific heat of a substance, we can</a:t>
            </a:r>
          </a:p>
          <a:p>
            <a:r>
              <a:rPr lang="en-IN" dirty="0"/>
              <a:t>rearrange the specific heat expression to give the </a:t>
            </a:r>
            <a:r>
              <a:rPr lang="en-IN" b="1" dirty="0"/>
              <a:t>heat equation</a:t>
            </a:r>
          </a:p>
          <a:p>
            <a:r>
              <a:rPr lang="en-IN" dirty="0"/>
              <a:t>calculate the heat lost or gained by a given mass of the substance over a certain temperature change</a:t>
            </a:r>
          </a:p>
        </p:txBody>
      </p:sp>
      <p:pic>
        <p:nvPicPr>
          <p:cNvPr id="5" name="Content Placeholder 4" descr="The calculations are as follows. For long description in Notes pane, press F6.">
            <a:extLst>
              <a:ext uri="{FF2B5EF4-FFF2-40B4-BE49-F238E27FC236}">
                <a16:creationId xmlns:a16="http://schemas.microsoft.com/office/drawing/2014/main" id="{C6A76F19-287B-4CBB-A580-2C33D8EA7DB2}"/>
              </a:ext>
            </a:extLst>
          </p:cNvPr>
          <p:cNvPicPr>
            <a:picLocks noGrp="1" noChangeAspect="1"/>
          </p:cNvPicPr>
          <p:nvPr>
            <p:ph sz="quarter" idx="14"/>
          </p:nvPr>
        </p:nvPicPr>
        <p:blipFill>
          <a:blip r:embed="rId3"/>
          <a:stretch>
            <a:fillRect/>
          </a:stretch>
        </p:blipFill>
        <p:spPr>
          <a:xfrm>
            <a:off x="1694438" y="4034618"/>
            <a:ext cx="5755123" cy="2066723"/>
          </a:xfrm>
          <a:prstGeom prst="rect">
            <a:avLst/>
          </a:prstGeom>
        </p:spPr>
      </p:pic>
    </p:spTree>
    <p:extLst>
      <p:ext uri="{BB962C8B-B14F-4D97-AF65-F5344CB8AC3E}">
        <p14:creationId xmlns:p14="http://schemas.microsoft.com/office/powerpoint/2010/main" val="1964896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5BE4-29F6-495C-9D79-E805FD743EBC}"/>
              </a:ext>
            </a:extLst>
          </p:cNvPr>
          <p:cNvSpPr>
            <a:spLocks noGrp="1"/>
          </p:cNvSpPr>
          <p:nvPr>
            <p:ph type="title"/>
          </p:nvPr>
        </p:nvSpPr>
        <p:spPr/>
        <p:txBody>
          <a:bodyPr/>
          <a:lstStyle/>
          <a:p>
            <a:r>
              <a:rPr lang="en-IN" dirty="0"/>
              <a:t>Using the Heat Equation</a:t>
            </a:r>
          </a:p>
        </p:txBody>
      </p:sp>
      <p:pic>
        <p:nvPicPr>
          <p:cNvPr id="13" name="Content Placeholder 12" descr="Core chemistry skill, using the heat equation">
            <a:extLst>
              <a:ext uri="{FF2B5EF4-FFF2-40B4-BE49-F238E27FC236}">
                <a16:creationId xmlns:a16="http://schemas.microsoft.com/office/drawing/2014/main" id="{2240AF53-EACB-43DD-BFAF-033F5E722768}"/>
              </a:ext>
            </a:extLst>
          </p:cNvPr>
          <p:cNvPicPr>
            <a:picLocks noGrp="1" noChangeAspect="1"/>
          </p:cNvPicPr>
          <p:nvPr>
            <p:ph sz="quarter" idx="14"/>
          </p:nvPr>
        </p:nvPicPr>
        <p:blipFill>
          <a:blip r:embed="rId3"/>
          <a:stretch>
            <a:fillRect/>
          </a:stretch>
        </p:blipFill>
        <p:spPr>
          <a:xfrm>
            <a:off x="546348" y="1630392"/>
            <a:ext cx="3552328" cy="849027"/>
          </a:xfrm>
          <a:prstGeom prst="rect">
            <a:avLst/>
          </a:prstGeom>
        </p:spPr>
      </p:pic>
      <p:sp>
        <p:nvSpPr>
          <p:cNvPr id="5" name="Content Placeholder 4">
            <a:extLst>
              <a:ext uri="{FF2B5EF4-FFF2-40B4-BE49-F238E27FC236}">
                <a16:creationId xmlns:a16="http://schemas.microsoft.com/office/drawing/2014/main" id="{F7470136-9CD6-45EB-8711-99527F088CF9}"/>
              </a:ext>
            </a:extLst>
          </p:cNvPr>
          <p:cNvSpPr>
            <a:spLocks noGrp="1"/>
          </p:cNvSpPr>
          <p:nvPr>
            <p:ph sz="quarter" idx="15"/>
          </p:nvPr>
        </p:nvSpPr>
        <p:spPr>
          <a:xfrm>
            <a:off x="454672" y="2557322"/>
            <a:ext cx="8137785" cy="409870"/>
          </a:xfrm>
        </p:spPr>
        <p:txBody>
          <a:bodyPr/>
          <a:lstStyle/>
          <a:p>
            <a:pPr marL="432" indent="0">
              <a:buNone/>
            </a:pPr>
            <a:r>
              <a:rPr lang="en-IN" sz="2400" b="1" dirty="0"/>
              <a:t>Example:</a:t>
            </a:r>
            <a:r>
              <a:rPr lang="en-IN" sz="2400" dirty="0"/>
              <a:t> Use the heat equation to calculate the energy, in</a:t>
            </a:r>
          </a:p>
        </p:txBody>
      </p:sp>
      <p:sp>
        <p:nvSpPr>
          <p:cNvPr id="3" name="Content Placeholder 2">
            <a:extLst>
              <a:ext uri="{FF2B5EF4-FFF2-40B4-BE49-F238E27FC236}">
                <a16:creationId xmlns:a16="http://schemas.microsoft.com/office/drawing/2014/main" id="{1F35D832-0330-46A2-923C-29DBADC29485}"/>
              </a:ext>
            </a:extLst>
          </p:cNvPr>
          <p:cNvSpPr>
            <a:spLocks noGrp="1"/>
          </p:cNvSpPr>
          <p:nvPr>
            <p:ph sz="quarter" idx="16"/>
          </p:nvPr>
        </p:nvSpPr>
        <p:spPr>
          <a:xfrm>
            <a:off x="457200" y="3035073"/>
            <a:ext cx="5595257" cy="424091"/>
          </a:xfrm>
        </p:spPr>
        <p:txBody>
          <a:bodyPr/>
          <a:lstStyle/>
          <a:p>
            <a:pPr marL="432" indent="0">
              <a:buNone/>
            </a:pPr>
            <a:r>
              <a:rPr lang="en-IN" sz="2400" dirty="0"/>
              <a:t>k</a:t>
            </a:r>
            <a:r>
              <a:rPr lang="en-IN" sz="100" dirty="0">
                <a:solidFill>
                  <a:schemeClr val="bg1"/>
                </a:solidFill>
              </a:rPr>
              <a:t>ilo</a:t>
            </a:r>
            <a:r>
              <a:rPr lang="en-IN" sz="2400" dirty="0"/>
              <a:t>J</a:t>
            </a:r>
            <a:r>
              <a:rPr lang="en-IN" sz="100" dirty="0">
                <a:solidFill>
                  <a:schemeClr val="bg1"/>
                </a:solidFill>
              </a:rPr>
              <a:t>oules</a:t>
            </a:r>
            <a:r>
              <a:rPr lang="en-IN" sz="2400" dirty="0"/>
              <a:t>, needed to heat 255 g</a:t>
            </a:r>
            <a:r>
              <a:rPr lang="en-IN" sz="100" dirty="0">
                <a:solidFill>
                  <a:schemeClr val="bg1"/>
                </a:solidFill>
              </a:rPr>
              <a:t>rams</a:t>
            </a:r>
            <a:r>
              <a:rPr lang="en-IN" sz="2400" dirty="0"/>
              <a:t> of copper from</a:t>
            </a:r>
          </a:p>
        </p:txBody>
      </p:sp>
      <p:graphicFrame>
        <p:nvGraphicFramePr>
          <p:cNvPr id="14" name="Object 13" descr="24 degrees Celsius to 185 degrees Celsius.">
            <a:extLst>
              <a:ext uri="{FF2B5EF4-FFF2-40B4-BE49-F238E27FC236}">
                <a16:creationId xmlns:a16="http://schemas.microsoft.com/office/drawing/2014/main" id="{98523DB1-1B7E-4894-8E09-21D7E4A46C71}"/>
              </a:ext>
            </a:extLst>
          </p:cNvPr>
          <p:cNvGraphicFramePr>
            <a:graphicFrameLocks noChangeAspect="1"/>
          </p:cNvGraphicFramePr>
          <p:nvPr>
            <p:extLst/>
          </p:nvPr>
        </p:nvGraphicFramePr>
        <p:xfrm>
          <a:off x="6144714" y="3063876"/>
          <a:ext cx="1941830" cy="279400"/>
        </p:xfrm>
        <a:graphic>
          <a:graphicData uri="http://schemas.openxmlformats.org/presentationml/2006/ole">
            <mc:AlternateContent xmlns:mc="http://schemas.openxmlformats.org/markup-compatibility/2006">
              <mc:Choice xmlns:v="urn:schemas-microsoft-com:vml" Requires="v">
                <p:oleObj spid="_x0000_s39938" name="Equation" r:id="rId4" imgW="1765080" imgH="253800" progId="Equation.DSMT4">
                  <p:embed/>
                </p:oleObj>
              </mc:Choice>
              <mc:Fallback>
                <p:oleObj name="Equation" r:id="rId4" imgW="1765080" imgH="253800" progId="Equation.DSMT4">
                  <p:embed/>
                  <p:pic>
                    <p:nvPicPr>
                      <p:cNvPr id="14" name="Object 13" descr="24 degrees Celsius to 185 degrees Celsius.">
                        <a:extLst>
                          <a:ext uri="{FF2B5EF4-FFF2-40B4-BE49-F238E27FC236}">
                            <a16:creationId xmlns:a16="http://schemas.microsoft.com/office/drawing/2014/main" id="{98523DB1-1B7E-4894-8E09-21D7E4A46C71}"/>
                          </a:ext>
                        </a:extLst>
                      </p:cNvPr>
                      <p:cNvPicPr/>
                      <p:nvPr/>
                    </p:nvPicPr>
                    <p:blipFill>
                      <a:blip r:embed="rId5"/>
                      <a:stretch>
                        <a:fillRect/>
                      </a:stretch>
                    </p:blipFill>
                    <p:spPr>
                      <a:xfrm>
                        <a:off x="6144714" y="3063876"/>
                        <a:ext cx="1941830" cy="279400"/>
                      </a:xfrm>
                      <a:prstGeom prst="rect">
                        <a:avLst/>
                      </a:prstGeom>
                    </p:spPr>
                  </p:pic>
                </p:oleObj>
              </mc:Fallback>
            </mc:AlternateContent>
          </a:graphicData>
        </a:graphic>
      </p:graphicFrame>
    </p:spTree>
    <p:extLst>
      <p:ext uri="{BB962C8B-B14F-4D97-AF65-F5344CB8AC3E}">
        <p14:creationId xmlns:p14="http://schemas.microsoft.com/office/powerpoint/2010/main" val="1458565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BE27-F4B1-44C9-8D7B-3DA8C3E51C91}"/>
              </a:ext>
            </a:extLst>
          </p:cNvPr>
          <p:cNvSpPr>
            <a:spLocks noGrp="1"/>
          </p:cNvSpPr>
          <p:nvPr>
            <p:ph type="title"/>
          </p:nvPr>
        </p:nvSpPr>
        <p:spPr/>
        <p:txBody>
          <a:bodyPr/>
          <a:lstStyle/>
          <a:p>
            <a:r>
              <a:rPr lang="en-IN" dirty="0"/>
              <a:t>Solution 3 </a:t>
            </a:r>
            <a:r>
              <a:rPr lang="en-IN" sz="2000" b="0" dirty="0"/>
              <a:t>(1 of 2)</a:t>
            </a:r>
            <a:endParaRPr lang="en-IN" dirty="0"/>
          </a:p>
        </p:txBody>
      </p:sp>
      <p:sp>
        <p:nvSpPr>
          <p:cNvPr id="3" name="Content Placeholder 2">
            <a:extLst>
              <a:ext uri="{FF2B5EF4-FFF2-40B4-BE49-F238E27FC236}">
                <a16:creationId xmlns:a16="http://schemas.microsoft.com/office/drawing/2014/main" id="{5B6AD5A5-BAD4-4165-A774-AD63193BD9ED}"/>
              </a:ext>
            </a:extLst>
          </p:cNvPr>
          <p:cNvSpPr>
            <a:spLocks noGrp="1"/>
          </p:cNvSpPr>
          <p:nvPr>
            <p:ph sz="quarter" idx="16"/>
          </p:nvPr>
        </p:nvSpPr>
        <p:spPr>
          <a:xfrm>
            <a:off x="457199" y="1555749"/>
            <a:ext cx="8527143" cy="403680"/>
          </a:xfrm>
        </p:spPr>
        <p:txBody>
          <a:bodyPr/>
          <a:lstStyle/>
          <a:p>
            <a:pPr marL="432" indent="0">
              <a:buNone/>
            </a:pPr>
            <a:r>
              <a:rPr lang="en-IN" sz="2400" b="1" dirty="0"/>
              <a:t>Example:</a:t>
            </a:r>
            <a:r>
              <a:rPr lang="en-IN" sz="2400" dirty="0"/>
              <a:t> Use the heat equation to calculate the energy, in</a:t>
            </a:r>
          </a:p>
        </p:txBody>
      </p:sp>
      <p:sp>
        <p:nvSpPr>
          <p:cNvPr id="4" name="Content Placeholder 3">
            <a:extLst>
              <a:ext uri="{FF2B5EF4-FFF2-40B4-BE49-F238E27FC236}">
                <a16:creationId xmlns:a16="http://schemas.microsoft.com/office/drawing/2014/main" id="{CBE18ED1-45D0-44D6-A247-E705580C9590}"/>
              </a:ext>
            </a:extLst>
          </p:cNvPr>
          <p:cNvSpPr>
            <a:spLocks noGrp="1"/>
          </p:cNvSpPr>
          <p:nvPr>
            <p:ph sz="quarter" idx="14"/>
          </p:nvPr>
        </p:nvSpPr>
        <p:spPr>
          <a:xfrm>
            <a:off x="457199" y="2000764"/>
            <a:ext cx="5667829" cy="394094"/>
          </a:xfrm>
        </p:spPr>
        <p:txBody>
          <a:bodyPr/>
          <a:lstStyle/>
          <a:p>
            <a:pPr marL="432" indent="0">
              <a:buNone/>
            </a:pPr>
            <a:r>
              <a:rPr lang="en-IN" sz="2400" dirty="0"/>
              <a:t>k</a:t>
            </a:r>
            <a:r>
              <a:rPr lang="en-IN" sz="100" dirty="0">
                <a:solidFill>
                  <a:schemeClr val="bg1"/>
                </a:solidFill>
              </a:rPr>
              <a:t>ilo</a:t>
            </a:r>
            <a:r>
              <a:rPr lang="en-IN" sz="2400" dirty="0"/>
              <a:t>J</a:t>
            </a:r>
            <a:r>
              <a:rPr lang="en-IN" sz="100" dirty="0">
                <a:solidFill>
                  <a:schemeClr val="bg1"/>
                </a:solidFill>
              </a:rPr>
              <a:t>oules</a:t>
            </a:r>
            <a:r>
              <a:rPr lang="en-IN" sz="2400" dirty="0"/>
              <a:t>, needed to heat 255 g</a:t>
            </a:r>
            <a:r>
              <a:rPr lang="en-IN" sz="100" dirty="0">
                <a:solidFill>
                  <a:schemeClr val="bg1"/>
                </a:solidFill>
              </a:rPr>
              <a:t>rams</a:t>
            </a:r>
            <a:r>
              <a:rPr lang="en-IN" sz="2400" dirty="0"/>
              <a:t> of copper from</a:t>
            </a:r>
          </a:p>
        </p:txBody>
      </p:sp>
      <p:graphicFrame>
        <p:nvGraphicFramePr>
          <p:cNvPr id="13" name="Object 12" descr="20.2 degrees Celsius to 24.5 degrees Celsius.">
            <a:extLst>
              <a:ext uri="{FF2B5EF4-FFF2-40B4-BE49-F238E27FC236}">
                <a16:creationId xmlns:a16="http://schemas.microsoft.com/office/drawing/2014/main" id="{17784E40-94A5-4DA6-A0EE-7CB4F9E2212E}"/>
              </a:ext>
            </a:extLst>
          </p:cNvPr>
          <p:cNvGraphicFramePr>
            <a:graphicFrameLocks noChangeAspect="1"/>
          </p:cNvGraphicFramePr>
          <p:nvPr>
            <p:extLst/>
          </p:nvPr>
        </p:nvGraphicFramePr>
        <p:xfrm>
          <a:off x="6216650" y="2062163"/>
          <a:ext cx="1884363" cy="271462"/>
        </p:xfrm>
        <a:graphic>
          <a:graphicData uri="http://schemas.openxmlformats.org/presentationml/2006/ole">
            <mc:AlternateContent xmlns:mc="http://schemas.openxmlformats.org/markup-compatibility/2006">
              <mc:Choice xmlns:v="urn:schemas-microsoft-com:vml" Requires="v">
                <p:oleObj spid="_x0000_s40962" name="Equation" r:id="rId3" imgW="1765080" imgH="253800" progId="Equation.DSMT4">
                  <p:embed/>
                </p:oleObj>
              </mc:Choice>
              <mc:Fallback>
                <p:oleObj name="Equation" r:id="rId3" imgW="1765080" imgH="253800" progId="Equation.DSMT4">
                  <p:embed/>
                  <p:pic>
                    <p:nvPicPr>
                      <p:cNvPr id="13" name="Object 12" descr="20.2 degrees Celsius to 24.5 degrees Celsius.">
                        <a:extLst>
                          <a:ext uri="{FF2B5EF4-FFF2-40B4-BE49-F238E27FC236}">
                            <a16:creationId xmlns:a16="http://schemas.microsoft.com/office/drawing/2014/main" id="{17784E40-94A5-4DA6-A0EE-7CB4F9E2212E}"/>
                          </a:ext>
                        </a:extLst>
                      </p:cNvPr>
                      <p:cNvPicPr/>
                      <p:nvPr/>
                    </p:nvPicPr>
                    <p:blipFill>
                      <a:blip r:embed="rId4"/>
                      <a:stretch>
                        <a:fillRect/>
                      </a:stretch>
                    </p:blipFill>
                    <p:spPr>
                      <a:xfrm>
                        <a:off x="6216650" y="2062163"/>
                        <a:ext cx="1884363" cy="271462"/>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6240C533-F7ED-48D6-A086-507F92AC7B54}"/>
              </a:ext>
            </a:extLst>
          </p:cNvPr>
          <p:cNvSpPr>
            <a:spLocks noGrp="1"/>
          </p:cNvSpPr>
          <p:nvPr>
            <p:ph sz="quarter" idx="15"/>
          </p:nvPr>
        </p:nvSpPr>
        <p:spPr>
          <a:xfrm>
            <a:off x="454672" y="2544287"/>
            <a:ext cx="6802471" cy="431142"/>
          </a:xfrm>
        </p:spPr>
        <p:txBody>
          <a:bodyPr/>
          <a:lstStyle/>
          <a:p>
            <a:pPr marL="432" indent="0">
              <a:buNone/>
            </a:pPr>
            <a:r>
              <a:rPr lang="en-IN" sz="2400" b="1" dirty="0"/>
              <a:t>Step 1 State the given and needed quantities.</a:t>
            </a:r>
          </a:p>
        </p:txBody>
      </p:sp>
      <p:graphicFrame>
        <p:nvGraphicFramePr>
          <p:cNvPr id="14" name="Table 14">
            <a:extLst>
              <a:ext uri="{FF2B5EF4-FFF2-40B4-BE49-F238E27FC236}">
                <a16:creationId xmlns:a16="http://schemas.microsoft.com/office/drawing/2014/main" id="{573D8483-6F00-4BA4-B7EC-E6C90A5855D8}"/>
              </a:ext>
            </a:extLst>
          </p:cNvPr>
          <p:cNvGraphicFramePr>
            <a:graphicFrameLocks noGrp="1"/>
          </p:cNvGraphicFramePr>
          <p:nvPr>
            <p:ph sz="quarter" idx="17"/>
            <p:extLst/>
          </p:nvPr>
        </p:nvGraphicFramePr>
        <p:xfrm>
          <a:off x="454024" y="3371171"/>
          <a:ext cx="8235952" cy="1476600"/>
        </p:xfrm>
        <a:graphic>
          <a:graphicData uri="http://schemas.openxmlformats.org/drawingml/2006/table">
            <a:tbl>
              <a:tblPr firstRow="1" bandRow="1">
                <a:tableStyleId>{40F9630F-82C1-40B7-BC3A-925EFCFF5E92}</a:tableStyleId>
              </a:tblPr>
              <a:tblGrid>
                <a:gridCol w="2535919">
                  <a:extLst>
                    <a:ext uri="{9D8B030D-6E8A-4147-A177-3AD203B41FA5}">
                      <a16:colId xmlns:a16="http://schemas.microsoft.com/office/drawing/2014/main" val="1821522466"/>
                    </a:ext>
                  </a:extLst>
                </a:gridCol>
                <a:gridCol w="2255825">
                  <a:extLst>
                    <a:ext uri="{9D8B030D-6E8A-4147-A177-3AD203B41FA5}">
                      <a16:colId xmlns:a16="http://schemas.microsoft.com/office/drawing/2014/main" val="1506738581"/>
                    </a:ext>
                  </a:extLst>
                </a:gridCol>
                <a:gridCol w="1242118">
                  <a:extLst>
                    <a:ext uri="{9D8B030D-6E8A-4147-A177-3AD203B41FA5}">
                      <a16:colId xmlns:a16="http://schemas.microsoft.com/office/drawing/2014/main" val="4181456845"/>
                    </a:ext>
                  </a:extLst>
                </a:gridCol>
                <a:gridCol w="2202090">
                  <a:extLst>
                    <a:ext uri="{9D8B030D-6E8A-4147-A177-3AD203B41FA5}">
                      <a16:colId xmlns:a16="http://schemas.microsoft.com/office/drawing/2014/main" val="3354175919"/>
                    </a:ext>
                  </a:extLst>
                </a:gridCol>
              </a:tblGrid>
              <a:tr h="370840">
                <a:tc>
                  <a:txBody>
                    <a:bodyPr/>
                    <a:lstStyle/>
                    <a:p>
                      <a:pPr algn="ctr"/>
                      <a:r>
                        <a:rPr lang="en-US" altLang="en-US" sz="1600" b="1" dirty="0">
                          <a:latin typeface="+mn-lt"/>
                        </a:rPr>
                        <a:t>Analyze the Problem</a:t>
                      </a:r>
                      <a:endParaRPr lang="en-IN" sz="1600" dirty="0">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b="1" dirty="0">
                          <a:latin typeface="+mn-lt"/>
                        </a:rPr>
                        <a:t>Given</a:t>
                      </a:r>
                      <a:endParaRPr lang="en-IN" sz="1600" dirty="0">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b="1" dirty="0">
                          <a:latin typeface="+mn-lt"/>
                        </a:rPr>
                        <a:t>Need</a:t>
                      </a:r>
                      <a:endParaRPr lang="en-IN" sz="1600" dirty="0">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b="1" dirty="0">
                          <a:latin typeface="+mn-lt"/>
                        </a:rPr>
                        <a:t>Connect</a:t>
                      </a:r>
                      <a:endParaRPr lang="en-IN" sz="1600" dirty="0">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7496086"/>
                  </a:ext>
                </a:extLst>
              </a:tr>
              <a:tr h="110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endParaRPr lang="en-IN" sz="1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dirty="0">
                          <a:solidFill>
                            <a:schemeClr val="tx1"/>
                          </a:solidFill>
                          <a:latin typeface="+mn-lt"/>
                          <a:cs typeface="Times New Roman" pitchFamily="18" charset="0"/>
                        </a:rPr>
                        <a:t>255 grams of copper</a:t>
                      </a:r>
                    </a:p>
                    <a:p>
                      <a:pPr algn="ctr"/>
                      <a:endParaRPr lang="en-US" altLang="en-US" sz="1600" dirty="0">
                        <a:solidFill>
                          <a:schemeClr val="tx1"/>
                        </a:solidFill>
                        <a:latin typeface="+mn-lt"/>
                        <a:cs typeface="Times New Roman" pitchFamily="18" charset="0"/>
                      </a:endParaRPr>
                    </a:p>
                    <a:p>
                      <a:pPr algn="ctr"/>
                      <a:r>
                        <a:rPr lang="en-US" altLang="en-US" sz="1600" dirty="0">
                          <a:solidFill>
                            <a:schemeClr val="tx1"/>
                          </a:solidFill>
                          <a:latin typeface="+mn-lt"/>
                          <a:cs typeface="Times New Roman" pitchFamily="18" charset="0"/>
                        </a:rPr>
                        <a:t> </a:t>
                      </a:r>
                    </a:p>
                    <a:p>
                      <a:pPr algn="ctr"/>
                      <a:r>
                        <a:rPr lang="en-US" altLang="en-US" sz="100" dirty="0">
                          <a:solidFill>
                            <a:schemeClr val="tx1"/>
                          </a:solidFill>
                          <a:latin typeface="+mn-lt"/>
                          <a:cs typeface="Times New Roman" pitchFamily="18" charset="0"/>
                        </a:rPr>
                        <a:t>T sub initial = 24 degrees Celsius</a:t>
                      </a:r>
                    </a:p>
                    <a:p>
                      <a:pPr algn="ctr"/>
                      <a:r>
                        <a:rPr lang="en-US" altLang="en-US" sz="100" dirty="0">
                          <a:solidFill>
                            <a:schemeClr val="tx1"/>
                          </a:solidFill>
                          <a:latin typeface="+mn-lt"/>
                          <a:cs typeface="Times New Roman" pitchFamily="18" charset="0"/>
                        </a:rPr>
                        <a:t>T sub final = 185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dirty="0">
                          <a:latin typeface="+mn-lt"/>
                          <a:cs typeface="Times New Roman" pitchFamily="18" charset="0"/>
                        </a:rPr>
                        <a:t>joules</a:t>
                      </a:r>
                      <a:endParaRPr lang="en-IN" sz="160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1600" dirty="0">
                          <a:latin typeface="+mn-lt"/>
                          <a:cs typeface="Times New Roman" pitchFamily="18" charset="0"/>
                        </a:rPr>
                        <a:t>heat equation, specific heat of copper</a:t>
                      </a:r>
                      <a:endParaRPr lang="en-IN" sz="160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560016"/>
                  </a:ext>
                </a:extLst>
              </a:tr>
            </a:tbl>
          </a:graphicData>
        </a:graphic>
      </p:graphicFrame>
      <p:graphicFrame>
        <p:nvGraphicFramePr>
          <p:cNvPr id="16" name="Object 15">
            <a:extLst>
              <a:ext uri="{FF2B5EF4-FFF2-40B4-BE49-F238E27FC236}">
                <a16:creationId xmlns:a16="http://schemas.microsoft.com/office/drawing/2014/main" id="{BDFA8063-17C1-4F39-A86D-177EA5F3E7A3}"/>
              </a:ext>
              <a:ext uri="{C183D7F6-B498-43B3-948B-1728B52AA6E4}">
                <adec:decorative xmlns:adec="http://schemas.microsoft.com/office/drawing/2017/decorative" val="1"/>
              </a:ext>
            </a:extLst>
          </p:cNvPr>
          <p:cNvGraphicFramePr>
            <a:graphicFrameLocks noChangeAspect="1"/>
          </p:cNvGraphicFramePr>
          <p:nvPr>
            <p:extLst/>
          </p:nvPr>
        </p:nvGraphicFramePr>
        <p:xfrm>
          <a:off x="3492045" y="4109471"/>
          <a:ext cx="1228725" cy="587375"/>
        </p:xfrm>
        <a:graphic>
          <a:graphicData uri="http://schemas.openxmlformats.org/presentationml/2006/ole">
            <mc:AlternateContent xmlns:mc="http://schemas.openxmlformats.org/markup-compatibility/2006">
              <mc:Choice xmlns:v="urn:schemas-microsoft-com:vml" Requires="v">
                <p:oleObj spid="_x0000_s40963" name="Equation" r:id="rId5" imgW="1485720" imgH="711000" progId="Equation.DSMT4">
                  <p:embed/>
                </p:oleObj>
              </mc:Choice>
              <mc:Fallback>
                <p:oleObj name="Equation" r:id="rId5" imgW="1485720" imgH="711000" progId="Equation.DSMT4">
                  <p:embed/>
                  <p:pic>
                    <p:nvPicPr>
                      <p:cNvPr id="16" name="Object 15">
                        <a:extLst>
                          <a:ext uri="{FF2B5EF4-FFF2-40B4-BE49-F238E27FC236}">
                            <a16:creationId xmlns:a16="http://schemas.microsoft.com/office/drawing/2014/main" id="{BDFA8063-17C1-4F39-A86D-177EA5F3E7A3}"/>
                          </a:ext>
                          <a:ext uri="{C183D7F6-B498-43B3-948B-1728B52AA6E4}">
                            <adec:decorative xmlns:adec="http://schemas.microsoft.com/office/drawing/2017/decorative" val="1"/>
                          </a:ext>
                        </a:extLst>
                      </p:cNvPr>
                      <p:cNvPicPr/>
                      <p:nvPr/>
                    </p:nvPicPr>
                    <p:blipFill>
                      <a:blip r:embed="rId6"/>
                      <a:stretch>
                        <a:fillRect/>
                      </a:stretch>
                    </p:blipFill>
                    <p:spPr>
                      <a:xfrm>
                        <a:off x="3492045" y="4109471"/>
                        <a:ext cx="1228725" cy="587375"/>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2AAE3FF9-355D-4FB7-9395-6C0CC8544C52}"/>
              </a:ext>
            </a:extLst>
          </p:cNvPr>
          <p:cNvSpPr>
            <a:spLocks noGrp="1"/>
          </p:cNvSpPr>
          <p:nvPr>
            <p:ph sz="quarter" idx="18"/>
          </p:nvPr>
        </p:nvSpPr>
        <p:spPr>
          <a:xfrm>
            <a:off x="457200" y="5229589"/>
            <a:ext cx="6054436" cy="401954"/>
          </a:xfrm>
        </p:spPr>
        <p:txBody>
          <a:bodyPr/>
          <a:lstStyle/>
          <a:p>
            <a:pPr marL="432" indent="0">
              <a:buNone/>
            </a:pPr>
            <a:r>
              <a:rPr lang="en-IN" sz="2400" b="1" dirty="0"/>
              <a:t>Step 2 Calculate the temperature change</a:t>
            </a:r>
            <a:endParaRPr lang="en-IN" sz="2400" dirty="0"/>
          </a:p>
        </p:txBody>
      </p:sp>
      <p:graphicFrame>
        <p:nvGraphicFramePr>
          <p:cNvPr id="17" name="Object 16" descr="delta T.">
            <a:extLst>
              <a:ext uri="{FF2B5EF4-FFF2-40B4-BE49-F238E27FC236}">
                <a16:creationId xmlns:a16="http://schemas.microsoft.com/office/drawing/2014/main" id="{166B0C63-220C-48B7-A0D8-7C9D2870BBBB}"/>
              </a:ext>
            </a:extLst>
          </p:cNvPr>
          <p:cNvGraphicFramePr>
            <a:graphicFrameLocks noChangeAspect="1"/>
          </p:cNvGraphicFramePr>
          <p:nvPr>
            <p:extLst/>
          </p:nvPr>
        </p:nvGraphicFramePr>
        <p:xfrm>
          <a:off x="6594760" y="5253921"/>
          <a:ext cx="698500" cy="381000"/>
        </p:xfrm>
        <a:graphic>
          <a:graphicData uri="http://schemas.openxmlformats.org/presentationml/2006/ole">
            <mc:AlternateContent xmlns:mc="http://schemas.openxmlformats.org/markup-compatibility/2006">
              <mc:Choice xmlns:v="urn:schemas-microsoft-com:vml" Requires="v">
                <p:oleObj spid="_x0000_s40964" name="Equation" r:id="rId7" imgW="698400" imgH="380880" progId="Equation.DSMT4">
                  <p:embed/>
                </p:oleObj>
              </mc:Choice>
              <mc:Fallback>
                <p:oleObj name="Equation" r:id="rId7" imgW="698400" imgH="380880" progId="Equation.DSMT4">
                  <p:embed/>
                  <p:pic>
                    <p:nvPicPr>
                      <p:cNvPr id="17" name="Object 16" descr="delta T.">
                        <a:extLst>
                          <a:ext uri="{FF2B5EF4-FFF2-40B4-BE49-F238E27FC236}">
                            <a16:creationId xmlns:a16="http://schemas.microsoft.com/office/drawing/2014/main" id="{166B0C63-220C-48B7-A0D8-7C9D2870BBBB}"/>
                          </a:ext>
                        </a:extLst>
                      </p:cNvPr>
                      <p:cNvPicPr/>
                      <p:nvPr/>
                    </p:nvPicPr>
                    <p:blipFill>
                      <a:blip r:embed="rId8"/>
                      <a:stretch>
                        <a:fillRect/>
                      </a:stretch>
                    </p:blipFill>
                    <p:spPr>
                      <a:xfrm>
                        <a:off x="6594760" y="5253921"/>
                        <a:ext cx="698500" cy="381000"/>
                      </a:xfrm>
                      <a:prstGeom prst="rect">
                        <a:avLst/>
                      </a:prstGeom>
                    </p:spPr>
                  </p:pic>
                </p:oleObj>
              </mc:Fallback>
            </mc:AlternateContent>
          </a:graphicData>
        </a:graphic>
      </p:graphicFrame>
      <p:graphicFrame>
        <p:nvGraphicFramePr>
          <p:cNvPr id="12" name="Object 11" descr="Delta T = 185 degrees Celsius minus 24 degrees Celsius = 161 degrees Celsius">
            <a:extLst>
              <a:ext uri="{FF2B5EF4-FFF2-40B4-BE49-F238E27FC236}">
                <a16:creationId xmlns:a16="http://schemas.microsoft.com/office/drawing/2014/main" id="{EC8EE3B4-62D2-4120-BAE2-305CC451E15B}"/>
              </a:ext>
            </a:extLst>
          </p:cNvPr>
          <p:cNvGraphicFramePr>
            <a:graphicFrameLocks noChangeAspect="1"/>
          </p:cNvGraphicFramePr>
          <p:nvPr>
            <p:extLst/>
          </p:nvPr>
        </p:nvGraphicFramePr>
        <p:xfrm>
          <a:off x="2614386" y="5869896"/>
          <a:ext cx="3975100" cy="292100"/>
        </p:xfrm>
        <a:graphic>
          <a:graphicData uri="http://schemas.openxmlformats.org/presentationml/2006/ole">
            <mc:AlternateContent xmlns:mc="http://schemas.openxmlformats.org/markup-compatibility/2006">
              <mc:Choice xmlns:v="urn:schemas-microsoft-com:vml" Requires="v">
                <p:oleObj spid="_x0000_s40965" name="Equation" r:id="rId9" imgW="3974760" imgH="291960" progId="Equation.DSMT4">
                  <p:embed/>
                </p:oleObj>
              </mc:Choice>
              <mc:Fallback>
                <p:oleObj name="Equation" r:id="rId9" imgW="3974760" imgH="291960" progId="Equation.DSMT4">
                  <p:embed/>
                  <p:pic>
                    <p:nvPicPr>
                      <p:cNvPr id="12" name="Object 11" descr="Delta T = 185 degrees Celsius minus 24 degrees Celsius = 161 degrees Celsius">
                        <a:extLst>
                          <a:ext uri="{FF2B5EF4-FFF2-40B4-BE49-F238E27FC236}">
                            <a16:creationId xmlns:a16="http://schemas.microsoft.com/office/drawing/2014/main" id="{EC8EE3B4-62D2-4120-BAE2-305CC451E15B}"/>
                          </a:ext>
                        </a:extLst>
                      </p:cNvPr>
                      <p:cNvPicPr/>
                      <p:nvPr/>
                    </p:nvPicPr>
                    <p:blipFill>
                      <a:blip r:embed="rId10"/>
                      <a:stretch>
                        <a:fillRect/>
                      </a:stretch>
                    </p:blipFill>
                    <p:spPr>
                      <a:xfrm>
                        <a:off x="2614386" y="5869896"/>
                        <a:ext cx="3975100" cy="292100"/>
                      </a:xfrm>
                      <a:prstGeom prst="rect">
                        <a:avLst/>
                      </a:prstGeom>
                    </p:spPr>
                  </p:pic>
                </p:oleObj>
              </mc:Fallback>
            </mc:AlternateContent>
          </a:graphicData>
        </a:graphic>
      </p:graphicFrame>
    </p:spTree>
    <p:extLst>
      <p:ext uri="{BB962C8B-B14F-4D97-AF65-F5344CB8AC3E}">
        <p14:creationId xmlns:p14="http://schemas.microsoft.com/office/powerpoint/2010/main" val="1358086319"/>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24587E-1F2A-4136-B91B-A2A738693B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952467-A608-4FFE-B88F-638E1F65836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125ffc9-2c56-435e-8267-1393444907b2"/>
    <ds:schemaRef ds:uri="http://purl.org/dc/terms/"/>
    <ds:schemaRef ds:uri="7c1bd8dc-4e40-424f-a15f-9ffcd522197f"/>
    <ds:schemaRef ds:uri="http://www.w3.org/XML/1998/namespace"/>
    <ds:schemaRef ds:uri="http://purl.org/dc/dcmitype/"/>
  </ds:schemaRefs>
</ds:datastoreItem>
</file>

<file path=customXml/itemProps3.xml><?xml version="1.0" encoding="utf-8"?>
<ds:datastoreItem xmlns:ds="http://schemas.openxmlformats.org/officeDocument/2006/customXml" ds:itemID="{4C49DC7F-10D0-4A93-B707-B0D249E194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35752</TotalTime>
  <Words>8106</Words>
  <Application>Microsoft Office PowerPoint</Application>
  <PresentationFormat>On-screen Show (4:3)</PresentationFormat>
  <Paragraphs>1178</Paragraphs>
  <Slides>135</Slides>
  <Notes>22</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135</vt:i4>
      </vt:variant>
    </vt:vector>
  </HeadingPairs>
  <TitlesOfParts>
    <vt:vector size="147" baseType="lpstr">
      <vt:lpstr>ＭＳ Ｐゴシック</vt:lpstr>
      <vt:lpstr>Arial</vt:lpstr>
      <vt:lpstr>Calibri</vt:lpstr>
      <vt:lpstr>Noto Sans Symbols</vt:lpstr>
      <vt:lpstr>Times New Roman</vt:lpstr>
      <vt:lpstr>Verdana</vt:lpstr>
      <vt:lpstr>508 Lecture</vt:lpstr>
      <vt:lpstr>2_508 Lecture</vt:lpstr>
      <vt:lpstr>1_508 Lecture</vt:lpstr>
      <vt:lpstr>3_508 Lecture</vt:lpstr>
      <vt:lpstr>4_508 Lecture</vt:lpstr>
      <vt:lpstr>Equation</vt:lpstr>
      <vt:lpstr>Chemistry: An Introduction to General, Organic, and Biological Chemistry</vt:lpstr>
      <vt:lpstr>Matter and Energy</vt:lpstr>
      <vt:lpstr>3.1 Classification of Matter</vt:lpstr>
      <vt:lpstr>Classification of Matter (1 of 2)</vt:lpstr>
      <vt:lpstr>Classification of Matter (2 of 2)</vt:lpstr>
      <vt:lpstr>Pure Substances: Elements and Compounds</vt:lpstr>
      <vt:lpstr>Elements</vt:lpstr>
      <vt:lpstr>Compounds</vt:lpstr>
      <vt:lpstr>Compounds Contain Elements</vt:lpstr>
      <vt:lpstr>Mixtures</vt:lpstr>
      <vt:lpstr>Laboratory Separation of Mixtures</vt:lpstr>
      <vt:lpstr>Homogeneous Mixtures</vt:lpstr>
      <vt:lpstr>Scuba Breathing Mixtures</vt:lpstr>
      <vt:lpstr>Heterogeneous Mixtures</vt:lpstr>
      <vt:lpstr>Learning Check 1</vt:lpstr>
      <vt:lpstr>Solution 1</vt:lpstr>
      <vt:lpstr>Learning Check 2</vt:lpstr>
      <vt:lpstr>Solution 2</vt:lpstr>
      <vt:lpstr>3.2 States and Properties of Matter</vt:lpstr>
      <vt:lpstr>Solids</vt:lpstr>
      <vt:lpstr>Liquids</vt:lpstr>
      <vt:lpstr>Gases</vt:lpstr>
      <vt:lpstr>Physical States of Matter</vt:lpstr>
      <vt:lpstr>Learning Check 1</vt:lpstr>
      <vt:lpstr>Solution 1</vt:lpstr>
      <vt:lpstr>Learning Check 2</vt:lpstr>
      <vt:lpstr>Solution 2</vt:lpstr>
      <vt:lpstr>Physical Properties</vt:lpstr>
      <vt:lpstr>Physical Properties of Copper</vt:lpstr>
      <vt:lpstr>Physical Changes (1 of 2)</vt:lpstr>
      <vt:lpstr>Physical Changes (2 of 2)</vt:lpstr>
      <vt:lpstr>Learning Check 3</vt:lpstr>
      <vt:lpstr>Solution 3</vt:lpstr>
      <vt:lpstr>Chemical Properties and Changes</vt:lpstr>
      <vt:lpstr>Chemical Changes</vt:lpstr>
      <vt:lpstr>Physical and Chemical Changes</vt:lpstr>
      <vt:lpstr>Physical and Chemical Properties and Changes</vt:lpstr>
      <vt:lpstr>Learning Check 4</vt:lpstr>
      <vt:lpstr>Solution 4</vt:lpstr>
      <vt:lpstr>Learning Check 5</vt:lpstr>
      <vt:lpstr>Solution 5</vt:lpstr>
      <vt:lpstr>3.3 Temperature</vt:lpstr>
      <vt:lpstr>Temperature</vt:lpstr>
      <vt:lpstr>Temperature Scales</vt:lpstr>
      <vt:lpstr>Fahrenheit and Celsius Scales</vt:lpstr>
      <vt:lpstr>Learning Check 1</vt:lpstr>
      <vt:lpstr>Solution 1</vt:lpstr>
      <vt:lpstr>Converting Between  degrees Fahrenheit from degrees Celsius </vt:lpstr>
      <vt:lpstr>Solving a Temperature Problem (1 of 2)</vt:lpstr>
      <vt:lpstr>Solving a Temperature Problem (2 of 2)</vt:lpstr>
      <vt:lpstr>Kelvin Temperature Scale</vt:lpstr>
      <vt:lpstr>Learning Check 2</vt:lpstr>
      <vt:lpstr>Solution 2 (1 of 2)</vt:lpstr>
      <vt:lpstr>Solution 2 (2 of 2)</vt:lpstr>
      <vt:lpstr>Learning Check 3</vt:lpstr>
      <vt:lpstr>Solution 3 (1 of 2)</vt:lpstr>
      <vt:lpstr>Solution 3 (2 of 2)</vt:lpstr>
      <vt:lpstr>Temperature Comparisons</vt:lpstr>
      <vt:lpstr>Chemistry Link to Health Variation in Body Temperature (1 of 2)</vt:lpstr>
      <vt:lpstr>Chemistry Link to Health Variation in Body Temperature (2 of 2)</vt:lpstr>
      <vt:lpstr>Learning Check 4</vt:lpstr>
      <vt:lpstr>Solution 4 (1 of 2)</vt:lpstr>
      <vt:lpstr>Solution 4 (2 of 2)</vt:lpstr>
      <vt:lpstr>3.4 Energy</vt:lpstr>
      <vt:lpstr>Energy</vt:lpstr>
      <vt:lpstr>Potential or Kinetic Energy?</vt:lpstr>
      <vt:lpstr>Learning Check 1</vt:lpstr>
      <vt:lpstr>Solution 1</vt:lpstr>
      <vt:lpstr>Heat and Units of Energy, Joules</vt:lpstr>
      <vt:lpstr>Energy Comparison</vt:lpstr>
      <vt:lpstr>Heat and Units of Energy, Calories</vt:lpstr>
      <vt:lpstr>Learning Check 2</vt:lpstr>
      <vt:lpstr>Solution 2 (1 of 2)</vt:lpstr>
      <vt:lpstr>Solution 2 (2 of 2)</vt:lpstr>
      <vt:lpstr>3.5 Energy and Nutrition</vt:lpstr>
      <vt:lpstr>Energy and Nutrition (1 of 2)</vt:lpstr>
      <vt:lpstr>Energy and Nutrition (2 of 2)</vt:lpstr>
      <vt:lpstr>Calorimeters Measure Energy Values</vt:lpstr>
      <vt:lpstr>Food Energy Values (1 of 2)</vt:lpstr>
      <vt:lpstr>Food Energy Values (2 of 2)</vt:lpstr>
      <vt:lpstr>Energy Values for Some Foods</vt:lpstr>
      <vt:lpstr>Learning Check 1</vt:lpstr>
      <vt:lpstr>Solution 1 (1 of 3)</vt:lpstr>
      <vt:lpstr>Solution 1 (2 of 3)</vt:lpstr>
      <vt:lpstr>Solution 1 (3 of 3)</vt:lpstr>
      <vt:lpstr>Chemistry Link to Health Losing and Gaining Weight</vt:lpstr>
      <vt:lpstr>3.6 Specific Heat</vt:lpstr>
      <vt:lpstr>Specific Heat</vt:lpstr>
      <vt:lpstr>Calculating Specific Heat</vt:lpstr>
      <vt:lpstr>Solution 1 (1 of 2)</vt:lpstr>
      <vt:lpstr>Solution 1 (2 of 2)</vt:lpstr>
      <vt:lpstr>Specific Heats for Some Substances (1 of 2)</vt:lpstr>
      <vt:lpstr>Specific Heats for Some Substances (2 of 2)</vt:lpstr>
      <vt:lpstr>Specific Heat of Liquid Water</vt:lpstr>
      <vt:lpstr>Learning Check 2</vt:lpstr>
      <vt:lpstr>Solution 2</vt:lpstr>
      <vt:lpstr>Calculations Using Specific Heat</vt:lpstr>
      <vt:lpstr>Using the Heat Equation</vt:lpstr>
      <vt:lpstr>Solution 3 (1 of 2)</vt:lpstr>
      <vt:lpstr>Solution 3 (2 of 2)</vt:lpstr>
      <vt:lpstr>Changes of State</vt:lpstr>
      <vt:lpstr>3.7 Changes of State</vt:lpstr>
      <vt:lpstr>Melting and Freezing</vt:lpstr>
      <vt:lpstr>Heat of Fusion (1 of 2)</vt:lpstr>
      <vt:lpstr>Heat of Fusion (2 of 2)</vt:lpstr>
      <vt:lpstr>Heat of Fusion, H Sub 2 O</vt:lpstr>
      <vt:lpstr>Learning Check 1</vt:lpstr>
      <vt:lpstr>Solution 1 (1 of 3)</vt:lpstr>
      <vt:lpstr>Solution 1 (2 of 3)</vt:lpstr>
      <vt:lpstr>Solution 1 (3 of 3)</vt:lpstr>
      <vt:lpstr>Sublimation and Deposition</vt:lpstr>
      <vt:lpstr>Evaporation, Boiling, and Condensation (1 of 3)</vt:lpstr>
      <vt:lpstr>Evaporation, Boiling, and Condensation (2 of 3)</vt:lpstr>
      <vt:lpstr>Evaporation, Boiling, and Condensation (3 of 3)</vt:lpstr>
      <vt:lpstr>Heat of Vaporization</vt:lpstr>
      <vt:lpstr>Heat of Condensation</vt:lpstr>
      <vt:lpstr>Heat of Vaporization,  H sub 2 OH sub 2 O</vt:lpstr>
      <vt:lpstr>Learning Check 2</vt:lpstr>
      <vt:lpstr>Solution 2 (1 of 3)</vt:lpstr>
      <vt:lpstr>Solution 2 (2 of 3)</vt:lpstr>
      <vt:lpstr>Solution 2 (3 of 3)</vt:lpstr>
      <vt:lpstr>Heating Curve</vt:lpstr>
      <vt:lpstr>Cooling Curve</vt:lpstr>
      <vt:lpstr>Learning Check 3</vt:lpstr>
      <vt:lpstr>Solution 3</vt:lpstr>
      <vt:lpstr>Learning Check 4</vt:lpstr>
      <vt:lpstr>Solution 4</vt:lpstr>
      <vt:lpstr>Learning Check 5</vt:lpstr>
      <vt:lpstr>Solution 5 (1 of 6)</vt:lpstr>
      <vt:lpstr>Solution 5 (2 of 6)</vt:lpstr>
      <vt:lpstr>Solution 5 (3 of 6)</vt:lpstr>
      <vt:lpstr>Solution 5 (4 of 6)</vt:lpstr>
      <vt:lpstr>Solution 5 (5 of 6)</vt:lpstr>
      <vt:lpstr>Solution 5 (6 of 6)</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dc:description>
  <cp:lastModifiedBy>Mascotti, David P.</cp:lastModifiedBy>
  <cp:revision>625</cp:revision>
  <dcterms:modified xsi:type="dcterms:W3CDTF">2025-01-06T15:44:30Z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4911500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